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9906000" cy="6858000" type="A4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25A87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9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-2088" y="-37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E06E-CD33-4E8D-BB2D-3C537C4FAFB6}" type="datetimeFigureOut">
              <a:rPr lang="ru-RU" smtClean="0"/>
              <a:pPr/>
              <a:t>01.09.2026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00836-F63B-4D9E-A2D5-C448F5928AED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AAE0BDE6-D7B9-4FD3-A01F-F489C68E0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2125"/>
            <a:ext cx="990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23" name="Рисунок 22" descr="долучайся.jpg"/>
          <p:cNvPicPr>
            <a:picLocks noChangeAspect="1"/>
          </p:cNvPicPr>
          <p:nvPr/>
        </p:nvPicPr>
        <p:blipFill>
          <a:blip r:embed="rId2" cstate="print"/>
          <a:srcRect l="5522" t="16482" r="66239" b="18246"/>
          <a:stretch>
            <a:fillRect/>
          </a:stretch>
        </p:blipFill>
        <p:spPr>
          <a:xfrm>
            <a:off x="409575" y="1362075"/>
            <a:ext cx="1543050" cy="2466975"/>
          </a:xfrm>
          <a:prstGeom prst="rect">
            <a:avLst/>
          </a:prstGeom>
        </p:spPr>
      </p:pic>
      <p:pic>
        <p:nvPicPr>
          <p:cNvPr id="24" name="Рисунок 23" descr="долучайся.jpg"/>
          <p:cNvPicPr>
            <a:picLocks noChangeAspect="1"/>
          </p:cNvPicPr>
          <p:nvPr/>
        </p:nvPicPr>
        <p:blipFill>
          <a:blip r:embed="rId2" cstate="print"/>
          <a:srcRect l="68275" t="42391" r="5229" b="16986"/>
          <a:stretch>
            <a:fillRect/>
          </a:stretch>
        </p:blipFill>
        <p:spPr>
          <a:xfrm>
            <a:off x="2619375" y="3295957"/>
            <a:ext cx="1517626" cy="1609418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1514475" y="6296026"/>
            <a:ext cx="233362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>
                <a:solidFill>
                  <a:srgbClr val="0033CC"/>
                </a:solidFill>
                <a:latin typeface="e-Ukraine Head Bold" pitchFamily="2" charset="-52"/>
              </a:rPr>
              <a:t>dp.ikc@tax.gov.ua</a:t>
            </a:r>
            <a:endParaRPr lang="en-US" sz="1500" b="1" dirty="0">
              <a:solidFill>
                <a:srgbClr val="0033CC"/>
              </a:solidFill>
              <a:latin typeface="e-Ukraine Head Bold" pitchFamily="2" charset="-52"/>
            </a:endParaRPr>
          </a:p>
        </p:txBody>
      </p:sp>
      <p:sp>
        <p:nvSpPr>
          <p:cNvPr id="38" name="Прямокутник 37"/>
          <p:cNvSpPr/>
          <p:nvPr/>
        </p:nvSpPr>
        <p:spPr>
          <a:xfrm>
            <a:off x="5610225" y="1943100"/>
            <a:ext cx="4229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 err="1" smtClean="0">
                <a:solidFill>
                  <a:srgbClr val="0033CC"/>
                </a:solidFill>
                <a:latin typeface="e-Ukraine Head Bold" pitchFamily="50" charset="-52"/>
              </a:rPr>
              <a:t>Інклюзія</a:t>
            </a:r>
            <a:r>
              <a:rPr lang="ru-RU" sz="1600" dirty="0" smtClean="0">
                <a:solidFill>
                  <a:srgbClr val="0033CC"/>
                </a:solidFill>
                <a:latin typeface="e-Ukraine Head Bold" pitchFamily="50" charset="-52"/>
              </a:rPr>
              <a:t> – </a:t>
            </a:r>
            <a:r>
              <a:rPr lang="ru-RU" sz="1600" dirty="0" err="1" smtClean="0">
                <a:solidFill>
                  <a:srgbClr val="0033CC"/>
                </a:solidFill>
                <a:latin typeface="e-Ukraine Head Bold" pitchFamily="50" charset="-52"/>
              </a:rPr>
              <a:t>це</a:t>
            </a:r>
            <a:r>
              <a:rPr lang="ru-RU" sz="1600" dirty="0" smtClean="0">
                <a:solidFill>
                  <a:srgbClr val="0033CC"/>
                </a:solidFill>
                <a:latin typeface="e-Ukraine Head Bold" pitchFamily="50" charset="-52"/>
              </a:rPr>
              <a:t> коли на </a:t>
            </a:r>
            <a:r>
              <a:rPr lang="ru-RU" sz="1600" dirty="0" err="1" smtClean="0">
                <a:solidFill>
                  <a:srgbClr val="0033CC"/>
                </a:solidFill>
                <a:latin typeface="e-Ukraine Head Bold" pitchFamily="50" charset="-52"/>
              </a:rPr>
              <a:t>рівних</a:t>
            </a:r>
            <a:r>
              <a:rPr lang="ru-RU" sz="1600" dirty="0" smtClean="0">
                <a:solidFill>
                  <a:srgbClr val="0033CC"/>
                </a:solidFill>
                <a:latin typeface="e-Ukraine Head Bold" pitchFamily="50" charset="-52"/>
              </a:rPr>
              <a:t>: разом </a:t>
            </a:r>
            <a:r>
              <a:rPr lang="ru-RU" sz="1600" dirty="0" err="1" smtClean="0">
                <a:solidFill>
                  <a:srgbClr val="0033CC"/>
                </a:solidFill>
                <a:latin typeface="e-Ukraine Head Bold" pitchFamily="50" charset="-52"/>
              </a:rPr>
              <a:t>створюємо</a:t>
            </a:r>
            <a:r>
              <a:rPr lang="ru-RU" sz="1600" dirty="0" smtClean="0">
                <a:solidFill>
                  <a:srgbClr val="0033CC"/>
                </a:solidFill>
                <a:latin typeface="e-Ukraine Head Bold" pitchFamily="50" charset="-52"/>
              </a:rPr>
              <a:t> </a:t>
            </a:r>
            <a:r>
              <a:rPr lang="ru-RU" sz="1600" dirty="0" err="1" smtClean="0">
                <a:solidFill>
                  <a:srgbClr val="0033CC"/>
                </a:solidFill>
                <a:latin typeface="e-Ukraine Head Bold" pitchFamily="50" charset="-52"/>
              </a:rPr>
              <a:t>безбар’єрний</a:t>
            </a:r>
            <a:r>
              <a:rPr lang="ru-RU" sz="1600" dirty="0" smtClean="0">
                <a:solidFill>
                  <a:srgbClr val="0033CC"/>
                </a:solidFill>
                <a:latin typeface="e-Ukraine Head Bold" pitchFamily="50" charset="-52"/>
              </a:rPr>
              <a:t> </a:t>
            </a:r>
            <a:r>
              <a:rPr lang="ru-RU" sz="1600" dirty="0" err="1" smtClean="0">
                <a:solidFill>
                  <a:srgbClr val="0033CC"/>
                </a:solidFill>
                <a:latin typeface="e-Ukraine Head Bold" pitchFamily="50" charset="-52"/>
              </a:rPr>
              <a:t>податковий</a:t>
            </a:r>
            <a:r>
              <a:rPr lang="ru-RU" sz="1600" dirty="0" smtClean="0">
                <a:solidFill>
                  <a:srgbClr val="0033CC"/>
                </a:solidFill>
                <a:latin typeface="e-Ukraine Head Bold" pitchFamily="50" charset="-52"/>
              </a:rPr>
              <a:t> </a:t>
            </a:r>
            <a:r>
              <a:rPr lang="ru-RU" sz="1600" dirty="0" err="1" smtClean="0">
                <a:solidFill>
                  <a:srgbClr val="0033CC"/>
                </a:solidFill>
                <a:latin typeface="e-Ukraine Head Bold" pitchFamily="50" charset="-52"/>
              </a:rPr>
              <a:t>простір</a:t>
            </a:r>
            <a:endParaRPr lang="ru-RU" sz="1600" dirty="0" smtClean="0">
              <a:solidFill>
                <a:srgbClr val="0033CC"/>
              </a:solidFill>
              <a:latin typeface="e-Ukraine Head Bold" pitchFamily="50" charset="-52"/>
            </a:endParaRPr>
          </a:p>
        </p:txBody>
      </p:sp>
      <p:sp>
        <p:nvSpPr>
          <p:cNvPr id="39" name="Прямокутник 38"/>
          <p:cNvSpPr/>
          <p:nvPr/>
        </p:nvSpPr>
        <p:spPr>
          <a:xfrm>
            <a:off x="7391401" y="3333751"/>
            <a:ext cx="2057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Вересень </a:t>
            </a:r>
            <a:r>
              <a:rPr lang="uk-UA" sz="1400" b="1" dirty="0" smtClean="0">
                <a:latin typeface="e-Ukraine Light" pitchFamily="50" charset="-52"/>
                <a:cs typeface="Times New Roman" pitchFamily="18" charset="0"/>
              </a:rPr>
              <a:t>2026</a:t>
            </a:r>
          </a:p>
        </p:txBody>
      </p:sp>
      <p:pic>
        <p:nvPicPr>
          <p:cNvPr id="47" name="Рисунок 46" descr="Версія для роботи (1280 × 785 пікс.), копія (2).png"/>
          <p:cNvPicPr>
            <a:picLocks noChangeAspect="1"/>
          </p:cNvPicPr>
          <p:nvPr/>
        </p:nvPicPr>
        <p:blipFill>
          <a:blip r:embed="rId3" cstate="print"/>
          <a:srcRect l="14615" t="72420" r="67404" b="5159"/>
          <a:stretch>
            <a:fillRect/>
          </a:stretch>
        </p:blipFill>
        <p:spPr>
          <a:xfrm>
            <a:off x="742950" y="6151470"/>
            <a:ext cx="723900" cy="553570"/>
          </a:xfrm>
          <a:prstGeom prst="rect">
            <a:avLst/>
          </a:prstGeom>
        </p:spPr>
      </p:pic>
      <p:pic>
        <p:nvPicPr>
          <p:cNvPr id="29" name="Рисунок 28" descr="долучайся.jpg"/>
          <p:cNvPicPr>
            <a:picLocks noChangeAspect="1"/>
          </p:cNvPicPr>
          <p:nvPr/>
        </p:nvPicPr>
        <p:blipFill>
          <a:blip r:embed="rId2" cstate="print"/>
          <a:srcRect l="68275" t="17268" r="10096" b="57075"/>
          <a:stretch>
            <a:fillRect/>
          </a:stretch>
        </p:blipFill>
        <p:spPr>
          <a:xfrm>
            <a:off x="2742623" y="2326801"/>
            <a:ext cx="1238828" cy="1016474"/>
          </a:xfrm>
          <a:prstGeom prst="rect">
            <a:avLst/>
          </a:prstGeom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/>
          <a:srcRect r="53047"/>
          <a:stretch>
            <a:fillRect/>
          </a:stretch>
        </p:blipFill>
        <p:spPr bwMode="auto">
          <a:xfrm>
            <a:off x="8884876" y="4667247"/>
            <a:ext cx="1021124" cy="217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b="-705"/>
          <a:stretch>
            <a:fillRect/>
          </a:stretch>
        </p:blipFill>
        <p:spPr bwMode="auto">
          <a:xfrm>
            <a:off x="7405604" y="5680380"/>
            <a:ext cx="2500396" cy="1206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" y="152311"/>
            <a:ext cx="4810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defTabSz="914400" eaLnBrk="0" fontAlgn="base" hangingPunct="0">
              <a:spcBef>
                <a:spcPct val="0"/>
              </a:spcBef>
            </a:pPr>
            <a:r>
              <a:rPr lang="uk-UA" altLang="ru-RU" sz="1200" b="1" dirty="0" smtClean="0">
                <a:latin typeface="e-Ukraine Head Bold" pitchFamily="2" charset="-52"/>
              </a:rPr>
              <a:t>Будьте в курсі податкового законодавства: користуйтеся офіційними джерелами інформації податкової служби Дніпропетровщини!</a:t>
            </a:r>
            <a:endParaRPr lang="uk-UA" altLang="ru-RU" sz="1200" b="1" dirty="0">
              <a:latin typeface="e-Ukraine Head Bold" pitchFamily="2" charset="-52"/>
            </a:endParaRPr>
          </a:p>
        </p:txBody>
      </p:sp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 cstate="print"/>
          <a:srcRect r="53047"/>
          <a:stretch>
            <a:fillRect/>
          </a:stretch>
        </p:blipFill>
        <p:spPr bwMode="auto">
          <a:xfrm rot="5400000">
            <a:off x="6494089" y="5608543"/>
            <a:ext cx="798559" cy="1700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0"/>
          <p:cNvSpPr/>
          <p:nvPr/>
        </p:nvSpPr>
        <p:spPr>
          <a:xfrm>
            <a:off x="6457951" y="123826"/>
            <a:ext cx="420052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b="1" dirty="0" smtClean="0">
                <a:latin typeface="e-Ukraine Head Bold" pitchFamily="50" charset="-52"/>
              </a:rPr>
              <a:t>Державна податкова служба України</a:t>
            </a:r>
          </a:p>
          <a:p>
            <a:endParaRPr lang="uk-UA" sz="500" b="1" dirty="0" smtClean="0">
              <a:latin typeface="e-Ukraine Head Bold" pitchFamily="50" charset="-52"/>
            </a:endParaRPr>
          </a:p>
          <a:p>
            <a:r>
              <a:rPr lang="uk-UA" sz="1200" b="1" dirty="0" smtClean="0">
                <a:latin typeface="e-Ukraine Head Bold" pitchFamily="50" charset="-52"/>
              </a:rPr>
              <a:t>Головне управління ДПС у Дніпропетровській області</a:t>
            </a:r>
          </a:p>
          <a:p>
            <a:endParaRPr lang="ru-RU" sz="200" b="1" dirty="0" smtClean="0">
              <a:latin typeface="e-Ukraine Head Bold" pitchFamily="50" charset="-52"/>
            </a:endParaRPr>
          </a:p>
        </p:txBody>
      </p:sp>
      <p:pic>
        <p:nvPicPr>
          <p:cNvPr id="26" name="Рисунок 25" descr="Версія для роботи (1280 × 785 пікс.), копія.png"/>
          <p:cNvPicPr>
            <a:picLocks noChangeAspect="1"/>
          </p:cNvPicPr>
          <p:nvPr/>
        </p:nvPicPr>
        <p:blipFill>
          <a:blip r:embed="rId7" cstate="print"/>
          <a:srcRect l="2212" t="2807" r="88365" b="88256"/>
          <a:stretch>
            <a:fillRect/>
          </a:stretch>
        </p:blipFill>
        <p:spPr>
          <a:xfrm>
            <a:off x="5314950" y="107205"/>
            <a:ext cx="1191293" cy="692895"/>
          </a:xfrm>
          <a:prstGeom prst="rect">
            <a:avLst/>
          </a:prstGeom>
        </p:spPr>
      </p:pic>
      <p:sp>
        <p:nvSpPr>
          <p:cNvPr id="2050" name="AutoShape 2" descr="7eminar | РРО / ПРРО у 2025 році: чи усім обов'язково застосовува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8" name="Рисунок 17" descr="D:\друкушка\картинки 09\bezbarernist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0276" y="4286250"/>
            <a:ext cx="2809874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382142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B020ADF-A26B-4DB1-A8F3-01CE965CB04E}"/>
              </a:ext>
            </a:extLst>
          </p:cNvPr>
          <p:cNvSpPr/>
          <p:nvPr/>
        </p:nvSpPr>
        <p:spPr>
          <a:xfrm>
            <a:off x="228599" y="180974"/>
            <a:ext cx="4591051" cy="6257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spcAft>
                <a:spcPts val="0"/>
              </a:spcAft>
            </a:pPr>
            <a:endParaRPr lang="uk-UA" sz="1200"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1450" y="3068210"/>
            <a:ext cx="464819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uk-UA" sz="1400" smtClean="0">
                <a:latin typeface="Arial" pitchFamily="34" charset="0"/>
                <a:cs typeface="Arial" pitchFamily="34" charset="0"/>
              </a:rPr>
              <a:t>  </a:t>
            </a:r>
            <a:endParaRPr lang="uk-UA" sz="13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1599" y="-1"/>
            <a:ext cx="4572001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200" b="1" dirty="0" smtClean="0">
              <a:solidFill>
                <a:srgbClr val="0033CC"/>
              </a:solidFill>
              <a:latin typeface="e-Ukraine" pitchFamily="50" charset="-52"/>
              <a:cs typeface="Arial" pitchFamily="34" charset="0"/>
            </a:endParaRP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► інформаційну підтримку: 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 консультативна допомога надається кожному, зокрема людям похилого віку та особам з інвалідністю;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 інформаційні матеріали у </a:t>
            </a:r>
            <a:r>
              <a:rPr lang="uk-UA" sz="1300" dirty="0" err="1" smtClean="0">
                <a:latin typeface="e-Ukraine" pitchFamily="50" charset="-52"/>
              </a:rPr>
              <a:t>ЦОПах</a:t>
            </a:r>
            <a:r>
              <a:rPr lang="uk-UA" sz="1300" dirty="0" smtClean="0">
                <a:latin typeface="e-Ukraine" pitchFamily="50" charset="-52"/>
              </a:rPr>
              <a:t> стають більш зрозумілими та структурованими, щоб кожен міг легко розібратися в алгоритмах отримання послуг;</a:t>
            </a:r>
          </a:p>
          <a:p>
            <a:pPr indent="360000" algn="just" fontAlgn="base"/>
            <a:endParaRPr lang="uk-UA" sz="1300" dirty="0" smtClean="0">
              <a:latin typeface="e-Ukraine" pitchFamily="50" charset="-52"/>
            </a:endParaRP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► спеціальний супровід: 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 для внутрішньо переміщених осіб (ВПО) діє спрощений порядок отримання довідок та реєстраційних номерів за місцем фактичного перебування;</a:t>
            </a:r>
          </a:p>
          <a:p>
            <a:pPr indent="360000" algn="just" fontAlgn="base">
              <a:buFontTx/>
              <a:buChar char="-"/>
            </a:pPr>
            <a:r>
              <a:rPr lang="uk-UA" sz="1300" dirty="0" smtClean="0">
                <a:latin typeface="e-Ukraine" pitchFamily="50" charset="-52"/>
              </a:rPr>
              <a:t>впроваджено та активно використовується </a:t>
            </a:r>
            <a:r>
              <a:rPr lang="uk-UA" sz="1300" dirty="0" err="1" smtClean="0">
                <a:latin typeface="e-Ukraine" pitchFamily="50" charset="-52"/>
              </a:rPr>
              <a:t>відеозв’язок</a:t>
            </a:r>
            <a:r>
              <a:rPr lang="uk-UA" sz="1300" dirty="0" smtClean="0">
                <a:latin typeface="e-Ukraine" pitchFamily="50" charset="-52"/>
              </a:rPr>
              <a:t> для людей із порушеннями слуху.</a:t>
            </a:r>
          </a:p>
          <a:p>
            <a:pPr indent="360000" algn="just" fontAlgn="base">
              <a:buFontTx/>
              <a:buChar char="-"/>
            </a:pPr>
            <a:endParaRPr lang="uk-UA" sz="1300" dirty="0" smtClean="0">
              <a:latin typeface="e-Ukraine" pitchFamily="50" charset="-52"/>
            </a:endParaRP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Податкова – це сервіс, а не стрес! Разом будуємо простір довіри</a:t>
            </a:r>
            <a:r>
              <a:rPr lang="uk-UA" sz="1300" dirty="0" smtClean="0"/>
              <a:t>!</a:t>
            </a:r>
          </a:p>
          <a:p>
            <a:pPr fontAlgn="base">
              <a:buFontTx/>
              <a:buChar char="-"/>
            </a:pPr>
            <a:endParaRPr lang="uk-UA" sz="1300" dirty="0" smtClean="0"/>
          </a:p>
          <a:p>
            <a:pPr indent="360000" algn="just" fontAlgn="base"/>
            <a:endParaRPr lang="uk-UA" sz="1200" dirty="0" smtClean="0">
              <a:latin typeface="e-Ukraine" pitchFamily="50" charset="-52"/>
            </a:endParaRPr>
          </a:p>
          <a:p>
            <a:pPr indent="360000" algn="just" fontAlgn="base"/>
            <a:endParaRPr lang="uk-UA" sz="1200" dirty="0">
              <a:latin typeface="e-Ukraine" pitchFamily="50" charset="-52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/>
          <a:srcRect b="-705"/>
          <a:stretch>
            <a:fillRect/>
          </a:stretch>
        </p:blipFill>
        <p:spPr bwMode="auto">
          <a:xfrm rot="16200000">
            <a:off x="8736519" y="5678989"/>
            <a:ext cx="1590673" cy="76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" cstate="print"/>
          <a:srcRect r="53047"/>
          <a:stretch>
            <a:fillRect/>
          </a:stretch>
        </p:blipFill>
        <p:spPr bwMode="auto">
          <a:xfrm rot="5400000">
            <a:off x="9010105" y="5962108"/>
            <a:ext cx="572588" cy="1219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1"/>
          <p:cNvSpPr/>
          <p:nvPr/>
        </p:nvSpPr>
        <p:spPr>
          <a:xfrm>
            <a:off x="5010151" y="0"/>
            <a:ext cx="485775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 fontAlgn="base"/>
            <a:endParaRPr lang="uk-UA" sz="105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>
              <a:spcAft>
                <a:spcPts val="600"/>
              </a:spcAft>
            </a:pPr>
            <a:r>
              <a:rPr lang="uk-UA" sz="1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uk-UA" sz="1200" dirty="0" smtClean="0">
              <a:latin typeface="Arial" pitchFamily="34" charset="0"/>
              <a:cs typeface="Arial" pitchFamily="34" charset="0"/>
            </a:endParaRPr>
          </a:p>
          <a:p>
            <a:pPr indent="180975" algn="just"/>
            <a:r>
              <a:rPr lang="uk-UA" sz="10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indent="180975" algn="just" fontAlgn="base">
              <a:spcAft>
                <a:spcPts val="300"/>
              </a:spcAft>
            </a:pPr>
            <a:endParaRPr lang="uk-UA" sz="1000" dirty="0" smtClean="0">
              <a:latin typeface="Arial" pitchFamily="34" charset="0"/>
              <a:cs typeface="Arial" pitchFamily="34" charset="0"/>
            </a:endParaRPr>
          </a:p>
          <a:p>
            <a:pPr indent="180975" algn="just" fontAlgn="base"/>
            <a:r>
              <a:rPr lang="uk-UA" sz="1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indent="180975" algn="just"/>
            <a:endParaRPr lang="uk-UA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1"/>
          <p:cNvSpPr/>
          <p:nvPr/>
        </p:nvSpPr>
        <p:spPr>
          <a:xfrm>
            <a:off x="123825" y="0"/>
            <a:ext cx="482917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000" algn="just" fontAlgn="base"/>
            <a:endParaRPr lang="uk-UA" sz="1200" dirty="0" smtClean="0">
              <a:latin typeface="e-Ukraine" pitchFamily="50" charset="-52"/>
              <a:cs typeface="Times New Roman" pitchFamily="18" charset="0"/>
            </a:endParaRP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Головне управління ДПС у Дніпропетровській області повідомляє, що зробити отримання державних послуг максимально зручним, зрозумілим та доступним для кожної людини, незалежно від її фізичних можливостей чи обставин – важливий напрямок діяльності податкових органів. Отже, впровадження принципів Національної стратегії із створення </a:t>
            </a:r>
            <a:r>
              <a:rPr lang="uk-UA" sz="1300" dirty="0" err="1" smtClean="0">
                <a:latin typeface="e-Ukraine" pitchFamily="50" charset="-52"/>
              </a:rPr>
              <a:t>безбар’єрного</a:t>
            </a:r>
            <a:r>
              <a:rPr lang="uk-UA" sz="1300" dirty="0" smtClean="0">
                <a:latin typeface="e-Ukraine" pitchFamily="50" charset="-52"/>
              </a:rPr>
              <a:t> простору – пріоритет. 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 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Так, в Центрах обслуговування платників (ЦОП) забезпечено: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 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► фізичну доступність: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 входи до </a:t>
            </a:r>
            <a:r>
              <a:rPr lang="uk-UA" sz="1300" dirty="0" err="1" smtClean="0">
                <a:latin typeface="e-Ukraine" pitchFamily="50" charset="-52"/>
              </a:rPr>
              <a:t>ЦОПів</a:t>
            </a:r>
            <a:r>
              <a:rPr lang="uk-UA" sz="1300" dirty="0" smtClean="0">
                <a:latin typeface="e-Ukraine" pitchFamily="50" charset="-52"/>
              </a:rPr>
              <a:t> переобладнано зручними пандусами та кнопками виклику персоналу;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 у залах очікування та обслуговування передбачено достатньо простору для вільного пересування людей на кріслах колісних;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 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► цифрову доступність та </a:t>
            </a:r>
            <a:r>
              <a:rPr lang="uk-UA" sz="1300" dirty="0" err="1" smtClean="0">
                <a:latin typeface="e-Ukraine" pitchFamily="50" charset="-52"/>
              </a:rPr>
              <a:t>інклюзивність</a:t>
            </a:r>
            <a:r>
              <a:rPr lang="uk-UA" sz="1300" dirty="0" smtClean="0">
                <a:latin typeface="e-Ukraine" pitchFamily="50" charset="-52"/>
              </a:rPr>
              <a:t>: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 застосування дистанційних сервісів (будь-яку заяву, наприклад, оновлення даних у Державному реєстрі фізичних осіб – платників податків) можна подати через Електронний кабінет або портал Дія, не виходячи з дому;</a:t>
            </a:r>
          </a:p>
          <a:p>
            <a:pPr indent="360000" algn="just" fontAlgn="base"/>
            <a:r>
              <a:rPr lang="uk-UA" sz="1300" dirty="0" smtClean="0">
                <a:latin typeface="e-Ukraine" pitchFamily="50" charset="-52"/>
              </a:rPr>
              <a:t>- </a:t>
            </a:r>
            <a:r>
              <a:rPr lang="uk-UA" sz="1300" dirty="0" err="1" smtClean="0">
                <a:latin typeface="e-Ukraine" pitchFamily="50" charset="-52"/>
              </a:rPr>
              <a:t>вебпортал</a:t>
            </a:r>
            <a:r>
              <a:rPr lang="uk-UA" sz="1300" dirty="0" smtClean="0">
                <a:latin typeface="e-Ukraine" pitchFamily="50" charset="-52"/>
              </a:rPr>
              <a:t> ДПС адаптований для людей з порушеннями зору;</a:t>
            </a:r>
          </a:p>
          <a:p>
            <a:pPr fontAlgn="base"/>
            <a:r>
              <a:rPr lang="uk-UA" sz="1300" dirty="0" smtClean="0"/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3842219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2764</TotalTime>
  <Words>180</Words>
  <Application>Microsoft Office PowerPoint</Application>
  <PresentationFormat>Аркуш A4 (210x297 мм)</PresentationFormat>
  <Paragraphs>37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d71265</cp:lastModifiedBy>
  <cp:revision>393</cp:revision>
  <dcterms:created xsi:type="dcterms:W3CDTF">2021-05-27T05:23:05Z</dcterms:created>
  <dcterms:modified xsi:type="dcterms:W3CDTF">2026-09-01T13:19:26Z</dcterms:modified>
</cp:coreProperties>
</file>