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088" y="-3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p.tax.gov.ua/kontakti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943100"/>
            <a:ext cx="4229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Офіс податкових </a:t>
            </a:r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консультантів </a:t>
            </a:r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– </a:t>
            </a:r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якісна </a:t>
            </a:r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фахова податкова допомога </a:t>
            </a:r>
            <a:r>
              <a:rPr lang="uk-UA" sz="1600" dirty="0" smtClean="0">
                <a:solidFill>
                  <a:srgbClr val="0033CC"/>
                </a:solidFill>
                <a:latin typeface="e-Ukraine Head Bold" pitchFamily="50" charset="-52"/>
              </a:rPr>
              <a:t>платникам</a:t>
            </a:r>
            <a:endParaRPr lang="uk-UA" sz="1600" dirty="0" smtClean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534275" y="3333751"/>
            <a:ext cx="19145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Вересень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1" name="Рисунок 20" descr="D:\друкушка\картинки 09\68c03550417c6 офіс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6925" y="4057650"/>
            <a:ext cx="29908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fontAlgn="base">
              <a:buFontTx/>
              <a:buChar char="-"/>
            </a:pPr>
            <a:r>
              <a:rPr lang="uk-UA" sz="1200" dirty="0" smtClean="0">
                <a:latin typeface="e-Ukraine" pitchFamily="50" charset="-52"/>
              </a:rPr>
              <a:t>податкові </a:t>
            </a:r>
            <a:r>
              <a:rPr lang="uk-UA" sz="1200" dirty="0" smtClean="0">
                <a:latin typeface="e-Ukraine" pitchFamily="50" charset="-52"/>
              </a:rPr>
              <a:t>спори;</a:t>
            </a:r>
          </a:p>
          <a:p>
            <a:pPr fontAlgn="base">
              <a:buFontTx/>
              <a:buChar char="-"/>
            </a:pPr>
            <a:r>
              <a:rPr lang="uk-UA" sz="1200" dirty="0" smtClean="0">
                <a:latin typeface="e-Ukraine" pitchFamily="50" charset="-52"/>
              </a:rPr>
              <a:t> </a:t>
            </a:r>
            <a:r>
              <a:rPr lang="uk-UA" sz="1200" dirty="0" smtClean="0">
                <a:latin typeface="e-Ukraine" pitchFamily="50" charset="-52"/>
              </a:rPr>
              <a:t>податковий аудит;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фактичні перевірки та законодавство щодо РРО/ПРРО;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контроль за обігом підакцизних товарів;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зупинення реєстрації ПН / РК;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погашення податкового боргу та заборгованості з єдиного внеску;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надання кваліфікованих електронних довірчих послуг;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трансфертне ціноутворення.</a:t>
            </a:r>
          </a:p>
          <a:p>
            <a:pPr fontAlgn="base"/>
            <a:endParaRPr lang="uk-UA" sz="1200" dirty="0" smtClean="0">
              <a:latin typeface="e-Ukraine" pitchFamily="50" charset="-52"/>
            </a:endParaRP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Розширення можливостей отримання консультаційної допомоги кожним платником, незалежно від статусу чи масштабу бізнесу – це важливий крок до реалізації принципів </a:t>
            </a:r>
            <a:r>
              <a:rPr lang="uk-UA" sz="1200" dirty="0" err="1" smtClean="0">
                <a:latin typeface="e-Ukraine" pitchFamily="50" charset="-52"/>
              </a:rPr>
              <a:t>безбар’єрності</a:t>
            </a:r>
            <a:r>
              <a:rPr lang="uk-UA" sz="1200" dirty="0" smtClean="0">
                <a:latin typeface="e-Ukraine" pitchFamily="50" charset="-52"/>
              </a:rPr>
              <a:t>, рівного доступу до державних послуг. 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err="1" smtClean="0">
                <a:latin typeface="e-Ukraine" pitchFamily="50" charset="-52"/>
              </a:rPr>
              <a:t>Довідково</a:t>
            </a:r>
            <a:r>
              <a:rPr lang="uk-UA" sz="1200" dirty="0" smtClean="0">
                <a:latin typeface="e-Ukraine" pitchFamily="50" charset="-52"/>
              </a:rPr>
              <a:t>: адреси ОПК на Дніпропетровщині </a:t>
            </a:r>
            <a:r>
              <a:rPr lang="uk-UA" sz="1200" dirty="0" smtClean="0"/>
              <a:t>(</a:t>
            </a:r>
            <a:r>
              <a:rPr lang="uk-UA" sz="1200" u="sng" dirty="0" smtClean="0">
                <a:hlinkClick r:id="rId2"/>
              </a:rPr>
              <a:t>https://dp.tax.gov.ua/kontakti/</a:t>
            </a:r>
            <a:r>
              <a:rPr lang="uk-UA" sz="1200" dirty="0" smtClean="0"/>
              <a:t>):</a:t>
            </a:r>
          </a:p>
          <a:p>
            <a:pPr fontAlgn="base"/>
            <a:r>
              <a:rPr lang="uk-UA" sz="1200" i="1" dirty="0" smtClean="0"/>
              <a:t> </a:t>
            </a:r>
            <a:endParaRPr lang="uk-UA" sz="1200" dirty="0" smtClean="0"/>
          </a:p>
          <a:p>
            <a:pPr fontAlgn="base"/>
            <a:r>
              <a:rPr lang="uk-UA" sz="1200" b="1" dirty="0" smtClean="0">
                <a:latin typeface="e-Ukraine" pitchFamily="50" charset="-52"/>
              </a:rPr>
              <a:t>ОПК м. Дніпро</a:t>
            </a:r>
            <a:r>
              <a:rPr lang="uk-UA" sz="1200" dirty="0" smtClean="0"/>
              <a:t>, </a:t>
            </a:r>
            <a:r>
              <a:rPr lang="uk-UA" sz="1200" dirty="0" smtClean="0">
                <a:latin typeface="e-Ukraine" pitchFamily="50" charset="-52"/>
              </a:rPr>
              <a:t>просп. Богдана Хмельницького, буд. 25 (телефон модератора – (056) 374 – 31 – 18);</a:t>
            </a:r>
          </a:p>
          <a:p>
            <a:pPr fontAlgn="base"/>
            <a:r>
              <a:rPr lang="uk-UA" sz="1200" b="1" dirty="0" smtClean="0">
                <a:latin typeface="e-Ukraine" pitchFamily="50" charset="-52"/>
              </a:rPr>
              <a:t>ОПК м. Кривий Ріг</a:t>
            </a:r>
            <a:r>
              <a:rPr lang="uk-UA" sz="1200" dirty="0" smtClean="0"/>
              <a:t>, </a:t>
            </a:r>
            <a:r>
              <a:rPr lang="uk-UA" sz="1200" dirty="0" smtClean="0">
                <a:latin typeface="e-Ukraine" pitchFamily="50" charset="-52"/>
              </a:rPr>
              <a:t>вул. Гірничих інженерів, буд. 4-А (телефон модератора – (099) 414–77–12); </a:t>
            </a:r>
          </a:p>
          <a:p>
            <a:pPr fontAlgn="base"/>
            <a:r>
              <a:rPr lang="uk-UA" sz="1200" dirty="0" smtClean="0"/>
              <a:t> </a:t>
            </a:r>
          </a:p>
          <a:p>
            <a:pPr fontAlgn="base"/>
            <a:r>
              <a:rPr lang="uk-UA" sz="1200" b="1" dirty="0" err="1" smtClean="0">
                <a:latin typeface="e-Ukraine" pitchFamily="50" charset="-52"/>
              </a:rPr>
              <a:t>онлайн</a:t>
            </a:r>
            <a:r>
              <a:rPr lang="uk-UA" sz="1200" b="1" dirty="0" smtClean="0">
                <a:latin typeface="e-Ukraine" pitchFamily="50" charset="-52"/>
              </a:rPr>
              <a:t> – пункти ОПК: 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м. Кривий Ріг, вул. Гірничих інженерів, буд. 4-А, (телефон модератора – (099) 414–77–12);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м. </a:t>
            </a:r>
            <a:r>
              <a:rPr lang="uk-UA" sz="1200" dirty="0" err="1" smtClean="0">
                <a:latin typeface="e-Ukraine" pitchFamily="50" charset="-52"/>
              </a:rPr>
              <a:t>Кам’янське</a:t>
            </a:r>
            <a:r>
              <a:rPr lang="uk-UA" sz="1200" dirty="0" smtClean="0">
                <a:latin typeface="e-Ukraine" pitchFamily="50" charset="-52"/>
              </a:rPr>
              <a:t>, вул. Медична, буд. </a:t>
            </a:r>
            <a:r>
              <a:rPr lang="uk-UA" sz="1200" dirty="0" smtClean="0">
                <a:latin typeface="e-Ukraine" pitchFamily="50" charset="-52"/>
              </a:rPr>
              <a:t>9 (телефон модератора – (056) 374–86–47</a:t>
            </a:r>
            <a:r>
              <a:rPr lang="uk-UA" sz="1200" dirty="0" smtClean="0">
                <a:latin typeface="e-Ukraine" pitchFamily="50" charset="-52"/>
              </a:rPr>
              <a:t>).</a:t>
            </a:r>
            <a:endParaRPr lang="uk-UA" sz="1200" dirty="0" smtClean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 b="-705"/>
          <a:stretch>
            <a:fillRect/>
          </a:stretch>
        </p:blipFill>
        <p:spPr bwMode="auto">
          <a:xfrm rot="16200000">
            <a:off x="8736519" y="5678989"/>
            <a:ext cx="1590673" cy="76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 rot="5400000">
            <a:off x="9010105" y="5962108"/>
            <a:ext cx="572588" cy="121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33350" y="1"/>
            <a:ext cx="4829175" cy="6857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dirty="0" smtClean="0">
              <a:latin typeface="e-Ukraine" pitchFamily="50" charset="-52"/>
              <a:cs typeface="Times New Roman" pitchFamily="18" charset="0"/>
            </a:endParaRPr>
          </a:p>
          <a:p>
            <a:r>
              <a:rPr lang="uk-UA" sz="1200" dirty="0" smtClean="0">
                <a:latin typeface="e-Ukraine" pitchFamily="50" charset="-52"/>
              </a:rPr>
              <a:t>	Головне </a:t>
            </a:r>
            <a:r>
              <a:rPr lang="uk-UA" sz="1200" dirty="0" smtClean="0">
                <a:latin typeface="e-Ukraine" pitchFamily="50" charset="-52"/>
              </a:rPr>
              <a:t>управління ДПС у Дніпропетровській області інформує.</a:t>
            </a:r>
            <a:endParaRPr lang="uk-UA" sz="1200" dirty="0" smtClean="0">
              <a:latin typeface="e-Ukraine" pitchFamily="50" charset="-52"/>
            </a:endParaRPr>
          </a:p>
          <a:p>
            <a:r>
              <a:rPr lang="uk-UA" sz="1200" dirty="0" smtClean="0">
                <a:latin typeface="e-Ukraine" pitchFamily="50" charset="-52"/>
              </a:rPr>
              <a:t>	На </a:t>
            </a:r>
            <a:r>
              <a:rPr lang="uk-UA" sz="1200" dirty="0" smtClean="0">
                <a:latin typeface="e-Ukraine" pitchFamily="50" charset="-52"/>
              </a:rPr>
              <a:t>Дніпропетровщині з вересня минуло року працює Офіс податкових консультантів (далі – ОПК) у м. </a:t>
            </a:r>
            <a:r>
              <a:rPr lang="uk-UA" sz="1200" dirty="0" smtClean="0">
                <a:latin typeface="e-Ukraine" pitchFamily="50" charset="-52"/>
              </a:rPr>
              <a:t>Дніпрі і нещодавно відкрився ОПК у м. Кривий Ріг.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  <a:r>
              <a:rPr lang="uk-UA" sz="1200" dirty="0" smtClean="0">
                <a:latin typeface="e-Ukraine" pitchFamily="50" charset="-52"/>
              </a:rPr>
              <a:t>	Для </a:t>
            </a:r>
            <a:r>
              <a:rPr lang="uk-UA" sz="1200" dirty="0" smtClean="0">
                <a:latin typeface="e-Ukraine" pitchFamily="50" charset="-52"/>
              </a:rPr>
              <a:t>бізнесу і для кожного платника податків ОПК – це якісна фахова податкова допомога.</a:t>
            </a:r>
            <a:endParaRPr lang="uk-UA" sz="1200" dirty="0" smtClean="0">
              <a:latin typeface="e-Ukraine" pitchFamily="50" charset="-52"/>
            </a:endParaRP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	Сервіс </a:t>
            </a:r>
            <a:r>
              <a:rPr lang="uk-UA" sz="1200" dirty="0" smtClean="0">
                <a:latin typeface="e-Ukraine" pitchFamily="50" charset="-52"/>
              </a:rPr>
              <a:t>спрямований на вирішення нагальних податкових питань, які виникають у платників. </a:t>
            </a:r>
            <a:r>
              <a:rPr lang="uk-UA" sz="1200" dirty="0" smtClean="0">
                <a:latin typeface="e-Ukraine" pitchFamily="50" charset="-52"/>
              </a:rPr>
              <a:t>Надати фахову пораду і запобігти порушенням законодавства – головне завдання для податківців.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	Робота </a:t>
            </a:r>
            <a:r>
              <a:rPr lang="uk-UA" sz="1200" dirty="0" smtClean="0">
                <a:latin typeface="e-Ukraine" pitchFamily="50" charset="-52"/>
              </a:rPr>
              <a:t>ОПК спланована так, що після отримання консультації платник має можливість, за потреби, отримати і необхідну адміністративну чи іншу послугу в ЦОП.</a:t>
            </a:r>
            <a:endParaRPr lang="uk-UA" sz="1200" dirty="0" smtClean="0">
              <a:latin typeface="e-Ukraine" pitchFamily="50" charset="-52"/>
            </a:endParaRP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	До </a:t>
            </a:r>
            <a:r>
              <a:rPr lang="uk-UA" sz="1200" dirty="0" smtClean="0">
                <a:latin typeface="e-Ukraine" pitchFamily="50" charset="-52"/>
              </a:rPr>
              <a:t>ОПК, як і до </a:t>
            </a:r>
            <a:r>
              <a:rPr lang="uk-UA" sz="1200" dirty="0" err="1" smtClean="0">
                <a:latin typeface="e-Ukraine" pitchFamily="50" charset="-52"/>
              </a:rPr>
              <a:t>ЦОПів</a:t>
            </a:r>
            <a:r>
              <a:rPr lang="uk-UA" sz="1200" dirty="0" smtClean="0">
                <a:latin typeface="e-Ukraine" pitchFamily="50" charset="-52"/>
              </a:rPr>
              <a:t>, запис здійснюється також і за електронною чергою. Отже, суб’єкт звернень може дистанційно обрати зручний для себе час відвідати ОПК і отримати консультацію. 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	Крім </a:t>
            </a:r>
            <a:r>
              <a:rPr lang="uk-UA" sz="1200" dirty="0" smtClean="0">
                <a:latin typeface="e-Ukraine" pitchFamily="50" charset="-52"/>
              </a:rPr>
              <a:t>того, оперативно отримати податкові роз’яснення, не залежно від місця перебування платника, можна звернувшись до </a:t>
            </a:r>
            <a:r>
              <a:rPr lang="uk-UA" sz="1200" dirty="0" err="1" smtClean="0">
                <a:latin typeface="e-Ukraine" pitchFamily="50" charset="-52"/>
              </a:rPr>
              <a:t>онлайн-пунктів</a:t>
            </a:r>
            <a:r>
              <a:rPr lang="uk-UA" sz="1200" dirty="0" smtClean="0">
                <a:latin typeface="e-Ukraine" pitchFamily="50" charset="-52"/>
              </a:rPr>
              <a:t> ОПК, які діють знедавна у м. Кривому Розі та м. </a:t>
            </a:r>
            <a:r>
              <a:rPr lang="uk-UA" sz="1200" dirty="0" err="1" smtClean="0">
                <a:latin typeface="e-Ukraine" pitchFamily="50" charset="-52"/>
              </a:rPr>
              <a:t>Кам’янському</a:t>
            </a:r>
            <a:r>
              <a:rPr lang="uk-UA" sz="1200" dirty="0" smtClean="0">
                <a:latin typeface="e-Ukraine" pitchFamily="50" charset="-52"/>
              </a:rPr>
              <a:t>.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	Нагадуємо</a:t>
            </a:r>
            <a:r>
              <a:rPr lang="uk-UA" sz="1200" dirty="0" smtClean="0">
                <a:latin typeface="e-Ukraine" pitchFamily="50" charset="-52"/>
              </a:rPr>
              <a:t>, що в ОПК консультації надаються за такими напрямами: 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оподаткування фізичних та юридичних осіб;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- електронні сервіси та звітність;</a:t>
            </a:r>
          </a:p>
          <a:p>
            <a:pPr fontAlgn="base"/>
            <a:r>
              <a:rPr lang="uk-UA" sz="1200" dirty="0" smtClean="0">
                <a:latin typeface="e-Ukraine" pitchFamily="50" charset="-52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2783</TotalTime>
  <Words>59</Words>
  <Application>Microsoft Office PowerPoint</Application>
  <PresentationFormat>Аркуш A4 (210x297 мм)</PresentationFormat>
  <Paragraphs>50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d71265</cp:lastModifiedBy>
  <cp:revision>395</cp:revision>
  <dcterms:created xsi:type="dcterms:W3CDTF">2021-05-27T05:23:05Z</dcterms:created>
  <dcterms:modified xsi:type="dcterms:W3CDTF">2026-09-01T12:48:50Z</dcterms:modified>
</cp:coreProperties>
</file>