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906000" cy="6858000" type="A4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5A87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9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2088" y="-3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="" xmlns:a16="http://schemas.microsoft.com/office/drawing/2014/main" id="{AAE0BDE6-D7B9-4FD3-A01F-F489C68E0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21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3" name="Рисунок 22" descr="долучайся.jpg"/>
          <p:cNvPicPr>
            <a:picLocks noChangeAspect="1"/>
          </p:cNvPicPr>
          <p:nvPr/>
        </p:nvPicPr>
        <p:blipFill>
          <a:blip r:embed="rId2" cstate="print"/>
          <a:srcRect l="5522" t="16482" r="66239" b="18246"/>
          <a:stretch>
            <a:fillRect/>
          </a:stretch>
        </p:blipFill>
        <p:spPr>
          <a:xfrm>
            <a:off x="409575" y="1362075"/>
            <a:ext cx="1543050" cy="2466975"/>
          </a:xfrm>
          <a:prstGeom prst="rect">
            <a:avLst/>
          </a:prstGeom>
        </p:spPr>
      </p:pic>
      <p:pic>
        <p:nvPicPr>
          <p:cNvPr id="24" name="Рисунок 23" descr="долучайся.jpg"/>
          <p:cNvPicPr>
            <a:picLocks noChangeAspect="1"/>
          </p:cNvPicPr>
          <p:nvPr/>
        </p:nvPicPr>
        <p:blipFill>
          <a:blip r:embed="rId2" cstate="print"/>
          <a:srcRect l="68275" t="42391" r="5229" b="16986"/>
          <a:stretch>
            <a:fillRect/>
          </a:stretch>
        </p:blipFill>
        <p:spPr>
          <a:xfrm>
            <a:off x="2619375" y="3295957"/>
            <a:ext cx="1517626" cy="1609418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1514475" y="6296026"/>
            <a:ext cx="233362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rgbClr val="0033CC"/>
                </a:solidFill>
                <a:latin typeface="e-Ukraine Head Bold" pitchFamily="2" charset="-52"/>
              </a:rPr>
              <a:t>dp.ikc@tax.gov.ua</a:t>
            </a:r>
            <a:endParaRPr lang="en-US" sz="1500" b="1" dirty="0">
              <a:solidFill>
                <a:srgbClr val="0033CC"/>
              </a:solidFill>
              <a:latin typeface="e-Ukraine Head Bold" pitchFamily="2" charset="-52"/>
            </a:endParaRPr>
          </a:p>
        </p:txBody>
      </p:sp>
      <p:sp>
        <p:nvSpPr>
          <p:cNvPr id="38" name="Прямокутник 37"/>
          <p:cNvSpPr/>
          <p:nvPr/>
        </p:nvSpPr>
        <p:spPr>
          <a:xfrm>
            <a:off x="5610225" y="1847850"/>
            <a:ext cx="4229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33CC"/>
                </a:solidFill>
                <a:latin typeface="e-Ukraine Head Bold" pitchFamily="50" charset="-52"/>
              </a:rPr>
              <a:t>В які строки надсилається податкова вимога  та які відомості вона повинна містити?</a:t>
            </a:r>
          </a:p>
        </p:txBody>
      </p:sp>
      <p:sp>
        <p:nvSpPr>
          <p:cNvPr id="39" name="Прямокутник 38"/>
          <p:cNvSpPr/>
          <p:nvPr/>
        </p:nvSpPr>
        <p:spPr>
          <a:xfrm>
            <a:off x="7448551" y="3343276"/>
            <a:ext cx="20002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Вересень </a:t>
            </a: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2026</a:t>
            </a:r>
          </a:p>
        </p:txBody>
      </p:sp>
      <p:pic>
        <p:nvPicPr>
          <p:cNvPr id="47" name="Рисунок 46" descr="Версія для роботи (1280 × 785 пікс.), копія (2).png"/>
          <p:cNvPicPr>
            <a:picLocks noChangeAspect="1"/>
          </p:cNvPicPr>
          <p:nvPr/>
        </p:nvPicPr>
        <p:blipFill>
          <a:blip r:embed="rId3" cstate="print"/>
          <a:srcRect l="14615" t="72420" r="67404" b="5159"/>
          <a:stretch>
            <a:fillRect/>
          </a:stretch>
        </p:blipFill>
        <p:spPr>
          <a:xfrm>
            <a:off x="742950" y="6151470"/>
            <a:ext cx="723900" cy="553570"/>
          </a:xfrm>
          <a:prstGeom prst="rect">
            <a:avLst/>
          </a:prstGeom>
        </p:spPr>
      </p:pic>
      <p:pic>
        <p:nvPicPr>
          <p:cNvPr id="29" name="Рисунок 28" descr="долучайся.jpg"/>
          <p:cNvPicPr>
            <a:picLocks noChangeAspect="1"/>
          </p:cNvPicPr>
          <p:nvPr/>
        </p:nvPicPr>
        <p:blipFill>
          <a:blip r:embed="rId2" cstate="print"/>
          <a:srcRect l="68275" t="17268" r="10096" b="57075"/>
          <a:stretch>
            <a:fillRect/>
          </a:stretch>
        </p:blipFill>
        <p:spPr>
          <a:xfrm>
            <a:off x="2742623" y="2326801"/>
            <a:ext cx="1238828" cy="1016474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>
            <a:off x="8884876" y="4667247"/>
            <a:ext cx="1021124" cy="21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b="-705"/>
          <a:stretch>
            <a:fillRect/>
          </a:stretch>
        </p:blipFill>
        <p:spPr bwMode="auto">
          <a:xfrm>
            <a:off x="7405604" y="5680380"/>
            <a:ext cx="2500396" cy="12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" y="152311"/>
            <a:ext cx="481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defTabSz="914400" eaLnBrk="0" fontAlgn="base" hangingPunct="0">
              <a:spcBef>
                <a:spcPct val="0"/>
              </a:spcBef>
            </a:pPr>
            <a:r>
              <a:rPr lang="uk-UA" altLang="ru-RU" sz="1200" b="1" dirty="0" smtClean="0">
                <a:latin typeface="e-Ukraine Head Bold" pitchFamily="2" charset="-52"/>
              </a:rPr>
              <a:t>Будьте в курсі податкового законодавства: користуйтеся офіційними джерелами інформації податкової служби Дніпропетровщини!</a:t>
            </a:r>
            <a:endParaRPr lang="uk-UA" altLang="ru-RU" sz="1200" b="1" dirty="0">
              <a:latin typeface="e-Ukraine Head Bold" pitchFamily="2" charset="-52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 r="53047"/>
          <a:stretch>
            <a:fillRect/>
          </a:stretch>
        </p:blipFill>
        <p:spPr bwMode="auto">
          <a:xfrm rot="5400000">
            <a:off x="6494089" y="5608543"/>
            <a:ext cx="798559" cy="17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0"/>
          <p:cNvSpPr/>
          <p:nvPr/>
        </p:nvSpPr>
        <p:spPr>
          <a:xfrm>
            <a:off x="6457951" y="123826"/>
            <a:ext cx="420052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e-Ukraine Head Bold" pitchFamily="50" charset="-52"/>
              </a:rPr>
              <a:t>Державна податкова служба України</a:t>
            </a:r>
          </a:p>
          <a:p>
            <a:endParaRPr lang="uk-UA" sz="500" b="1" dirty="0" smtClean="0">
              <a:latin typeface="e-Ukraine Head Bold" pitchFamily="50" charset="-52"/>
            </a:endParaRPr>
          </a:p>
          <a:p>
            <a:r>
              <a:rPr lang="uk-UA" sz="1200" b="1" dirty="0" smtClean="0">
                <a:latin typeface="e-Ukraine Head Bold" pitchFamily="50" charset="-52"/>
              </a:rPr>
              <a:t>Головне управління ДПС у Дніпропетровській області</a:t>
            </a:r>
          </a:p>
          <a:p>
            <a:endParaRPr lang="ru-RU" sz="200" b="1" dirty="0" smtClean="0">
              <a:latin typeface="e-Ukraine Head Bold" pitchFamily="50" charset="-52"/>
            </a:endParaRPr>
          </a:p>
        </p:txBody>
      </p:sp>
      <p:pic>
        <p:nvPicPr>
          <p:cNvPr id="26" name="Рисунок 25" descr="Версія для роботи (1280 × 785 пікс.), копія.png"/>
          <p:cNvPicPr>
            <a:picLocks noChangeAspect="1"/>
          </p:cNvPicPr>
          <p:nvPr/>
        </p:nvPicPr>
        <p:blipFill>
          <a:blip r:embed="rId7" cstate="print"/>
          <a:srcRect l="2212" t="2807" r="88365" b="88256"/>
          <a:stretch>
            <a:fillRect/>
          </a:stretch>
        </p:blipFill>
        <p:spPr>
          <a:xfrm>
            <a:off x="5314950" y="107205"/>
            <a:ext cx="1191293" cy="692895"/>
          </a:xfrm>
          <a:prstGeom prst="rect">
            <a:avLst/>
          </a:prstGeom>
        </p:spPr>
      </p:pic>
      <p:sp>
        <p:nvSpPr>
          <p:cNvPr id="2050" name="AutoShape 2" descr="7eminar | РРО / ПРРО у 2025 році: чи усім обов'язково застосовува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8" name="Рисунок 17" descr="D:\друкушка\картинки 09\684299b16139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05499" y="3829050"/>
            <a:ext cx="3057525" cy="147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8214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AB020ADF-A26B-4DB1-A8F3-01CE965CB04E}"/>
              </a:ext>
            </a:extLst>
          </p:cNvPr>
          <p:cNvSpPr/>
          <p:nvPr/>
        </p:nvSpPr>
        <p:spPr>
          <a:xfrm>
            <a:off x="228599" y="180974"/>
            <a:ext cx="4591051" cy="625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endParaRPr lang="uk-UA" sz="120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1450" y="3068210"/>
            <a:ext cx="4648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sz="1400" smtClean="0">
                <a:latin typeface="Arial" pitchFamily="34" charset="0"/>
                <a:cs typeface="Arial" pitchFamily="34" charset="0"/>
              </a:rPr>
              <a:t>  </a:t>
            </a:r>
            <a:endParaRPr lang="uk-UA" sz="13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1599" y="-1"/>
            <a:ext cx="45720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400" b="1" dirty="0" smtClean="0">
              <a:solidFill>
                <a:srgbClr val="0033CC"/>
              </a:solidFill>
              <a:latin typeface="e-Ukraine" pitchFamily="50" charset="-52"/>
              <a:cs typeface="Arial" pitchFamily="34" charset="0"/>
            </a:endParaRPr>
          </a:p>
          <a:p>
            <a:pPr algn="just" fontAlgn="base"/>
            <a:r>
              <a:rPr lang="ru-RU" sz="1400" dirty="0" smtClean="0"/>
              <a:t>	</a:t>
            </a:r>
            <a:r>
              <a:rPr lang="ru-RU" sz="1400" dirty="0" err="1" smtClean="0"/>
              <a:t>Податкова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вимога</a:t>
            </a:r>
            <a:r>
              <a:rPr lang="ru-RU" sz="1400" dirty="0" smtClean="0"/>
              <a:t> </a:t>
            </a:r>
            <a:r>
              <a:rPr lang="ru-RU" sz="1400" dirty="0" err="1" smtClean="0"/>
              <a:t>може</a:t>
            </a:r>
            <a:r>
              <a:rPr lang="ru-RU" sz="1400" dirty="0" smtClean="0"/>
              <a:t> </a:t>
            </a:r>
            <a:r>
              <a:rPr lang="ru-RU" sz="1400" dirty="0" err="1" smtClean="0"/>
              <a:t>надсилатися</a:t>
            </a:r>
            <a:r>
              <a:rPr lang="ru-RU" sz="1400" dirty="0" smtClean="0"/>
              <a:t> (</a:t>
            </a:r>
            <a:r>
              <a:rPr lang="ru-RU" sz="1400" dirty="0" err="1" smtClean="0"/>
              <a:t>вручатися</a:t>
            </a:r>
            <a:r>
              <a:rPr lang="ru-RU" sz="1400" dirty="0" smtClean="0"/>
              <a:t>) </a:t>
            </a:r>
            <a:r>
              <a:rPr lang="ru-RU" sz="1400" dirty="0" err="1" smtClean="0"/>
              <a:t>контролюючим</a:t>
            </a:r>
            <a:r>
              <a:rPr lang="ru-RU" sz="1400" dirty="0" smtClean="0"/>
              <a:t> органом за </a:t>
            </a:r>
            <a:r>
              <a:rPr lang="ru-RU" sz="1400" dirty="0" err="1" smtClean="0"/>
              <a:t>місцем</a:t>
            </a:r>
            <a:r>
              <a:rPr lang="ru-RU" sz="1400" dirty="0" smtClean="0"/>
              <a:t> </a:t>
            </a:r>
            <a:r>
              <a:rPr lang="ru-RU" sz="1400" dirty="0" err="1" smtClean="0"/>
              <a:t>обліку</a:t>
            </a:r>
            <a:r>
              <a:rPr lang="ru-RU" sz="1400" dirty="0" smtClean="0"/>
              <a:t> </a:t>
            </a:r>
            <a:r>
              <a:rPr lang="ru-RU" sz="1400" dirty="0" err="1" smtClean="0"/>
              <a:t>платника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податків</a:t>
            </a:r>
            <a:r>
              <a:rPr lang="ru-RU" sz="1400" dirty="0" smtClean="0"/>
              <a:t>, в </a:t>
            </a:r>
            <a:r>
              <a:rPr lang="ru-RU" sz="1400" dirty="0" err="1" smtClean="0"/>
              <a:t>якому</a:t>
            </a:r>
            <a:r>
              <a:rPr lang="ru-RU" sz="1400" dirty="0" smtClean="0"/>
              <a:t> </a:t>
            </a:r>
            <a:r>
              <a:rPr lang="ru-RU" sz="1400" dirty="0" err="1" smtClean="0"/>
              <a:t>обліковується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податковий</a:t>
            </a:r>
            <a:r>
              <a:rPr lang="ru-RU" sz="1400" dirty="0" smtClean="0"/>
              <a:t> борг </a:t>
            </a:r>
            <a:r>
              <a:rPr lang="ru-RU" sz="1400" dirty="0" err="1" smtClean="0"/>
              <a:t>платника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податків</a:t>
            </a:r>
            <a:r>
              <a:rPr lang="ru-RU" sz="1400" dirty="0" smtClean="0"/>
              <a:t>.</a:t>
            </a:r>
          </a:p>
          <a:p>
            <a:pPr algn="just" fontAlgn="base"/>
            <a:r>
              <a:rPr lang="ru-RU" sz="1400" dirty="0" smtClean="0"/>
              <a:t>	</a:t>
            </a:r>
            <a:r>
              <a:rPr lang="ru-RU" sz="1400" dirty="0" err="1" smtClean="0"/>
              <a:t>Податкова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вимога</a:t>
            </a:r>
            <a:r>
              <a:rPr lang="ru-RU" sz="1400" dirty="0" smtClean="0"/>
              <a:t> не </a:t>
            </a:r>
            <a:r>
              <a:rPr lang="ru-RU" sz="1400" dirty="0" err="1" smtClean="0"/>
              <a:t>надсилається</a:t>
            </a:r>
            <a:r>
              <a:rPr lang="ru-RU" sz="1400" dirty="0" smtClean="0"/>
              <a:t> (</a:t>
            </a:r>
            <a:r>
              <a:rPr lang="ru-RU" sz="1400" dirty="0" err="1" smtClean="0"/>
              <a:t>не</a:t>
            </a:r>
            <a:r>
              <a:rPr lang="ru-RU" sz="1400" dirty="0" smtClean="0"/>
              <a:t> </a:t>
            </a:r>
            <a:r>
              <a:rPr lang="ru-RU" sz="1400" dirty="0" err="1" smtClean="0"/>
              <a:t>вручається</a:t>
            </a:r>
            <a:r>
              <a:rPr lang="ru-RU" sz="1400" dirty="0" smtClean="0"/>
              <a:t>), а заходи, </a:t>
            </a:r>
            <a:r>
              <a:rPr lang="ru-RU" sz="1400" dirty="0" err="1" smtClean="0"/>
              <a:t>спрямовані</a:t>
            </a:r>
            <a:r>
              <a:rPr lang="ru-RU" sz="1400" dirty="0" smtClean="0"/>
              <a:t> на </a:t>
            </a:r>
            <a:r>
              <a:rPr lang="ru-RU" sz="1400" dirty="0" err="1" smtClean="0"/>
              <a:t>погашення</a:t>
            </a:r>
            <a:r>
              <a:rPr lang="ru-RU" sz="1400" dirty="0" smtClean="0"/>
              <a:t> (</a:t>
            </a:r>
            <a:r>
              <a:rPr lang="ru-RU" sz="1400" dirty="0" err="1" smtClean="0"/>
              <a:t>стягнення</a:t>
            </a:r>
            <a:r>
              <a:rPr lang="ru-RU" sz="1400" dirty="0" smtClean="0"/>
              <a:t>)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боргу, не </a:t>
            </a:r>
            <a:r>
              <a:rPr lang="ru-RU" sz="1400" dirty="0" err="1" smtClean="0"/>
              <a:t>застосовуються</a:t>
            </a:r>
            <a:r>
              <a:rPr lang="ru-RU" sz="1400" dirty="0" smtClean="0"/>
              <a:t>, </a:t>
            </a:r>
            <a:r>
              <a:rPr lang="ru-RU" sz="1400" dirty="0" err="1" smtClean="0"/>
              <a:t>якщо</a:t>
            </a:r>
            <a:r>
              <a:rPr lang="ru-RU" sz="1400" dirty="0" smtClean="0"/>
              <a:t> </a:t>
            </a:r>
            <a:r>
              <a:rPr lang="ru-RU" sz="1400" dirty="0" err="1" smtClean="0"/>
              <a:t>загальна</a:t>
            </a:r>
            <a:r>
              <a:rPr lang="ru-RU" sz="1400" dirty="0" smtClean="0"/>
              <a:t> сума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боргу </a:t>
            </a:r>
            <a:r>
              <a:rPr lang="ru-RU" sz="1400" dirty="0" err="1" smtClean="0"/>
              <a:t>платника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податків</a:t>
            </a:r>
            <a:r>
              <a:rPr lang="ru-RU" sz="1400" dirty="0" smtClean="0"/>
              <a:t> не </a:t>
            </a:r>
            <a:r>
              <a:rPr lang="ru-RU" sz="1400" dirty="0" err="1" smtClean="0"/>
              <a:t>перевищує</a:t>
            </a:r>
            <a:r>
              <a:rPr lang="ru-RU" sz="1400" dirty="0" smtClean="0"/>
              <a:t> ста </a:t>
            </a:r>
            <a:r>
              <a:rPr lang="ru-RU" sz="1400" dirty="0" err="1" smtClean="0"/>
              <a:t>вісімдесяти</a:t>
            </a:r>
            <a:r>
              <a:rPr lang="ru-RU" sz="1400" dirty="0" smtClean="0"/>
              <a:t> </a:t>
            </a:r>
            <a:r>
              <a:rPr lang="ru-RU" sz="1400" dirty="0" err="1" smtClean="0"/>
              <a:t>неоподатковуваних</a:t>
            </a:r>
            <a:r>
              <a:rPr lang="ru-RU" sz="1400" dirty="0" smtClean="0"/>
              <a:t> </a:t>
            </a:r>
            <a:r>
              <a:rPr lang="ru-RU" sz="1400" dirty="0" err="1" smtClean="0"/>
              <a:t>мінімумів</a:t>
            </a:r>
            <a:r>
              <a:rPr lang="ru-RU" sz="1400" dirty="0" smtClean="0"/>
              <a:t> </a:t>
            </a:r>
            <a:r>
              <a:rPr lang="ru-RU" sz="1400" dirty="0" err="1" smtClean="0"/>
              <a:t>доходів</a:t>
            </a:r>
            <a:r>
              <a:rPr lang="ru-RU" sz="1400" dirty="0" smtClean="0"/>
              <a:t> </a:t>
            </a:r>
            <a:r>
              <a:rPr lang="ru-RU" sz="1400" dirty="0" err="1" smtClean="0"/>
              <a:t>громадян</a:t>
            </a:r>
            <a:r>
              <a:rPr lang="ru-RU" sz="1400" dirty="0" smtClean="0"/>
              <a:t>. У </a:t>
            </a:r>
            <a:r>
              <a:rPr lang="ru-RU" sz="1400" dirty="0" err="1" smtClean="0"/>
              <a:t>разі</a:t>
            </a:r>
            <a:r>
              <a:rPr lang="ru-RU" sz="1400" dirty="0" smtClean="0"/>
              <a:t> </a:t>
            </a:r>
            <a:r>
              <a:rPr lang="ru-RU" sz="1400" dirty="0" err="1" smtClean="0"/>
              <a:t>збільшення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загальної</a:t>
            </a:r>
            <a:r>
              <a:rPr lang="ru-RU" sz="1400" dirty="0" smtClean="0"/>
              <a:t> </a:t>
            </a:r>
            <a:r>
              <a:rPr lang="ru-RU" sz="1400" dirty="0" err="1" smtClean="0"/>
              <a:t>суми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боргу до </a:t>
            </a:r>
            <a:r>
              <a:rPr lang="ru-RU" sz="1400" dirty="0" err="1" smtClean="0"/>
              <a:t>розміру</a:t>
            </a:r>
            <a:r>
              <a:rPr lang="ru-RU" sz="1400" dirty="0" smtClean="0"/>
              <a:t>, </a:t>
            </a:r>
            <a:r>
              <a:rPr lang="ru-RU" sz="1400" dirty="0" err="1" smtClean="0"/>
              <a:t>що</a:t>
            </a:r>
            <a:r>
              <a:rPr lang="ru-RU" sz="1400" dirty="0" smtClean="0"/>
              <a:t> </a:t>
            </a:r>
            <a:r>
              <a:rPr lang="ru-RU" sz="1400" dirty="0" err="1" smtClean="0"/>
              <a:t>перевищує</a:t>
            </a:r>
            <a:r>
              <a:rPr lang="ru-RU" sz="1400" dirty="0" smtClean="0"/>
              <a:t> сто </a:t>
            </a:r>
            <a:r>
              <a:rPr lang="ru-RU" sz="1400" dirty="0" err="1" smtClean="0"/>
              <a:t>вісімдесят</a:t>
            </a:r>
            <a:r>
              <a:rPr lang="ru-RU" sz="1400" dirty="0" smtClean="0"/>
              <a:t> </a:t>
            </a:r>
            <a:r>
              <a:rPr lang="ru-RU" sz="1400" dirty="0" err="1" smtClean="0"/>
              <a:t>неоподатковуваних</a:t>
            </a:r>
            <a:r>
              <a:rPr lang="ru-RU" sz="1400" dirty="0" smtClean="0"/>
              <a:t> </a:t>
            </a:r>
            <a:r>
              <a:rPr lang="ru-RU" sz="1400" dirty="0" err="1" smtClean="0"/>
              <a:t>мінімумів</a:t>
            </a:r>
            <a:r>
              <a:rPr lang="ru-RU" sz="1400" dirty="0" smtClean="0"/>
              <a:t> </a:t>
            </a:r>
            <a:r>
              <a:rPr lang="ru-RU" sz="1400" dirty="0" err="1" smtClean="0"/>
              <a:t>доходів</a:t>
            </a:r>
            <a:r>
              <a:rPr lang="ru-RU" sz="1400" dirty="0" smtClean="0"/>
              <a:t> </a:t>
            </a:r>
            <a:r>
              <a:rPr lang="ru-RU" sz="1400" dirty="0" err="1" smtClean="0"/>
              <a:t>громадян</a:t>
            </a:r>
            <a:r>
              <a:rPr lang="ru-RU" sz="1400" dirty="0" smtClean="0"/>
              <a:t>, </a:t>
            </a:r>
            <a:r>
              <a:rPr lang="ru-RU" sz="1400" dirty="0" err="1" smtClean="0"/>
              <a:t>контролюючий</a:t>
            </a:r>
            <a:r>
              <a:rPr lang="ru-RU" sz="1400" dirty="0" smtClean="0"/>
              <a:t> орган </a:t>
            </a:r>
            <a:r>
              <a:rPr lang="ru-RU" sz="1400" dirty="0" err="1" smtClean="0"/>
              <a:t>надсилає</a:t>
            </a:r>
            <a:r>
              <a:rPr lang="ru-RU" sz="1400" dirty="0" smtClean="0"/>
              <a:t> (</a:t>
            </a:r>
            <a:r>
              <a:rPr lang="ru-RU" sz="1400" dirty="0" err="1" smtClean="0"/>
              <a:t>вручає</a:t>
            </a:r>
            <a:r>
              <a:rPr lang="ru-RU" sz="1400" dirty="0" smtClean="0"/>
              <a:t>) </a:t>
            </a:r>
            <a:r>
              <a:rPr lang="ru-RU" sz="1400" dirty="0" err="1" smtClean="0"/>
              <a:t>податкову</a:t>
            </a:r>
            <a:r>
              <a:rPr lang="ru-RU" sz="1400" dirty="0" smtClean="0"/>
              <a:t> </a:t>
            </a:r>
            <a:r>
              <a:rPr lang="ru-RU" sz="1400" dirty="0" err="1" smtClean="0"/>
              <a:t>вимогу</a:t>
            </a:r>
            <a:r>
              <a:rPr lang="ru-RU" sz="1400" dirty="0" smtClean="0"/>
              <a:t> такому </a:t>
            </a:r>
            <a:r>
              <a:rPr lang="ru-RU" sz="1400" dirty="0" err="1" smtClean="0"/>
              <a:t>платнику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податків</a:t>
            </a:r>
            <a:r>
              <a:rPr lang="ru-RU" sz="1400" dirty="0" smtClean="0"/>
              <a:t>. Строк </a:t>
            </a:r>
            <a:r>
              <a:rPr lang="ru-RU" sz="1400" dirty="0" err="1" smtClean="0"/>
              <a:t>давності</a:t>
            </a:r>
            <a:r>
              <a:rPr lang="ru-RU" sz="1400" dirty="0" smtClean="0"/>
              <a:t>, </a:t>
            </a:r>
            <a:r>
              <a:rPr lang="ru-RU" sz="1400" dirty="0" err="1" smtClean="0"/>
              <a:t>визначений</a:t>
            </a:r>
            <a:r>
              <a:rPr lang="ru-RU" sz="1400" dirty="0" smtClean="0"/>
              <a:t> п. 102.4 ст. 102 ПКУ для </a:t>
            </a:r>
            <a:r>
              <a:rPr lang="ru-RU" sz="1400" dirty="0" err="1" smtClean="0"/>
              <a:t>стягнення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боргу, у такому </a:t>
            </a:r>
            <a:r>
              <a:rPr lang="ru-RU" sz="1400" dirty="0" err="1" smtClean="0"/>
              <a:t>випадку</a:t>
            </a:r>
            <a:r>
              <a:rPr lang="ru-RU" sz="1400" dirty="0" smtClean="0"/>
              <a:t> </a:t>
            </a:r>
            <a:r>
              <a:rPr lang="ru-RU" sz="1400" dirty="0" err="1" smtClean="0"/>
              <a:t>розпочинається</a:t>
            </a:r>
            <a:r>
              <a:rPr lang="ru-RU" sz="1400" dirty="0" smtClean="0"/>
              <a:t> не </a:t>
            </a:r>
            <a:r>
              <a:rPr lang="ru-RU" sz="1400" dirty="0" err="1" smtClean="0"/>
              <a:t>раніше</a:t>
            </a:r>
            <a:r>
              <a:rPr lang="ru-RU" sz="1400" dirty="0" smtClean="0"/>
              <a:t> дня </a:t>
            </a:r>
            <a:r>
              <a:rPr lang="ru-RU" sz="1400" dirty="0" err="1" smtClean="0"/>
              <a:t>виникнення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боргу у </a:t>
            </a:r>
            <a:r>
              <a:rPr lang="ru-RU" sz="1400" dirty="0" err="1" smtClean="0"/>
              <a:t>сумі</a:t>
            </a:r>
            <a:r>
              <a:rPr lang="ru-RU" sz="1400" dirty="0" smtClean="0"/>
              <a:t>, </a:t>
            </a:r>
            <a:r>
              <a:rPr lang="ru-RU" sz="1400" dirty="0" err="1" smtClean="0"/>
              <a:t>що</a:t>
            </a:r>
            <a:r>
              <a:rPr lang="ru-RU" sz="1400" dirty="0" smtClean="0"/>
              <a:t> </a:t>
            </a:r>
            <a:r>
              <a:rPr lang="ru-RU" sz="1400" dirty="0" err="1" smtClean="0"/>
              <a:t>перевищує</a:t>
            </a:r>
            <a:r>
              <a:rPr lang="ru-RU" sz="1400" dirty="0" smtClean="0"/>
              <a:t> сто </a:t>
            </a:r>
            <a:r>
              <a:rPr lang="ru-RU" sz="1400" dirty="0" err="1" smtClean="0"/>
              <a:t>вісімдесят</a:t>
            </a:r>
            <a:r>
              <a:rPr lang="ru-RU" sz="1400" dirty="0" smtClean="0"/>
              <a:t> </a:t>
            </a:r>
            <a:r>
              <a:rPr lang="ru-RU" sz="1400" dirty="0" err="1" smtClean="0"/>
              <a:t>неоподатковуваних</a:t>
            </a:r>
            <a:r>
              <a:rPr lang="ru-RU" sz="1400" dirty="0" smtClean="0"/>
              <a:t> </a:t>
            </a:r>
            <a:r>
              <a:rPr lang="ru-RU" sz="1400" dirty="0" err="1" smtClean="0"/>
              <a:t>мінімумів</a:t>
            </a:r>
            <a:r>
              <a:rPr lang="ru-RU" sz="1400" dirty="0" smtClean="0"/>
              <a:t> </a:t>
            </a:r>
            <a:r>
              <a:rPr lang="ru-RU" sz="1400" dirty="0" err="1" smtClean="0"/>
              <a:t>доходів</a:t>
            </a:r>
            <a:r>
              <a:rPr lang="ru-RU" sz="1400" dirty="0" smtClean="0"/>
              <a:t> </a:t>
            </a:r>
            <a:r>
              <a:rPr lang="ru-RU" sz="1400" dirty="0" err="1" smtClean="0"/>
              <a:t>громадян</a:t>
            </a:r>
            <a:r>
              <a:rPr lang="ru-RU" sz="1400" dirty="0" smtClean="0"/>
              <a:t>.</a:t>
            </a:r>
            <a:endParaRPr lang="uk-UA" sz="1400" dirty="0">
              <a:latin typeface="e-Ukraine" pitchFamily="50" charset="-52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 b="-705"/>
          <a:stretch>
            <a:fillRect/>
          </a:stretch>
        </p:blipFill>
        <p:spPr bwMode="auto">
          <a:xfrm rot="16200000">
            <a:off x="8539842" y="5482313"/>
            <a:ext cx="1856021" cy="895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 cstate="print"/>
          <a:srcRect r="53047"/>
          <a:stretch>
            <a:fillRect/>
          </a:stretch>
        </p:blipFill>
        <p:spPr bwMode="auto">
          <a:xfrm rot="5400000">
            <a:off x="8892589" y="5844591"/>
            <a:ext cx="647695" cy="137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1"/>
          <p:cNvSpPr/>
          <p:nvPr/>
        </p:nvSpPr>
        <p:spPr>
          <a:xfrm>
            <a:off x="5010151" y="0"/>
            <a:ext cx="48577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endParaRPr lang="uk-UA" sz="105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>
              <a:spcAft>
                <a:spcPts val="600"/>
              </a:spcAft>
            </a:pPr>
            <a:r>
              <a:rPr lang="uk-UA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pPr indent="180975" algn="just"/>
            <a:r>
              <a:rPr lang="uk-UA" sz="1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indent="180975" algn="just" fontAlgn="base">
              <a:spcAft>
                <a:spcPts val="300"/>
              </a:spcAft>
            </a:pPr>
            <a:endParaRPr lang="uk-UA" sz="100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/>
            <a:r>
              <a:rPr lang="uk-UA" sz="1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indent="180975" algn="just"/>
            <a:endParaRPr lang="uk-UA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1"/>
          <p:cNvSpPr/>
          <p:nvPr/>
        </p:nvSpPr>
        <p:spPr>
          <a:xfrm>
            <a:off x="123825" y="0"/>
            <a:ext cx="482917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400" dirty="0" smtClean="0">
              <a:latin typeface="e-Ukraine" pitchFamily="50" charset="-52"/>
              <a:cs typeface="Times New Roman" pitchFamily="18" charset="0"/>
            </a:endParaRPr>
          </a:p>
          <a:p>
            <a:pPr algn="just" fontAlgn="base"/>
            <a:r>
              <a:rPr lang="ru-RU" sz="1400" dirty="0" smtClean="0"/>
              <a:t>	Головне </a:t>
            </a:r>
            <a:r>
              <a:rPr lang="ru-RU" sz="1400" dirty="0" err="1" smtClean="0"/>
              <a:t>управління</a:t>
            </a:r>
            <a:r>
              <a:rPr lang="ru-RU" sz="1400" dirty="0" smtClean="0"/>
              <a:t> ДПС у </a:t>
            </a:r>
            <a:r>
              <a:rPr lang="ru-RU" sz="1400" dirty="0" err="1" smtClean="0"/>
              <a:t>Дніпропетровській</a:t>
            </a:r>
            <a:r>
              <a:rPr lang="ru-RU" sz="1400" dirty="0" smtClean="0"/>
              <a:t> </a:t>
            </a:r>
            <a:r>
              <a:rPr lang="ru-RU" sz="1400" dirty="0" err="1" smtClean="0"/>
              <a:t>області</a:t>
            </a:r>
            <a:r>
              <a:rPr lang="ru-RU" sz="1400" dirty="0" smtClean="0"/>
              <a:t> </a:t>
            </a:r>
            <a:r>
              <a:rPr lang="ru-RU" sz="1400" dirty="0" err="1" smtClean="0"/>
              <a:t>нагадує</a:t>
            </a:r>
            <a:r>
              <a:rPr lang="ru-RU" sz="1400" dirty="0" smtClean="0"/>
              <a:t>.</a:t>
            </a:r>
          </a:p>
          <a:p>
            <a:pPr algn="just" fontAlgn="base"/>
            <a:r>
              <a:rPr lang="ru-RU" sz="1400" dirty="0" smtClean="0"/>
              <a:t>	</a:t>
            </a:r>
            <a:r>
              <a:rPr lang="ru-RU" sz="1400" dirty="0" err="1" smtClean="0"/>
              <a:t>Відповідно</a:t>
            </a:r>
            <a:r>
              <a:rPr lang="ru-RU" sz="1400" dirty="0" smtClean="0"/>
              <a:t> до п. 59.3 ст. 59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кодексу </a:t>
            </a:r>
            <a:r>
              <a:rPr lang="ru-RU" sz="1400" dirty="0" err="1" smtClean="0"/>
              <a:t>України</a:t>
            </a:r>
            <a:r>
              <a:rPr lang="ru-RU" sz="1400" dirty="0" smtClean="0"/>
              <a:t> (</a:t>
            </a:r>
            <a:r>
              <a:rPr lang="ru-RU" sz="1400" dirty="0" err="1" smtClean="0"/>
              <a:t>далі</a:t>
            </a:r>
            <a:r>
              <a:rPr lang="ru-RU" sz="1400" dirty="0" smtClean="0"/>
              <a:t> – ПКУ) </a:t>
            </a:r>
            <a:r>
              <a:rPr lang="ru-RU" sz="1400" dirty="0" err="1" smtClean="0"/>
              <a:t>податкова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вимога</a:t>
            </a:r>
            <a:r>
              <a:rPr lang="ru-RU" sz="1400" dirty="0" smtClean="0"/>
              <a:t> разом </a:t>
            </a:r>
            <a:r>
              <a:rPr lang="ru-RU" sz="1400" dirty="0" err="1" smtClean="0"/>
              <a:t>з</a:t>
            </a:r>
            <a:r>
              <a:rPr lang="ru-RU" sz="1400" dirty="0" smtClean="0"/>
              <a:t> </a:t>
            </a:r>
            <a:r>
              <a:rPr lang="ru-RU" sz="1400" dirty="0" err="1" smtClean="0"/>
              <a:t>детальним</a:t>
            </a:r>
            <a:r>
              <a:rPr lang="ru-RU" sz="1400" dirty="0" smtClean="0"/>
              <a:t> </a:t>
            </a:r>
            <a:r>
              <a:rPr lang="ru-RU" sz="1400" dirty="0" err="1" smtClean="0"/>
              <a:t>розрахунком</a:t>
            </a:r>
            <a:r>
              <a:rPr lang="ru-RU" sz="1400" dirty="0" smtClean="0"/>
              <a:t> </a:t>
            </a:r>
            <a:r>
              <a:rPr lang="ru-RU" sz="1400" dirty="0" err="1" smtClean="0"/>
              <a:t>суми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боргу </a:t>
            </a:r>
            <a:r>
              <a:rPr lang="ru-RU" sz="1400" dirty="0" err="1" smtClean="0"/>
              <a:t>надсилається</a:t>
            </a:r>
            <a:r>
              <a:rPr lang="ru-RU" sz="1400" dirty="0" smtClean="0"/>
              <a:t> не </a:t>
            </a:r>
            <a:r>
              <a:rPr lang="ru-RU" sz="1400" dirty="0" err="1" smtClean="0"/>
              <a:t>раніше</a:t>
            </a:r>
            <a:r>
              <a:rPr lang="ru-RU" sz="1400" dirty="0" smtClean="0"/>
              <a:t> </a:t>
            </a:r>
            <a:r>
              <a:rPr lang="ru-RU" sz="1400" dirty="0" err="1" smtClean="0"/>
              <a:t>першого</a:t>
            </a:r>
            <a:r>
              <a:rPr lang="ru-RU" sz="1400" dirty="0" smtClean="0"/>
              <a:t> </a:t>
            </a:r>
            <a:r>
              <a:rPr lang="ru-RU" sz="1400" dirty="0" err="1" smtClean="0"/>
              <a:t>робочого</a:t>
            </a:r>
            <a:r>
              <a:rPr lang="ru-RU" sz="1400" dirty="0" smtClean="0"/>
              <a:t> дня </a:t>
            </a:r>
            <a:r>
              <a:rPr lang="ru-RU" sz="1400" dirty="0" err="1" smtClean="0"/>
              <a:t>після</a:t>
            </a:r>
            <a:r>
              <a:rPr lang="ru-RU" sz="1400" dirty="0" smtClean="0"/>
              <a:t> </a:t>
            </a:r>
            <a:r>
              <a:rPr lang="ru-RU" sz="1400" dirty="0" err="1" smtClean="0"/>
              <a:t>закінчення</a:t>
            </a:r>
            <a:r>
              <a:rPr lang="ru-RU" sz="1400" dirty="0" smtClean="0"/>
              <a:t> граничного строку </a:t>
            </a:r>
            <a:r>
              <a:rPr lang="ru-RU" sz="1400" dirty="0" err="1" smtClean="0"/>
              <a:t>сплати</a:t>
            </a:r>
            <a:r>
              <a:rPr lang="ru-RU" sz="1400" dirty="0" smtClean="0"/>
              <a:t> </a:t>
            </a:r>
            <a:r>
              <a:rPr lang="ru-RU" sz="1400" dirty="0" err="1" smtClean="0"/>
              <a:t>суми</a:t>
            </a:r>
            <a:r>
              <a:rPr lang="ru-RU" sz="1400" dirty="0" smtClean="0"/>
              <a:t> грошового </a:t>
            </a:r>
            <a:r>
              <a:rPr lang="ru-RU" sz="1400" dirty="0" err="1" smtClean="0"/>
              <a:t>зобов’язання</a:t>
            </a:r>
            <a:r>
              <a:rPr lang="ru-RU" sz="1400" dirty="0" smtClean="0"/>
              <a:t>.</a:t>
            </a:r>
          </a:p>
          <a:p>
            <a:pPr algn="just" fontAlgn="base"/>
            <a:r>
              <a:rPr lang="ru-RU" sz="1400" dirty="0" err="1" smtClean="0"/>
              <a:t>Податкова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вимога</a:t>
            </a:r>
            <a:r>
              <a:rPr lang="ru-RU" sz="1400" dirty="0" smtClean="0"/>
              <a:t> повинна </a:t>
            </a:r>
            <a:r>
              <a:rPr lang="ru-RU" sz="1400" dirty="0" err="1" smtClean="0"/>
              <a:t>містити</a:t>
            </a:r>
            <a:r>
              <a:rPr lang="ru-RU" sz="1400" dirty="0" smtClean="0"/>
              <a:t> </a:t>
            </a:r>
            <a:r>
              <a:rPr lang="ru-RU" sz="1400" dirty="0" err="1" smtClean="0"/>
              <a:t>відомості</a:t>
            </a:r>
            <a:r>
              <a:rPr lang="ru-RU" sz="1400" dirty="0" smtClean="0"/>
              <a:t> про факт </a:t>
            </a:r>
            <a:r>
              <a:rPr lang="ru-RU" sz="1400" dirty="0" err="1" smtClean="0"/>
              <a:t>виникнення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боргу та права </a:t>
            </a:r>
            <a:r>
              <a:rPr lang="ru-RU" sz="1400" dirty="0" err="1" smtClean="0"/>
              <a:t>податкової</a:t>
            </a:r>
            <a:r>
              <a:rPr lang="ru-RU" sz="1400" dirty="0" smtClean="0"/>
              <a:t> </a:t>
            </a:r>
            <a:r>
              <a:rPr lang="ru-RU" sz="1400" dirty="0" err="1" smtClean="0"/>
              <a:t>застави</a:t>
            </a:r>
            <a:r>
              <a:rPr lang="ru-RU" sz="1400" dirty="0" smtClean="0"/>
              <a:t>, </a:t>
            </a:r>
            <a:r>
              <a:rPr lang="ru-RU" sz="1400" dirty="0" err="1" smtClean="0"/>
              <a:t>розмір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боргу, </a:t>
            </a:r>
            <a:r>
              <a:rPr lang="ru-RU" sz="1400" dirty="0" err="1" smtClean="0"/>
              <a:t>який</a:t>
            </a:r>
            <a:r>
              <a:rPr lang="ru-RU" sz="1400" dirty="0" smtClean="0"/>
              <a:t> </a:t>
            </a:r>
            <a:r>
              <a:rPr lang="ru-RU" sz="1400" dirty="0" err="1" smtClean="0"/>
              <a:t>забезпечується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податковою</a:t>
            </a:r>
            <a:r>
              <a:rPr lang="ru-RU" sz="1400" dirty="0" smtClean="0"/>
              <a:t> заставою, </a:t>
            </a:r>
            <a:r>
              <a:rPr lang="ru-RU" sz="1400" dirty="0" err="1" smtClean="0"/>
              <a:t>обов’язок</a:t>
            </a:r>
            <a:r>
              <a:rPr lang="ru-RU" sz="1400" dirty="0" smtClean="0"/>
              <a:t> </a:t>
            </a:r>
            <a:r>
              <a:rPr lang="ru-RU" sz="1400" dirty="0" err="1" smtClean="0"/>
              <a:t>погасити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податковий</a:t>
            </a:r>
            <a:r>
              <a:rPr lang="ru-RU" sz="1400" dirty="0" smtClean="0"/>
              <a:t> борг та </a:t>
            </a:r>
            <a:r>
              <a:rPr lang="ru-RU" sz="1400" dirty="0" err="1" smtClean="0"/>
              <a:t>можливі</a:t>
            </a:r>
            <a:r>
              <a:rPr lang="ru-RU" sz="1400" dirty="0" smtClean="0"/>
              <a:t> </a:t>
            </a:r>
            <a:r>
              <a:rPr lang="ru-RU" sz="1400" dirty="0" err="1" smtClean="0"/>
              <a:t>наслідки</a:t>
            </a:r>
            <a:r>
              <a:rPr lang="ru-RU" sz="1400" dirty="0" smtClean="0"/>
              <a:t> </a:t>
            </a:r>
            <a:r>
              <a:rPr lang="ru-RU" sz="1400" dirty="0" err="1" smtClean="0"/>
              <a:t>його</a:t>
            </a:r>
            <a:r>
              <a:rPr lang="ru-RU" sz="1400" dirty="0" smtClean="0"/>
              <a:t> </a:t>
            </a:r>
            <a:r>
              <a:rPr lang="ru-RU" sz="1400" dirty="0" err="1" smtClean="0"/>
              <a:t>непогашення</a:t>
            </a:r>
            <a:r>
              <a:rPr lang="ru-RU" sz="1400" dirty="0" smtClean="0"/>
              <a:t> в установлений строк, </a:t>
            </a:r>
            <a:r>
              <a:rPr lang="ru-RU" sz="1400" dirty="0" err="1" smtClean="0"/>
              <a:t>попередження</a:t>
            </a:r>
            <a:r>
              <a:rPr lang="ru-RU" sz="1400" dirty="0" smtClean="0"/>
              <a:t> про </a:t>
            </a:r>
            <a:r>
              <a:rPr lang="ru-RU" sz="1400" dirty="0" err="1" smtClean="0"/>
              <a:t>опис</a:t>
            </a:r>
            <a:r>
              <a:rPr lang="ru-RU" sz="1400" dirty="0" smtClean="0"/>
              <a:t> </a:t>
            </a:r>
            <a:r>
              <a:rPr lang="ru-RU" sz="1400" dirty="0" err="1" smtClean="0"/>
              <a:t>активів</a:t>
            </a:r>
            <a:r>
              <a:rPr lang="ru-RU" sz="1400" dirty="0" smtClean="0"/>
              <a:t>, </a:t>
            </a:r>
            <a:r>
              <a:rPr lang="ru-RU" sz="1400" dirty="0" err="1" smtClean="0"/>
              <a:t>які</a:t>
            </a:r>
            <a:r>
              <a:rPr lang="ru-RU" sz="1400" dirty="0" smtClean="0"/>
              <a:t> </a:t>
            </a:r>
            <a:r>
              <a:rPr lang="ru-RU" sz="1400" dirty="0" err="1" smtClean="0"/>
              <a:t>відповідно</a:t>
            </a:r>
            <a:r>
              <a:rPr lang="ru-RU" sz="1400" dirty="0" smtClean="0"/>
              <a:t> до </a:t>
            </a:r>
            <a:r>
              <a:rPr lang="ru-RU" sz="1400" dirty="0" err="1" smtClean="0"/>
              <a:t>законодавства</a:t>
            </a:r>
            <a:r>
              <a:rPr lang="ru-RU" sz="1400" dirty="0" smtClean="0"/>
              <a:t> </a:t>
            </a:r>
            <a:r>
              <a:rPr lang="ru-RU" sz="1400" dirty="0" err="1" smtClean="0"/>
              <a:t>можуть</a:t>
            </a:r>
            <a:r>
              <a:rPr lang="ru-RU" sz="1400" dirty="0" smtClean="0"/>
              <a:t> бути предметом </a:t>
            </a:r>
            <a:r>
              <a:rPr lang="ru-RU" sz="1400" dirty="0" err="1" smtClean="0"/>
              <a:t>податкової</a:t>
            </a:r>
            <a:r>
              <a:rPr lang="ru-RU" sz="1400" dirty="0" smtClean="0"/>
              <a:t> </a:t>
            </a:r>
            <a:r>
              <a:rPr lang="ru-RU" sz="1400" dirty="0" err="1" smtClean="0"/>
              <a:t>застави</a:t>
            </a:r>
            <a:r>
              <a:rPr lang="ru-RU" sz="1400" dirty="0" smtClean="0"/>
              <a:t>, а </a:t>
            </a:r>
            <a:r>
              <a:rPr lang="ru-RU" sz="1400" dirty="0" err="1" smtClean="0"/>
              <a:t>також</a:t>
            </a:r>
            <a:r>
              <a:rPr lang="ru-RU" sz="1400" dirty="0" smtClean="0"/>
              <a:t> про </a:t>
            </a:r>
            <a:r>
              <a:rPr lang="ru-RU" sz="1400" dirty="0" err="1" smtClean="0"/>
              <a:t>можливі</a:t>
            </a:r>
            <a:r>
              <a:rPr lang="ru-RU" sz="1400" dirty="0" smtClean="0"/>
              <a:t> дату та час </a:t>
            </a:r>
            <a:r>
              <a:rPr lang="ru-RU" sz="1400" dirty="0" err="1" smtClean="0"/>
              <a:t>проведення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публічних</a:t>
            </a:r>
            <a:r>
              <a:rPr lang="ru-RU" sz="1400" dirty="0" smtClean="0"/>
              <a:t> </a:t>
            </a:r>
            <a:r>
              <a:rPr lang="ru-RU" sz="1400" dirty="0" err="1" smtClean="0"/>
              <a:t>торгів</a:t>
            </a:r>
            <a:r>
              <a:rPr lang="ru-RU" sz="1400" dirty="0" smtClean="0"/>
              <a:t> </a:t>
            </a:r>
            <a:r>
              <a:rPr lang="ru-RU" sz="1400" dirty="0" err="1" smtClean="0"/>
              <a:t>з</a:t>
            </a:r>
            <a:r>
              <a:rPr lang="ru-RU" sz="1400" dirty="0" smtClean="0"/>
              <a:t> </a:t>
            </a:r>
            <a:r>
              <a:rPr lang="ru-RU" sz="1400" dirty="0" err="1" smtClean="0"/>
              <a:t>їх</a:t>
            </a:r>
            <a:r>
              <a:rPr lang="ru-RU" sz="1400" dirty="0" smtClean="0"/>
              <a:t> продажу.</a:t>
            </a:r>
          </a:p>
          <a:p>
            <a:pPr algn="just" fontAlgn="base"/>
            <a:r>
              <a:rPr lang="ru-RU" sz="1400" dirty="0" smtClean="0"/>
              <a:t>	</a:t>
            </a:r>
            <a:r>
              <a:rPr lang="ru-RU" sz="1400" dirty="0" err="1" smtClean="0"/>
              <a:t>Податкова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вимога</a:t>
            </a:r>
            <a:r>
              <a:rPr lang="ru-RU" sz="1400" dirty="0" smtClean="0"/>
              <a:t> </a:t>
            </a:r>
            <a:r>
              <a:rPr lang="ru-RU" sz="1400" dirty="0" err="1" smtClean="0"/>
              <a:t>надсилається</a:t>
            </a:r>
            <a:r>
              <a:rPr lang="ru-RU" sz="1400" dirty="0" smtClean="0"/>
              <a:t> (</a:t>
            </a:r>
            <a:r>
              <a:rPr lang="ru-RU" sz="1400" dirty="0" err="1" smtClean="0"/>
              <a:t>вручається</a:t>
            </a:r>
            <a:r>
              <a:rPr lang="ru-RU" sz="1400" dirty="0" smtClean="0"/>
              <a:t>) </a:t>
            </a:r>
            <a:r>
              <a:rPr lang="ru-RU" sz="1400" dirty="0" err="1" smtClean="0"/>
              <a:t>також</a:t>
            </a:r>
            <a:r>
              <a:rPr lang="ru-RU" sz="1400" dirty="0" smtClean="0"/>
              <a:t> </a:t>
            </a:r>
            <a:r>
              <a:rPr lang="ru-RU" sz="1400" dirty="0" err="1" smtClean="0"/>
              <a:t>платникам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податків</a:t>
            </a:r>
            <a:r>
              <a:rPr lang="ru-RU" sz="1400" dirty="0" smtClean="0"/>
              <a:t>, </a:t>
            </a:r>
            <a:r>
              <a:rPr lang="ru-RU" sz="1400" dirty="0" err="1" smtClean="0"/>
              <a:t>які</a:t>
            </a:r>
            <a:r>
              <a:rPr lang="ru-RU" sz="1400" dirty="0" smtClean="0"/>
              <a:t> </a:t>
            </a:r>
            <a:r>
              <a:rPr lang="ru-RU" sz="1400" dirty="0" err="1" smtClean="0"/>
              <a:t>самостійно</a:t>
            </a:r>
            <a:r>
              <a:rPr lang="ru-RU" sz="1400" dirty="0" smtClean="0"/>
              <a:t> подали </a:t>
            </a:r>
            <a:r>
              <a:rPr lang="ru-RU" sz="1400" dirty="0" err="1" smtClean="0"/>
              <a:t>податкові</a:t>
            </a:r>
            <a:r>
              <a:rPr lang="ru-RU" sz="1400" dirty="0" smtClean="0"/>
              <a:t> </a:t>
            </a:r>
            <a:r>
              <a:rPr lang="ru-RU" sz="1400" dirty="0" err="1" smtClean="0"/>
              <a:t>декларації</a:t>
            </a:r>
            <a:r>
              <a:rPr lang="ru-RU" sz="1400" dirty="0" smtClean="0"/>
              <a:t>, </a:t>
            </a:r>
            <a:r>
              <a:rPr lang="ru-RU" sz="1400" dirty="0" err="1" smtClean="0"/>
              <a:t>але</a:t>
            </a:r>
            <a:r>
              <a:rPr lang="ru-RU" sz="1400" dirty="0" smtClean="0"/>
              <a:t> не погасили </a:t>
            </a:r>
            <a:r>
              <a:rPr lang="ru-RU" sz="1400" dirty="0" err="1" smtClean="0"/>
              <a:t>суми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податкових</a:t>
            </a:r>
            <a:r>
              <a:rPr lang="ru-RU" sz="1400" dirty="0" smtClean="0"/>
              <a:t> </a:t>
            </a:r>
            <a:r>
              <a:rPr lang="ru-RU" sz="1400" dirty="0" err="1" smtClean="0"/>
              <a:t>зобов’язань</a:t>
            </a:r>
            <a:r>
              <a:rPr lang="ru-RU" sz="1400" dirty="0" smtClean="0"/>
              <a:t> у </a:t>
            </a:r>
            <a:r>
              <a:rPr lang="ru-RU" sz="1400" dirty="0" err="1" smtClean="0"/>
              <a:t>встановлені</a:t>
            </a:r>
            <a:r>
              <a:rPr lang="ru-RU" sz="1400" dirty="0" smtClean="0"/>
              <a:t> ПКУ строки, без </a:t>
            </a:r>
            <a:r>
              <a:rPr lang="ru-RU" sz="1400" dirty="0" err="1" smtClean="0"/>
              <a:t>попереднього</a:t>
            </a:r>
            <a:r>
              <a:rPr lang="ru-RU" sz="1400" dirty="0" smtClean="0"/>
              <a:t> </a:t>
            </a:r>
            <a:r>
              <a:rPr lang="ru-RU" sz="1400" dirty="0" err="1" smtClean="0"/>
              <a:t>надсилання</a:t>
            </a:r>
            <a:r>
              <a:rPr lang="ru-RU" sz="1400" dirty="0" smtClean="0"/>
              <a:t> (</a:t>
            </a:r>
            <a:r>
              <a:rPr lang="ru-RU" sz="1400" dirty="0" err="1" smtClean="0"/>
              <a:t>вручення</a:t>
            </a:r>
            <a:r>
              <a:rPr lang="ru-RU" sz="1400" dirty="0" smtClean="0"/>
              <a:t>)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</a:t>
            </a:r>
            <a:r>
              <a:rPr lang="ru-RU" sz="1400" dirty="0" err="1" smtClean="0"/>
              <a:t>повідомлення-рішення</a:t>
            </a:r>
            <a:r>
              <a:rPr lang="ru-RU" sz="1400" dirty="0" smtClean="0"/>
              <a:t> (п. 59.4 ст. 59 ПКУ).</a:t>
            </a:r>
          </a:p>
          <a:p>
            <a:pPr algn="just" fontAlgn="base"/>
            <a:r>
              <a:rPr lang="ru-RU" sz="1400" dirty="0" smtClean="0"/>
              <a:t>	</a:t>
            </a:r>
            <a:r>
              <a:rPr lang="ru-RU" sz="1400" dirty="0" err="1" smtClean="0"/>
              <a:t>Згідно</a:t>
            </a:r>
            <a:r>
              <a:rPr lang="ru-RU" sz="1400" dirty="0" smtClean="0"/>
              <a:t> </a:t>
            </a:r>
            <a:r>
              <a:rPr lang="ru-RU" sz="1400" dirty="0" err="1" smtClean="0"/>
              <a:t>з</a:t>
            </a:r>
            <a:r>
              <a:rPr lang="ru-RU" sz="1400" dirty="0" smtClean="0"/>
              <a:t> п. 59.1 ст. 59 ПКУ у </a:t>
            </a:r>
            <a:r>
              <a:rPr lang="ru-RU" sz="1400" dirty="0" err="1" smtClean="0"/>
              <a:t>разі</a:t>
            </a:r>
            <a:r>
              <a:rPr lang="ru-RU" sz="1400" dirty="0" smtClean="0"/>
              <a:t> коли у </a:t>
            </a:r>
            <a:r>
              <a:rPr lang="ru-RU" sz="1400" dirty="0" err="1" smtClean="0"/>
              <a:t>платника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податків</a:t>
            </a:r>
            <a:r>
              <a:rPr lang="ru-RU" sz="1400" dirty="0" smtClean="0"/>
              <a:t> </a:t>
            </a:r>
            <a:r>
              <a:rPr lang="ru-RU" sz="1400" dirty="0" err="1" smtClean="0"/>
              <a:t>виник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податковий</a:t>
            </a:r>
            <a:r>
              <a:rPr lang="ru-RU" sz="1400" dirty="0" smtClean="0"/>
              <a:t> борг, </a:t>
            </a:r>
            <a:r>
              <a:rPr lang="ru-RU" sz="1400" dirty="0" err="1" smtClean="0"/>
              <a:t>контролюючий</a:t>
            </a:r>
            <a:r>
              <a:rPr lang="ru-RU" sz="1400" dirty="0" smtClean="0"/>
              <a:t> орган </a:t>
            </a:r>
            <a:r>
              <a:rPr lang="ru-RU" sz="1400" dirty="0" err="1" smtClean="0"/>
              <a:t>надсилає</a:t>
            </a:r>
            <a:r>
              <a:rPr lang="ru-RU" sz="1400" dirty="0" smtClean="0"/>
              <a:t> (</a:t>
            </a:r>
            <a:r>
              <a:rPr lang="ru-RU" sz="1400" dirty="0" err="1" smtClean="0"/>
              <a:t>вручає</a:t>
            </a:r>
            <a:r>
              <a:rPr lang="ru-RU" sz="1400" dirty="0" smtClean="0"/>
              <a:t>) </a:t>
            </a:r>
            <a:r>
              <a:rPr lang="ru-RU" sz="1400" dirty="0" err="1" smtClean="0"/>
              <a:t>йому</a:t>
            </a:r>
            <a:r>
              <a:rPr lang="ru-RU" sz="1400" dirty="0" smtClean="0"/>
              <a:t> </a:t>
            </a:r>
            <a:r>
              <a:rPr lang="ru-RU" sz="1400" dirty="0" err="1" smtClean="0"/>
              <a:t>податкову</a:t>
            </a:r>
            <a:r>
              <a:rPr lang="ru-RU" sz="1400" dirty="0" smtClean="0"/>
              <a:t> </a:t>
            </a:r>
            <a:r>
              <a:rPr lang="ru-RU" sz="1400" dirty="0" err="1" smtClean="0"/>
              <a:t>вимогу</a:t>
            </a:r>
            <a:r>
              <a:rPr lang="ru-RU" sz="1400" dirty="0" smtClean="0"/>
              <a:t> в порядку, </a:t>
            </a:r>
            <a:r>
              <a:rPr lang="ru-RU" sz="1400" dirty="0" err="1" smtClean="0"/>
              <a:t>визначеному</a:t>
            </a:r>
            <a:r>
              <a:rPr lang="ru-RU" sz="1400" dirty="0" smtClean="0"/>
              <a:t> для </a:t>
            </a:r>
            <a:r>
              <a:rPr lang="ru-RU" sz="1400" dirty="0" err="1" smtClean="0"/>
              <a:t>надсилання</a:t>
            </a:r>
            <a:r>
              <a:rPr lang="ru-RU" sz="1400" dirty="0" smtClean="0"/>
              <a:t> (</a:t>
            </a:r>
            <a:r>
              <a:rPr lang="ru-RU" sz="1400" dirty="0" err="1" smtClean="0"/>
              <a:t>вручення</a:t>
            </a:r>
            <a:r>
              <a:rPr lang="ru-RU" sz="1400" dirty="0" smtClean="0"/>
              <a:t>) </a:t>
            </a:r>
            <a:r>
              <a:rPr lang="ru-RU" sz="1400" dirty="0" err="1" smtClean="0"/>
              <a:t>податкового</a:t>
            </a:r>
            <a:r>
              <a:rPr lang="ru-RU" sz="1400" dirty="0" smtClean="0"/>
              <a:t> </a:t>
            </a:r>
            <a:r>
              <a:rPr lang="ru-RU" sz="1400" dirty="0" err="1" smtClean="0"/>
              <a:t>повідомлення-рішення</a:t>
            </a:r>
            <a:r>
              <a:rPr lang="ru-RU" sz="1400" dirty="0" smtClean="0"/>
              <a:t>.</a:t>
            </a:r>
          </a:p>
          <a:p>
            <a:pPr fontAlgn="base"/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 r="53047"/>
          <a:stretch>
            <a:fillRect/>
          </a:stretch>
        </p:blipFill>
        <p:spPr bwMode="auto">
          <a:xfrm rot="5400000">
            <a:off x="1127712" y="5844593"/>
            <a:ext cx="647695" cy="137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/>
          <a:srcRect b="-705"/>
          <a:stretch>
            <a:fillRect/>
          </a:stretch>
        </p:blipFill>
        <p:spPr bwMode="auto">
          <a:xfrm>
            <a:off x="1681844" y="6364379"/>
            <a:ext cx="1023256" cy="49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42219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2738</TotalTime>
  <Words>41</Words>
  <Application>Microsoft Office PowerPoint</Application>
  <PresentationFormat>Аркуш A4 (210x297 мм)</PresentationFormat>
  <Paragraphs>23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d71265</cp:lastModifiedBy>
  <cp:revision>388</cp:revision>
  <dcterms:created xsi:type="dcterms:W3CDTF">2021-05-27T05:23:05Z</dcterms:created>
  <dcterms:modified xsi:type="dcterms:W3CDTF">2026-09-01T09:39:42Z</dcterms:modified>
</cp:coreProperties>
</file>