
<file path=[Content_Types].xml><?xml version="1.0" encoding="utf-8"?>
<Types xmlns="http://schemas.openxmlformats.org/package/2006/content-types">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4" r:id="rId1"/>
  </p:sldMasterIdLst>
  <p:sldIdLst>
    <p:sldId id="256" r:id="rId2"/>
    <p:sldId id="257" r:id="rId3"/>
  </p:sldIdLst>
  <p:sldSz cx="9906000" cy="6858000" type="A4"/>
  <p:notesSz cx="7102475" cy="102346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12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33CC"/>
    <a:srgbClr val="25A872"/>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8399" autoAdjust="0"/>
    <p:restoredTop sz="94660" autoAdjust="0"/>
  </p:normalViewPr>
  <p:slideViewPr>
    <p:cSldViewPr snapToGrid="0">
      <p:cViewPr>
        <p:scale>
          <a:sx n="100" d="100"/>
          <a:sy n="100" d="100"/>
        </p:scale>
        <p:origin x="-2088" y="-450"/>
      </p:cViewPr>
      <p:guideLst>
        <p:guide orient="horz" pos="2160"/>
        <p:guide pos="3120"/>
      </p:guideLst>
    </p:cSldViewPr>
  </p:slideViewPr>
  <p:outlineViewPr>
    <p:cViewPr>
      <p:scale>
        <a:sx n="33" d="100"/>
        <a:sy n="33" d="100"/>
      </p:scale>
      <p:origin x="0" y="0"/>
    </p:cViewPr>
  </p:outlin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3" Type="http://schemas.openxmlformats.org/officeDocument/2006/relationships/slide" Target="slides/slide2.xml"/><Relationship Id="rId7"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heme" Target="theme/theme1.xml"/><Relationship Id="rId5" Type="http://schemas.openxmlformats.org/officeDocument/2006/relationships/viewProps" Target="viewProps.xml"/><Relationship Id="rId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42950" y="2130428"/>
            <a:ext cx="8420100" cy="1470025"/>
          </a:xfrm>
        </p:spPr>
        <p:txBody>
          <a:bodyPr/>
          <a:lstStyle/>
          <a:p>
            <a:r>
              <a:rPr lang="ru-RU" smtClean="0"/>
              <a:t>Образец заголовка</a:t>
            </a:r>
            <a:endParaRPr lang="uk-UA"/>
          </a:p>
        </p:txBody>
      </p:sp>
      <p:sp>
        <p:nvSpPr>
          <p:cNvPr id="3" name="Подзаголовок 2"/>
          <p:cNvSpPr>
            <a:spLocks noGrp="1"/>
          </p:cNvSpPr>
          <p:nvPr>
            <p:ph type="subTitle" idx="1"/>
          </p:nvPr>
        </p:nvSpPr>
        <p:spPr>
          <a:xfrm>
            <a:off x="1485900" y="3886200"/>
            <a:ext cx="69342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uk-UA"/>
          </a:p>
        </p:txBody>
      </p:sp>
      <p:sp>
        <p:nvSpPr>
          <p:cNvPr id="4" name="Дата 3"/>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7780337" y="274641"/>
            <a:ext cx="2414588" cy="5851525"/>
          </a:xfrm>
        </p:spPr>
        <p:txBody>
          <a:bodyPr vert="eaVert"/>
          <a:lstStyle/>
          <a:p>
            <a:r>
              <a:rPr lang="ru-RU" smtClean="0"/>
              <a:t>Образец заголовка</a:t>
            </a:r>
            <a:endParaRPr lang="uk-UA"/>
          </a:p>
        </p:txBody>
      </p:sp>
      <p:sp>
        <p:nvSpPr>
          <p:cNvPr id="3" name="Вертикальный текст 2"/>
          <p:cNvSpPr>
            <a:spLocks noGrp="1"/>
          </p:cNvSpPr>
          <p:nvPr>
            <p:ph type="body" orient="vert" idx="1"/>
          </p:nvPr>
        </p:nvSpPr>
        <p:spPr>
          <a:xfrm>
            <a:off x="536576" y="274641"/>
            <a:ext cx="7078663"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82506" y="4406903"/>
            <a:ext cx="8420100" cy="1362075"/>
          </a:xfrm>
        </p:spPr>
        <p:txBody>
          <a:bodyPr anchor="t"/>
          <a:lstStyle>
            <a:lvl1pPr algn="l">
              <a:defRPr sz="4000" b="1" cap="all"/>
            </a:lvl1pPr>
          </a:lstStyle>
          <a:p>
            <a:r>
              <a:rPr lang="ru-RU" smtClean="0"/>
              <a:t>Образец заголовка</a:t>
            </a:r>
            <a:endParaRPr lang="uk-UA"/>
          </a:p>
        </p:txBody>
      </p:sp>
      <p:sp>
        <p:nvSpPr>
          <p:cNvPr id="3" name="Текст 2"/>
          <p:cNvSpPr>
            <a:spLocks noGrp="1"/>
          </p:cNvSpPr>
          <p:nvPr>
            <p:ph type="body" idx="1"/>
          </p:nvPr>
        </p:nvSpPr>
        <p:spPr>
          <a:xfrm>
            <a:off x="782506" y="2906713"/>
            <a:ext cx="84201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Содержимое 2"/>
          <p:cNvSpPr>
            <a:spLocks noGrp="1"/>
          </p:cNvSpPr>
          <p:nvPr>
            <p:ph sz="half" idx="1"/>
          </p:nvPr>
        </p:nvSpPr>
        <p:spPr>
          <a:xfrm>
            <a:off x="536575"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Содержимое 3"/>
          <p:cNvSpPr>
            <a:spLocks noGrp="1"/>
          </p:cNvSpPr>
          <p:nvPr>
            <p:ph sz="half" idx="2"/>
          </p:nvPr>
        </p:nvSpPr>
        <p:spPr>
          <a:xfrm>
            <a:off x="5448300" y="1600203"/>
            <a:ext cx="4746625"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Дата 4"/>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p:spPr>
        <p:txBody>
          <a:bodyPr/>
          <a:lstStyle>
            <a:lvl1pPr>
              <a:defRPr/>
            </a:lvl1pPr>
          </a:lstStyle>
          <a:p>
            <a:r>
              <a:rPr lang="ru-RU" smtClean="0"/>
              <a:t>Образец заголовка</a:t>
            </a:r>
            <a:endParaRPr lang="uk-UA"/>
          </a:p>
        </p:txBody>
      </p:sp>
      <p:sp>
        <p:nvSpPr>
          <p:cNvPr id="3" name="Текст 2"/>
          <p:cNvSpPr>
            <a:spLocks noGrp="1"/>
          </p:cNvSpPr>
          <p:nvPr>
            <p:ph type="body" idx="1"/>
          </p:nvPr>
        </p:nvSpPr>
        <p:spPr>
          <a:xfrm>
            <a:off x="495300" y="1535113"/>
            <a:ext cx="437687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95300" y="2174875"/>
            <a:ext cx="437687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5" name="Текст 4"/>
          <p:cNvSpPr>
            <a:spLocks noGrp="1"/>
          </p:cNvSpPr>
          <p:nvPr>
            <p:ph type="body" sz="quarter" idx="3"/>
          </p:nvPr>
        </p:nvSpPr>
        <p:spPr>
          <a:xfrm>
            <a:off x="5032112" y="1535113"/>
            <a:ext cx="4378590"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5032112" y="2174875"/>
            <a:ext cx="4378590"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7" name="Дата 6"/>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uk-UA"/>
          </a:p>
        </p:txBody>
      </p:sp>
      <p:sp>
        <p:nvSpPr>
          <p:cNvPr id="3" name="Дата 2"/>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3050"/>
            <a:ext cx="3259006" cy="1162050"/>
          </a:xfrm>
        </p:spPr>
        <p:txBody>
          <a:bodyPr anchor="b"/>
          <a:lstStyle>
            <a:lvl1pPr algn="l">
              <a:defRPr sz="2000" b="1"/>
            </a:lvl1pPr>
          </a:lstStyle>
          <a:p>
            <a:r>
              <a:rPr lang="ru-RU" smtClean="0"/>
              <a:t>Образец заголовка</a:t>
            </a:r>
            <a:endParaRPr lang="uk-UA"/>
          </a:p>
        </p:txBody>
      </p:sp>
      <p:sp>
        <p:nvSpPr>
          <p:cNvPr id="3" name="Содержимое 2"/>
          <p:cNvSpPr>
            <a:spLocks noGrp="1"/>
          </p:cNvSpPr>
          <p:nvPr>
            <p:ph idx="1"/>
          </p:nvPr>
        </p:nvSpPr>
        <p:spPr>
          <a:xfrm>
            <a:off x="3872972" y="273053"/>
            <a:ext cx="5537729"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Текст 3"/>
          <p:cNvSpPr>
            <a:spLocks noGrp="1"/>
          </p:cNvSpPr>
          <p:nvPr>
            <p:ph type="body" sz="half" idx="2"/>
          </p:nvPr>
        </p:nvSpPr>
        <p:spPr>
          <a:xfrm>
            <a:off x="495300" y="1435103"/>
            <a:ext cx="3259006"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941645" y="4800600"/>
            <a:ext cx="5943600" cy="566738"/>
          </a:xfrm>
        </p:spPr>
        <p:txBody>
          <a:bodyPr anchor="b"/>
          <a:lstStyle>
            <a:lvl1pPr algn="l">
              <a:defRPr sz="2000" b="1"/>
            </a:lvl1pPr>
          </a:lstStyle>
          <a:p>
            <a:r>
              <a:rPr lang="ru-RU" smtClean="0"/>
              <a:t>Образец заголовка</a:t>
            </a:r>
            <a:endParaRPr lang="uk-UA"/>
          </a:p>
        </p:txBody>
      </p:sp>
      <p:sp>
        <p:nvSpPr>
          <p:cNvPr id="3" name="Рисунок 2"/>
          <p:cNvSpPr>
            <a:spLocks noGrp="1"/>
          </p:cNvSpPr>
          <p:nvPr>
            <p:ph type="pic" idx="1"/>
          </p:nvPr>
        </p:nvSpPr>
        <p:spPr>
          <a:xfrm>
            <a:off x="1941645" y="612775"/>
            <a:ext cx="59436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uk-UA"/>
          </a:p>
        </p:txBody>
      </p:sp>
      <p:sp>
        <p:nvSpPr>
          <p:cNvPr id="4" name="Текст 3"/>
          <p:cNvSpPr>
            <a:spLocks noGrp="1"/>
          </p:cNvSpPr>
          <p:nvPr>
            <p:ph type="body" sz="half" idx="2"/>
          </p:nvPr>
        </p:nvSpPr>
        <p:spPr>
          <a:xfrm>
            <a:off x="1941645" y="5367338"/>
            <a:ext cx="59436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29FCE06E-CD33-4E8D-BB2D-3C537C4FAFB6}" type="datetimeFigureOut">
              <a:rPr lang="ru-RU" smtClean="0"/>
              <a:pPr/>
              <a:t>09.09.2026</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A2000836-F63B-4D9E-A2D5-C448F5928AED}"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95300" y="274638"/>
            <a:ext cx="8915400" cy="1143000"/>
          </a:xfrm>
          <a:prstGeom prst="rect">
            <a:avLst/>
          </a:prstGeom>
        </p:spPr>
        <p:txBody>
          <a:bodyPr vert="horz" lIns="91440" tIns="45720" rIns="91440" bIns="45720" rtlCol="0" anchor="ctr">
            <a:normAutofit/>
          </a:bodyPr>
          <a:lstStyle/>
          <a:p>
            <a:r>
              <a:rPr lang="ru-RU" smtClean="0"/>
              <a:t>Образец заголовка</a:t>
            </a:r>
            <a:endParaRPr lang="uk-UA"/>
          </a:p>
        </p:txBody>
      </p:sp>
      <p:sp>
        <p:nvSpPr>
          <p:cNvPr id="3" name="Текст 2"/>
          <p:cNvSpPr>
            <a:spLocks noGrp="1"/>
          </p:cNvSpPr>
          <p:nvPr>
            <p:ph type="body" idx="1"/>
          </p:nvPr>
        </p:nvSpPr>
        <p:spPr>
          <a:xfrm>
            <a:off x="495300" y="1600203"/>
            <a:ext cx="89154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4" name="Дата 3"/>
          <p:cNvSpPr>
            <a:spLocks noGrp="1"/>
          </p:cNvSpPr>
          <p:nvPr>
            <p:ph type="dt" sz="half" idx="2"/>
          </p:nvPr>
        </p:nvSpPr>
        <p:spPr>
          <a:xfrm>
            <a:off x="495300" y="6356353"/>
            <a:ext cx="2311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9FCE06E-CD33-4E8D-BB2D-3C537C4FAFB6}" type="datetimeFigureOut">
              <a:rPr lang="ru-RU" smtClean="0"/>
              <a:pPr/>
              <a:t>09.09.2026</a:t>
            </a:fld>
            <a:endParaRPr lang="ru-RU"/>
          </a:p>
        </p:txBody>
      </p:sp>
      <p:sp>
        <p:nvSpPr>
          <p:cNvPr id="5" name="Нижний колонтитул 4"/>
          <p:cNvSpPr>
            <a:spLocks noGrp="1"/>
          </p:cNvSpPr>
          <p:nvPr>
            <p:ph type="ftr" sz="quarter" idx="3"/>
          </p:nvPr>
        </p:nvSpPr>
        <p:spPr>
          <a:xfrm>
            <a:off x="3384550" y="6356353"/>
            <a:ext cx="31369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99300" y="6356353"/>
            <a:ext cx="2311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000836-F63B-4D9E-A2D5-C448F5928AED}"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7.jpeg"/><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Rectangle 6">
            <a:extLst>
              <a:ext uri="{FF2B5EF4-FFF2-40B4-BE49-F238E27FC236}">
                <a16:creationId xmlns:a16="http://schemas.microsoft.com/office/drawing/2014/main" xmlns="" id="{AAE0BDE6-D7B9-4FD3-A01F-F489C68E00E5}"/>
              </a:ext>
            </a:extLst>
          </p:cNvPr>
          <p:cNvSpPr>
            <a:spLocks noChangeArrowheads="1"/>
          </p:cNvSpPr>
          <p:nvPr/>
        </p:nvSpPr>
        <p:spPr bwMode="auto">
          <a:xfrm>
            <a:off x="0" y="1762125"/>
            <a:ext cx="9906000" cy="0"/>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ru-RU" dirty="0"/>
          </a:p>
        </p:txBody>
      </p:sp>
      <p:pic>
        <p:nvPicPr>
          <p:cNvPr id="23" name="Рисунок 22" descr="долучайся.jpg"/>
          <p:cNvPicPr>
            <a:picLocks noChangeAspect="1"/>
          </p:cNvPicPr>
          <p:nvPr/>
        </p:nvPicPr>
        <p:blipFill>
          <a:blip r:embed="rId2" cstate="print"/>
          <a:srcRect l="5522" t="16482" r="66239" b="18246"/>
          <a:stretch>
            <a:fillRect/>
          </a:stretch>
        </p:blipFill>
        <p:spPr>
          <a:xfrm>
            <a:off x="409575" y="1362075"/>
            <a:ext cx="1543050" cy="2466975"/>
          </a:xfrm>
          <a:prstGeom prst="rect">
            <a:avLst/>
          </a:prstGeom>
        </p:spPr>
      </p:pic>
      <p:pic>
        <p:nvPicPr>
          <p:cNvPr id="24" name="Рисунок 23" descr="долучайся.jpg"/>
          <p:cNvPicPr>
            <a:picLocks noChangeAspect="1"/>
          </p:cNvPicPr>
          <p:nvPr/>
        </p:nvPicPr>
        <p:blipFill>
          <a:blip r:embed="rId2" cstate="print"/>
          <a:srcRect l="68275" t="42391" r="5229" b="16986"/>
          <a:stretch>
            <a:fillRect/>
          </a:stretch>
        </p:blipFill>
        <p:spPr>
          <a:xfrm>
            <a:off x="2619375" y="3295957"/>
            <a:ext cx="1517626" cy="1609418"/>
          </a:xfrm>
          <a:prstGeom prst="rect">
            <a:avLst/>
          </a:prstGeom>
        </p:spPr>
      </p:pic>
      <p:sp>
        <p:nvSpPr>
          <p:cNvPr id="25" name="Прямокутник 24"/>
          <p:cNvSpPr/>
          <p:nvPr/>
        </p:nvSpPr>
        <p:spPr>
          <a:xfrm>
            <a:off x="1514475" y="6296026"/>
            <a:ext cx="2333625" cy="323165"/>
          </a:xfrm>
          <a:prstGeom prst="rect">
            <a:avLst/>
          </a:prstGeom>
        </p:spPr>
        <p:txBody>
          <a:bodyPr wrap="square">
            <a:spAutoFit/>
          </a:bodyPr>
          <a:lstStyle/>
          <a:p>
            <a:r>
              <a:rPr lang="en-US" sz="1500" b="1" dirty="0" smtClean="0">
                <a:solidFill>
                  <a:srgbClr val="0033CC"/>
                </a:solidFill>
                <a:latin typeface="e-Ukraine Head Bold" pitchFamily="2" charset="-52"/>
              </a:rPr>
              <a:t>dp.ikc@tax.gov.ua</a:t>
            </a:r>
            <a:endParaRPr lang="en-US" sz="1500" b="1" dirty="0">
              <a:solidFill>
                <a:srgbClr val="0033CC"/>
              </a:solidFill>
              <a:latin typeface="e-Ukraine Head Bold" pitchFamily="2" charset="-52"/>
            </a:endParaRPr>
          </a:p>
        </p:txBody>
      </p:sp>
      <p:sp>
        <p:nvSpPr>
          <p:cNvPr id="38" name="Прямокутник 37"/>
          <p:cNvSpPr/>
          <p:nvPr/>
        </p:nvSpPr>
        <p:spPr>
          <a:xfrm>
            <a:off x="5610225" y="1419225"/>
            <a:ext cx="4229100" cy="1200329"/>
          </a:xfrm>
          <a:prstGeom prst="rect">
            <a:avLst/>
          </a:prstGeom>
        </p:spPr>
        <p:txBody>
          <a:bodyPr wrap="square">
            <a:spAutoFit/>
          </a:bodyPr>
          <a:lstStyle/>
          <a:p>
            <a:r>
              <a:rPr lang="uk-UA" dirty="0" smtClean="0">
                <a:solidFill>
                  <a:srgbClr val="0033CC"/>
                </a:solidFill>
                <a:latin typeface="e-Ukraine Head Bold" pitchFamily="50" charset="-52"/>
              </a:rPr>
              <a:t>Застосування РРО: які документи потрібно формувати щодня та скільки зберігати</a:t>
            </a:r>
          </a:p>
        </p:txBody>
      </p:sp>
      <p:sp>
        <p:nvSpPr>
          <p:cNvPr id="39" name="Прямокутник 38"/>
          <p:cNvSpPr/>
          <p:nvPr/>
        </p:nvSpPr>
        <p:spPr>
          <a:xfrm>
            <a:off x="7534275" y="3352801"/>
            <a:ext cx="1914525" cy="307777"/>
          </a:xfrm>
          <a:prstGeom prst="rect">
            <a:avLst/>
          </a:prstGeom>
        </p:spPr>
        <p:txBody>
          <a:bodyPr wrap="square">
            <a:spAutoFit/>
          </a:bodyPr>
          <a:lstStyle/>
          <a:p>
            <a:pPr lvl="0" algn="r" defTabSz="914400" fontAlgn="base">
              <a:spcBef>
                <a:spcPct val="0"/>
              </a:spcBef>
              <a:spcAft>
                <a:spcPct val="0"/>
              </a:spcAft>
            </a:pPr>
            <a:r>
              <a:rPr lang="uk-UA" sz="1400" b="1" dirty="0" smtClean="0">
                <a:latin typeface="e-Ukraine Light" pitchFamily="50" charset="-52"/>
                <a:cs typeface="Times New Roman" pitchFamily="18" charset="0"/>
              </a:rPr>
              <a:t>Вересень 2026</a:t>
            </a:r>
          </a:p>
        </p:txBody>
      </p:sp>
      <p:pic>
        <p:nvPicPr>
          <p:cNvPr id="47" name="Рисунок 46" descr="Версія для роботи (1280 × 785 пікс.), копія (2).png"/>
          <p:cNvPicPr>
            <a:picLocks noChangeAspect="1"/>
          </p:cNvPicPr>
          <p:nvPr/>
        </p:nvPicPr>
        <p:blipFill>
          <a:blip r:embed="rId3" cstate="print"/>
          <a:srcRect l="14615" t="72420" r="67404" b="5159"/>
          <a:stretch>
            <a:fillRect/>
          </a:stretch>
        </p:blipFill>
        <p:spPr>
          <a:xfrm>
            <a:off x="742950" y="6151470"/>
            <a:ext cx="723900" cy="553570"/>
          </a:xfrm>
          <a:prstGeom prst="rect">
            <a:avLst/>
          </a:prstGeom>
        </p:spPr>
      </p:pic>
      <p:pic>
        <p:nvPicPr>
          <p:cNvPr id="29" name="Рисунок 28" descr="долучайся.jpg"/>
          <p:cNvPicPr>
            <a:picLocks noChangeAspect="1"/>
          </p:cNvPicPr>
          <p:nvPr/>
        </p:nvPicPr>
        <p:blipFill>
          <a:blip r:embed="rId2" cstate="print"/>
          <a:srcRect l="68275" t="17268" r="10096" b="57075"/>
          <a:stretch>
            <a:fillRect/>
          </a:stretch>
        </p:blipFill>
        <p:spPr>
          <a:xfrm>
            <a:off x="2742623" y="2326801"/>
            <a:ext cx="1238828" cy="1016474"/>
          </a:xfrm>
          <a:prstGeom prst="rect">
            <a:avLst/>
          </a:prstGeom>
        </p:spPr>
      </p:pic>
      <p:pic>
        <p:nvPicPr>
          <p:cNvPr id="1031" name="Picture 7"/>
          <p:cNvPicPr>
            <a:picLocks noChangeAspect="1" noChangeArrowheads="1"/>
          </p:cNvPicPr>
          <p:nvPr/>
        </p:nvPicPr>
        <p:blipFill>
          <a:blip r:embed="rId4" cstate="print"/>
          <a:srcRect r="53047"/>
          <a:stretch>
            <a:fillRect/>
          </a:stretch>
        </p:blipFill>
        <p:spPr bwMode="auto">
          <a:xfrm>
            <a:off x="8884876" y="4667247"/>
            <a:ext cx="1021124" cy="2174257"/>
          </a:xfrm>
          <a:prstGeom prst="rect">
            <a:avLst/>
          </a:prstGeom>
          <a:noFill/>
          <a:ln w="9525">
            <a:noFill/>
            <a:miter lim="800000"/>
            <a:headEnd/>
            <a:tailEnd/>
          </a:ln>
        </p:spPr>
      </p:pic>
      <p:pic>
        <p:nvPicPr>
          <p:cNvPr id="1030" name="Picture 6"/>
          <p:cNvPicPr>
            <a:picLocks noChangeAspect="1" noChangeArrowheads="1"/>
          </p:cNvPicPr>
          <p:nvPr/>
        </p:nvPicPr>
        <p:blipFill>
          <a:blip r:embed="rId5" cstate="print"/>
          <a:srcRect b="-705"/>
          <a:stretch>
            <a:fillRect/>
          </a:stretch>
        </p:blipFill>
        <p:spPr bwMode="auto">
          <a:xfrm>
            <a:off x="7405604" y="5680380"/>
            <a:ext cx="2500396" cy="1206195"/>
          </a:xfrm>
          <a:prstGeom prst="rect">
            <a:avLst/>
          </a:prstGeom>
          <a:noFill/>
          <a:ln w="9525">
            <a:noFill/>
            <a:miter lim="800000"/>
            <a:headEnd/>
            <a:tailEnd/>
          </a:ln>
        </p:spPr>
      </p:pic>
      <p:sp>
        <p:nvSpPr>
          <p:cNvPr id="16" name="Прямоугольник 15"/>
          <p:cNvSpPr/>
          <p:nvPr/>
        </p:nvSpPr>
        <p:spPr>
          <a:xfrm>
            <a:off x="1" y="152311"/>
            <a:ext cx="4810124" cy="646331"/>
          </a:xfrm>
          <a:prstGeom prst="rect">
            <a:avLst/>
          </a:prstGeom>
        </p:spPr>
        <p:txBody>
          <a:bodyPr wrap="square">
            <a:spAutoFit/>
          </a:bodyPr>
          <a:lstStyle/>
          <a:p>
            <a:pPr lvl="0" indent="449263" algn="ctr" defTabSz="914400" eaLnBrk="0" fontAlgn="base" hangingPunct="0">
              <a:spcBef>
                <a:spcPct val="0"/>
              </a:spcBef>
            </a:pPr>
            <a:r>
              <a:rPr lang="uk-UA" altLang="ru-RU" sz="1200" b="1" dirty="0" smtClean="0">
                <a:latin typeface="e-Ukraine Head Bold" pitchFamily="2" charset="-52"/>
              </a:rPr>
              <a:t>Будьте в курсі податкового законодавства: користуйтеся офіційними джерелами інформації податкової служби Дніпропетровщини!</a:t>
            </a:r>
            <a:endParaRPr lang="uk-UA" altLang="ru-RU" sz="1200" b="1" dirty="0">
              <a:latin typeface="e-Ukraine Head Bold" pitchFamily="2" charset="-52"/>
            </a:endParaRPr>
          </a:p>
        </p:txBody>
      </p:sp>
      <p:pic>
        <p:nvPicPr>
          <p:cNvPr id="17" name="Picture 7"/>
          <p:cNvPicPr>
            <a:picLocks noChangeAspect="1" noChangeArrowheads="1"/>
          </p:cNvPicPr>
          <p:nvPr/>
        </p:nvPicPr>
        <p:blipFill>
          <a:blip r:embed="rId6" cstate="print"/>
          <a:srcRect r="53047"/>
          <a:stretch>
            <a:fillRect/>
          </a:stretch>
        </p:blipFill>
        <p:spPr bwMode="auto">
          <a:xfrm rot="5400000">
            <a:off x="6494089" y="5608543"/>
            <a:ext cx="798559" cy="1700355"/>
          </a:xfrm>
          <a:prstGeom prst="rect">
            <a:avLst/>
          </a:prstGeom>
          <a:noFill/>
          <a:ln w="9525">
            <a:noFill/>
            <a:miter lim="800000"/>
            <a:headEnd/>
            <a:tailEnd/>
          </a:ln>
        </p:spPr>
      </p:pic>
      <p:sp>
        <p:nvSpPr>
          <p:cNvPr id="22" name="Прямоугольник 20"/>
          <p:cNvSpPr/>
          <p:nvPr/>
        </p:nvSpPr>
        <p:spPr>
          <a:xfrm>
            <a:off x="6457951" y="123826"/>
            <a:ext cx="4200524" cy="754053"/>
          </a:xfrm>
          <a:prstGeom prst="rect">
            <a:avLst/>
          </a:prstGeom>
        </p:spPr>
        <p:txBody>
          <a:bodyPr wrap="square">
            <a:spAutoFit/>
          </a:bodyPr>
          <a:lstStyle/>
          <a:p>
            <a:r>
              <a:rPr lang="uk-UA" sz="1200" b="1" dirty="0" smtClean="0">
                <a:latin typeface="e-Ukraine Head Bold" pitchFamily="50" charset="-52"/>
              </a:rPr>
              <a:t>Державна податкова служба України</a:t>
            </a:r>
          </a:p>
          <a:p>
            <a:endParaRPr lang="uk-UA" sz="500" b="1" dirty="0" smtClean="0">
              <a:latin typeface="e-Ukraine Head Bold" pitchFamily="50" charset="-52"/>
            </a:endParaRPr>
          </a:p>
          <a:p>
            <a:r>
              <a:rPr lang="uk-UA" sz="1200" b="1" dirty="0" smtClean="0">
                <a:latin typeface="e-Ukraine Head Bold" pitchFamily="50" charset="-52"/>
              </a:rPr>
              <a:t>Головне управління ДПС у Дніпропетровській області</a:t>
            </a:r>
          </a:p>
          <a:p>
            <a:endParaRPr lang="ru-RU" sz="200" b="1" dirty="0" smtClean="0">
              <a:latin typeface="e-Ukraine Head Bold" pitchFamily="50" charset="-52"/>
            </a:endParaRPr>
          </a:p>
        </p:txBody>
      </p:sp>
      <p:pic>
        <p:nvPicPr>
          <p:cNvPr id="26" name="Рисунок 25" descr="Версія для роботи (1280 × 785 пікс.), копія.png"/>
          <p:cNvPicPr>
            <a:picLocks noChangeAspect="1"/>
          </p:cNvPicPr>
          <p:nvPr/>
        </p:nvPicPr>
        <p:blipFill>
          <a:blip r:embed="rId7" cstate="print"/>
          <a:srcRect l="2212" t="2807" r="88365" b="88256"/>
          <a:stretch>
            <a:fillRect/>
          </a:stretch>
        </p:blipFill>
        <p:spPr>
          <a:xfrm>
            <a:off x="5314950" y="107205"/>
            <a:ext cx="1191293" cy="692895"/>
          </a:xfrm>
          <a:prstGeom prst="rect">
            <a:avLst/>
          </a:prstGeom>
        </p:spPr>
      </p:pic>
      <p:sp>
        <p:nvSpPr>
          <p:cNvPr id="2050" name="AutoShape 2" descr="7eminar | РРО / ПРРО у 2025 році: чи усім обов'язково застосовувати"/>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uk-UA"/>
          </a:p>
        </p:txBody>
      </p:sp>
      <p:pic>
        <p:nvPicPr>
          <p:cNvPr id="20" name="Рисунок 19" descr="D:\друкушка\картинки 09\RROPRRO_1770h600-750x518.jpg"/>
          <p:cNvPicPr/>
          <p:nvPr/>
        </p:nvPicPr>
        <p:blipFill>
          <a:blip r:embed="rId8" cstate="print"/>
          <a:srcRect/>
          <a:stretch>
            <a:fillRect/>
          </a:stretch>
        </p:blipFill>
        <p:spPr bwMode="auto">
          <a:xfrm>
            <a:off x="6276975" y="4067175"/>
            <a:ext cx="2600325" cy="1489074"/>
          </a:xfrm>
          <a:prstGeom prst="rect">
            <a:avLst/>
          </a:prstGeom>
          <a:noFill/>
          <a:ln w="9525">
            <a:noFill/>
            <a:miter lim="800000"/>
            <a:headEnd/>
            <a:tailEnd/>
          </a:ln>
        </p:spPr>
      </p:pic>
    </p:spTree>
    <p:extLst>
      <p:ext uri="{BB962C8B-B14F-4D97-AF65-F5344CB8AC3E}">
        <p14:creationId xmlns="" xmlns:p14="http://schemas.microsoft.com/office/powerpoint/2010/main" val="33821428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Прямоугольник 9">
            <a:extLst>
              <a:ext uri="{FF2B5EF4-FFF2-40B4-BE49-F238E27FC236}">
                <a16:creationId xmlns:a16="http://schemas.microsoft.com/office/drawing/2014/main" xmlns="" id="{AB020ADF-A26B-4DB1-A8F3-01CE965CB04E}"/>
              </a:ext>
            </a:extLst>
          </p:cNvPr>
          <p:cNvSpPr/>
          <p:nvPr/>
        </p:nvSpPr>
        <p:spPr>
          <a:xfrm>
            <a:off x="228599" y="180974"/>
            <a:ext cx="4591051" cy="6257925"/>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indent="449580" algn="just">
              <a:spcAft>
                <a:spcPts val="0"/>
              </a:spcAft>
            </a:pPr>
            <a:endParaRPr lang="uk-UA" sz="1200">
              <a:latin typeface="Arial" pitchFamily="34" charset="0"/>
              <a:ea typeface="Times New Roman" panose="02020603050405020304" pitchFamily="18" charset="0"/>
              <a:cs typeface="Arial" pitchFamily="34" charset="0"/>
            </a:endParaRPr>
          </a:p>
        </p:txBody>
      </p:sp>
      <p:sp>
        <p:nvSpPr>
          <p:cNvPr id="3073" name="Rectangle 1"/>
          <p:cNvSpPr>
            <a:spLocks noChangeArrowheads="1"/>
          </p:cNvSpPr>
          <p:nvPr/>
        </p:nvSpPr>
        <p:spPr bwMode="auto">
          <a:xfrm>
            <a:off x="171450" y="3068210"/>
            <a:ext cx="4648199" cy="30777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
            <a:r>
              <a:rPr lang="uk-UA" sz="1400" smtClean="0">
                <a:latin typeface="Arial" pitchFamily="34" charset="0"/>
                <a:cs typeface="Arial" pitchFamily="34" charset="0"/>
              </a:rPr>
              <a:t>  </a:t>
            </a:r>
            <a:endParaRPr lang="uk-UA" sz="1300" smtClean="0">
              <a:latin typeface="Arial" pitchFamily="34" charset="0"/>
              <a:cs typeface="Arial" pitchFamily="34" charset="0"/>
            </a:endParaRPr>
          </a:p>
        </p:txBody>
      </p:sp>
      <p:sp>
        <p:nvSpPr>
          <p:cNvPr id="12" name="Прямоугольник 11"/>
          <p:cNvSpPr/>
          <p:nvPr/>
        </p:nvSpPr>
        <p:spPr>
          <a:xfrm>
            <a:off x="5114924" y="219075"/>
            <a:ext cx="4562475" cy="615553"/>
          </a:xfrm>
          <a:prstGeom prst="rect">
            <a:avLst/>
          </a:prstGeom>
        </p:spPr>
        <p:txBody>
          <a:bodyPr wrap="square">
            <a:spAutoFit/>
          </a:bodyPr>
          <a:lstStyle/>
          <a:p>
            <a:pPr algn="just" fontAlgn="base"/>
            <a:r>
              <a:rPr lang="uk-UA" sz="1200" b="1" dirty="0" err="1" smtClean="0">
                <a:latin typeface="e-Ukraine" pitchFamily="50" charset="-52"/>
              </a:rPr>
              <a:t>Довідково</a:t>
            </a:r>
            <a:r>
              <a:rPr lang="uk-UA" sz="1200" b="1" dirty="0" smtClean="0">
                <a:latin typeface="e-Ukraine" pitchFamily="50" charset="-52"/>
              </a:rPr>
              <a:t>:</a:t>
            </a:r>
            <a:r>
              <a:rPr lang="uk-UA" sz="1100" dirty="0" smtClean="0">
                <a:latin typeface="e-Ukraine" pitchFamily="50" charset="-52"/>
              </a:rPr>
              <a:t> Закон України «Про застосування РРО у сфері торгівлі, громадського харчування та послуг» </a:t>
            </a:r>
          </a:p>
          <a:p>
            <a:pPr indent="360000" algn="just" fontAlgn="base"/>
            <a:endParaRPr lang="uk-UA" sz="1100" dirty="0" smtClean="0">
              <a:latin typeface="e-Ukraine" pitchFamily="50" charset="-52"/>
            </a:endParaRPr>
          </a:p>
        </p:txBody>
      </p:sp>
      <p:pic>
        <p:nvPicPr>
          <p:cNvPr id="11" name="Picture 6"/>
          <p:cNvPicPr>
            <a:picLocks noChangeAspect="1" noChangeArrowheads="1"/>
          </p:cNvPicPr>
          <p:nvPr/>
        </p:nvPicPr>
        <p:blipFill>
          <a:blip r:embed="rId2" cstate="print"/>
          <a:srcRect b="-705"/>
          <a:stretch>
            <a:fillRect/>
          </a:stretch>
        </p:blipFill>
        <p:spPr bwMode="auto">
          <a:xfrm rot="16200000">
            <a:off x="8539842" y="5482313"/>
            <a:ext cx="1856021" cy="895348"/>
          </a:xfrm>
          <a:prstGeom prst="rect">
            <a:avLst/>
          </a:prstGeom>
          <a:noFill/>
          <a:ln w="9525">
            <a:noFill/>
            <a:miter lim="800000"/>
            <a:headEnd/>
            <a:tailEnd/>
          </a:ln>
        </p:spPr>
      </p:pic>
      <p:pic>
        <p:nvPicPr>
          <p:cNvPr id="13" name="Picture 7"/>
          <p:cNvPicPr>
            <a:picLocks noChangeAspect="1" noChangeArrowheads="1"/>
          </p:cNvPicPr>
          <p:nvPr/>
        </p:nvPicPr>
        <p:blipFill>
          <a:blip r:embed="rId3" cstate="print"/>
          <a:srcRect r="53047"/>
          <a:stretch>
            <a:fillRect/>
          </a:stretch>
        </p:blipFill>
        <p:spPr bwMode="auto">
          <a:xfrm rot="5400000">
            <a:off x="8892589" y="5844591"/>
            <a:ext cx="647695" cy="1379120"/>
          </a:xfrm>
          <a:prstGeom prst="rect">
            <a:avLst/>
          </a:prstGeom>
          <a:noFill/>
          <a:ln w="9525">
            <a:noFill/>
            <a:miter lim="800000"/>
            <a:headEnd/>
            <a:tailEnd/>
          </a:ln>
        </p:spPr>
      </p:pic>
      <p:sp>
        <p:nvSpPr>
          <p:cNvPr id="15" name="Прямоугольник 11"/>
          <p:cNvSpPr/>
          <p:nvPr/>
        </p:nvSpPr>
        <p:spPr>
          <a:xfrm>
            <a:off x="5010151" y="0"/>
            <a:ext cx="4857750" cy="1169551"/>
          </a:xfrm>
          <a:prstGeom prst="rect">
            <a:avLst/>
          </a:prstGeom>
        </p:spPr>
        <p:txBody>
          <a:bodyPr wrap="square">
            <a:spAutoFit/>
          </a:bodyPr>
          <a:lstStyle/>
          <a:p>
            <a:pPr indent="180975" algn="just" fontAlgn="base"/>
            <a:endParaRPr lang="uk-UA" sz="1050" dirty="0" smtClean="0">
              <a:latin typeface="Arial" pitchFamily="34" charset="0"/>
              <a:cs typeface="Arial" pitchFamily="34" charset="0"/>
            </a:endParaRPr>
          </a:p>
          <a:p>
            <a:pPr indent="180975" algn="just" fontAlgn="base">
              <a:spcAft>
                <a:spcPts val="600"/>
              </a:spcAft>
            </a:pPr>
            <a:r>
              <a:rPr lang="uk-UA" sz="1200" b="1" dirty="0" smtClean="0">
                <a:latin typeface="Arial" pitchFamily="34" charset="0"/>
                <a:cs typeface="Arial" pitchFamily="34" charset="0"/>
              </a:rPr>
              <a:t> </a:t>
            </a:r>
            <a:endParaRPr lang="uk-UA" sz="1200" dirty="0" smtClean="0">
              <a:latin typeface="Arial" pitchFamily="34" charset="0"/>
              <a:cs typeface="Arial" pitchFamily="34" charset="0"/>
            </a:endParaRPr>
          </a:p>
          <a:p>
            <a:pPr indent="180975" algn="just"/>
            <a:r>
              <a:rPr lang="uk-UA" sz="1000" dirty="0" smtClean="0">
                <a:latin typeface="Arial" pitchFamily="34" charset="0"/>
                <a:cs typeface="Arial" pitchFamily="34" charset="0"/>
              </a:rPr>
              <a:t> </a:t>
            </a:r>
          </a:p>
          <a:p>
            <a:pPr indent="180975" algn="just" fontAlgn="base">
              <a:spcAft>
                <a:spcPts val="300"/>
              </a:spcAft>
            </a:pPr>
            <a:endParaRPr lang="uk-UA" sz="1000" dirty="0" smtClean="0">
              <a:latin typeface="Arial" pitchFamily="34" charset="0"/>
              <a:cs typeface="Arial" pitchFamily="34" charset="0"/>
            </a:endParaRPr>
          </a:p>
          <a:p>
            <a:pPr indent="180975" algn="just" fontAlgn="base"/>
            <a:r>
              <a:rPr lang="uk-UA" sz="1000" dirty="0" smtClean="0">
                <a:latin typeface="Arial" pitchFamily="34" charset="0"/>
                <a:cs typeface="Arial" pitchFamily="34" charset="0"/>
              </a:rPr>
              <a:t>	</a:t>
            </a:r>
          </a:p>
          <a:p>
            <a:pPr indent="180975" algn="just"/>
            <a:endParaRPr lang="uk-UA" sz="1000" dirty="0" smtClean="0">
              <a:latin typeface="Arial" pitchFamily="34" charset="0"/>
              <a:cs typeface="Arial" pitchFamily="34" charset="0"/>
            </a:endParaRPr>
          </a:p>
        </p:txBody>
      </p:sp>
      <p:sp>
        <p:nvSpPr>
          <p:cNvPr id="17" name="Прямоугольник 11"/>
          <p:cNvSpPr/>
          <p:nvPr/>
        </p:nvSpPr>
        <p:spPr>
          <a:xfrm>
            <a:off x="123825" y="0"/>
            <a:ext cx="4829176" cy="6863417"/>
          </a:xfrm>
          <a:prstGeom prst="rect">
            <a:avLst/>
          </a:prstGeom>
        </p:spPr>
        <p:txBody>
          <a:bodyPr wrap="square">
            <a:spAutoFit/>
          </a:bodyPr>
          <a:lstStyle/>
          <a:p>
            <a:pPr indent="360000" algn="just" fontAlgn="base"/>
            <a:endParaRPr lang="uk-UA" sz="1100" dirty="0" smtClean="0">
              <a:latin typeface="e-Ukraine" pitchFamily="50" charset="-52"/>
              <a:cs typeface="Times New Roman" pitchFamily="18" charset="0"/>
            </a:endParaRPr>
          </a:p>
          <a:p>
            <a:pPr algn="just" fontAlgn="base"/>
            <a:r>
              <a:rPr lang="uk-UA" sz="1100" dirty="0" smtClean="0">
                <a:latin typeface="e-Ukraine" pitchFamily="50" charset="-52"/>
              </a:rPr>
              <a:t>	Головне управління ДПС у Дніпропетровській області звертає увагу, що суб’єкти господарювання, які використовують РРО під час розрахунків у сфері торгівлі, громадського харчування та послуг, повинні дотримуватися вимог щодо формування та зберігання документів. </a:t>
            </a:r>
          </a:p>
          <a:p>
            <a:pPr algn="just" fontAlgn="base"/>
            <a:r>
              <a:rPr lang="uk-UA" sz="1100" dirty="0" smtClean="0">
                <a:latin typeface="e-Ukraine" pitchFamily="50" charset="-52"/>
              </a:rPr>
              <a:t> </a:t>
            </a:r>
          </a:p>
          <a:p>
            <a:pPr algn="just" fontAlgn="base"/>
            <a:r>
              <a:rPr lang="uk-UA" sz="1100" dirty="0" smtClean="0">
                <a:latin typeface="e-Ukraine" pitchFamily="50" charset="-52"/>
              </a:rPr>
              <a:t>	</a:t>
            </a:r>
            <a:r>
              <a:rPr lang="uk-UA" sz="1100" b="1" i="1" dirty="0" smtClean="0">
                <a:latin typeface="e-Ukraine" pitchFamily="50" charset="-52"/>
              </a:rPr>
              <a:t>Які документи потрібно формувати щодня </a:t>
            </a:r>
          </a:p>
          <a:p>
            <a:pPr algn="just" fontAlgn="base"/>
            <a:r>
              <a:rPr lang="uk-UA" sz="1100" dirty="0" smtClean="0">
                <a:latin typeface="e-Ukraine" pitchFamily="50" charset="-52"/>
              </a:rPr>
              <a:t>Кожного робочого дня або зміни, у випадку проведення розрахунків, суб’єкти господарювання зобов’язані: </a:t>
            </a:r>
          </a:p>
          <a:p>
            <a:pPr algn="just" fontAlgn="base"/>
            <a:r>
              <a:rPr lang="uk-UA" sz="1100" dirty="0" smtClean="0">
                <a:latin typeface="e-Ukraine" pitchFamily="50" charset="-52"/>
              </a:rPr>
              <a:t>- створювати фіскальні чеки – у паперовій та/або електронній формі; </a:t>
            </a:r>
          </a:p>
          <a:p>
            <a:pPr algn="just" fontAlgn="base"/>
            <a:r>
              <a:rPr lang="uk-UA" sz="1100" dirty="0" smtClean="0">
                <a:latin typeface="e-Ukraine" pitchFamily="50" charset="-52"/>
              </a:rPr>
              <a:t>- створювати контрольні стрічки у електронній формі; </a:t>
            </a:r>
          </a:p>
          <a:p>
            <a:pPr algn="just" fontAlgn="base"/>
            <a:r>
              <a:rPr lang="uk-UA" sz="1100" dirty="0" smtClean="0">
                <a:latin typeface="e-Ukraine" pitchFamily="50" charset="-52"/>
              </a:rPr>
              <a:t>- формувати Z-звіти за підсумками робочої зміни касира (продавця); </a:t>
            </a:r>
          </a:p>
          <a:p>
            <a:pPr algn="just" fontAlgn="base"/>
            <a:r>
              <a:rPr lang="uk-UA" sz="1100" dirty="0" smtClean="0">
                <a:latin typeface="e-Ukraine" pitchFamily="50" charset="-52"/>
              </a:rPr>
              <a:t> </a:t>
            </a:r>
          </a:p>
          <a:p>
            <a:pPr algn="just" fontAlgn="base"/>
            <a:r>
              <a:rPr lang="uk-UA" sz="1100" dirty="0" smtClean="0">
                <a:latin typeface="e-Ukraine" pitchFamily="50" charset="-52"/>
              </a:rPr>
              <a:t>	</a:t>
            </a:r>
            <a:r>
              <a:rPr lang="uk-UA" sz="1100" b="1" i="1" dirty="0" smtClean="0">
                <a:latin typeface="e-Ukraine" pitchFamily="50" charset="-52"/>
              </a:rPr>
              <a:t>Скільки потрібно зберігати документи</a:t>
            </a:r>
            <a:r>
              <a:rPr lang="uk-UA" sz="1100" dirty="0" smtClean="0">
                <a:latin typeface="e-Ukraine" pitchFamily="50" charset="-52"/>
              </a:rPr>
              <a:t> </a:t>
            </a:r>
          </a:p>
          <a:p>
            <a:pPr algn="just" fontAlgn="base"/>
            <a:r>
              <a:rPr lang="uk-UA" sz="1100" dirty="0" smtClean="0">
                <a:latin typeface="e-Ukraine" pitchFamily="50" charset="-52"/>
              </a:rPr>
              <a:t>	Контрольні стрічки мають зберігатися у фіскальній пам’яті РРО протягом всього строку його експлуатації встановленої виробником, але не менше 7 років. Виняток передбачений лише для автоматів з продажу товарів або послуг. </a:t>
            </a:r>
          </a:p>
          <a:p>
            <a:pPr algn="just" fontAlgn="base"/>
            <a:r>
              <a:rPr lang="uk-UA" sz="1100" dirty="0" smtClean="0">
                <a:latin typeface="e-Ukraine" pitchFamily="50" charset="-52"/>
              </a:rPr>
              <a:t>Також законодавство вимагає зберігати безпосередньо на місці проведення розрахунків: </a:t>
            </a:r>
          </a:p>
          <a:p>
            <a:pPr algn="just" fontAlgn="base"/>
            <a:r>
              <a:rPr lang="uk-UA" sz="1100" dirty="0" smtClean="0">
                <a:latin typeface="e-Ukraine" pitchFamily="50" charset="-52"/>
              </a:rPr>
              <a:t>- реєстраційне посвідчення РРО або його копію; </a:t>
            </a:r>
          </a:p>
          <a:p>
            <a:pPr algn="just" fontAlgn="base">
              <a:buFontTx/>
              <a:buChar char="-"/>
            </a:pPr>
            <a:r>
              <a:rPr lang="uk-UA" sz="1100" dirty="0" smtClean="0">
                <a:latin typeface="e-Ukraine" pitchFamily="50" charset="-52"/>
              </a:rPr>
              <a:t>останню довідку про опломбування РРО; </a:t>
            </a:r>
          </a:p>
          <a:p>
            <a:pPr algn="just" fontAlgn="base"/>
            <a:r>
              <a:rPr lang="uk-UA" sz="1100" dirty="0" smtClean="0">
                <a:latin typeface="e-Ukraine" pitchFamily="50" charset="-52"/>
              </a:rPr>
              <a:t>	Фактично підприємці повинні забезпечити у місці проведення розрахунків належне зберігання лише документів, що підтверджують облік товарних запасів (у передбачених законом випадках) та оригіналу довідки про опломбування РРО. Всі документи що стосуються реєстрації та обліку РРО наявні у контролюючого органу (тому достатньо їх копії), а сформовані ними фіскальні звітні документи зберігаються за замовчуванням в блоці фіскальної пам’яті та/або сервері контролюючого органу. </a:t>
            </a:r>
          </a:p>
          <a:p>
            <a:pPr algn="just" fontAlgn="base"/>
            <a:r>
              <a:rPr lang="uk-UA" sz="1100" dirty="0" smtClean="0">
                <a:latin typeface="e-Ukraine" pitchFamily="50" charset="-52"/>
              </a:rPr>
              <a:t> </a:t>
            </a:r>
          </a:p>
          <a:p>
            <a:pPr fontAlgn="base"/>
            <a:endParaRPr lang="uk-UA" sz="1100" dirty="0" smtClean="0">
              <a:latin typeface="e-Ukraine" pitchFamily="50" charset="-52"/>
            </a:endParaRPr>
          </a:p>
          <a:p>
            <a:pPr fontAlgn="base"/>
            <a:r>
              <a:rPr lang="uk-UA" sz="1100" dirty="0" smtClean="0">
                <a:latin typeface="e-Ukraine" pitchFamily="50" charset="-52"/>
              </a:rPr>
              <a:t> </a:t>
            </a:r>
          </a:p>
        </p:txBody>
      </p:sp>
    </p:spTree>
    <p:extLst>
      <p:ext uri="{BB962C8B-B14F-4D97-AF65-F5344CB8AC3E}">
        <p14:creationId xmlns="" xmlns:p14="http://schemas.microsoft.com/office/powerpoint/2010/main" val="3842219500"/>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2711</TotalTime>
  <Words>56</Words>
  <Application>Microsoft Office PowerPoint</Application>
  <PresentationFormat>Аркуш A4 (210x297 мм)</PresentationFormat>
  <Paragraphs>32</Paragraphs>
  <Slides>2</Slides>
  <Notes>0</Notes>
  <HiddenSlides>0</HiddenSlides>
  <MMClips>0</MMClips>
  <ScaleCrop>false</ScaleCrop>
  <HeadingPairs>
    <vt:vector size="4" baseType="variant">
      <vt:variant>
        <vt:lpstr>Тема</vt:lpstr>
      </vt:variant>
      <vt:variant>
        <vt:i4>1</vt:i4>
      </vt:variant>
      <vt:variant>
        <vt:lpstr>Заголовки слайдів</vt:lpstr>
      </vt:variant>
      <vt:variant>
        <vt:i4>2</vt:i4>
      </vt:variant>
    </vt:vector>
  </HeadingPairs>
  <TitlesOfParts>
    <vt:vector size="3" baseType="lpstr">
      <vt:lpstr>Тема Office</vt:lpstr>
      <vt:lpstr>Слайд 1</vt:lpstr>
      <vt:lpstr>Слайд 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Asus</dc:creator>
  <cp:lastModifiedBy>d71265</cp:lastModifiedBy>
  <cp:revision>385</cp:revision>
  <dcterms:created xsi:type="dcterms:W3CDTF">2021-05-27T05:23:05Z</dcterms:created>
  <dcterms:modified xsi:type="dcterms:W3CDTF">2026-09-09T11:02:33Z</dcterms:modified>
</cp:coreProperties>
</file>