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46" y="-1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943100"/>
            <a:ext cx="422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Про цифрове рішення </a:t>
            </a:r>
            <a:r>
              <a:rPr lang="uk-UA" dirty="0" err="1" smtClean="0">
                <a:solidFill>
                  <a:srgbClr val="0033CC"/>
                </a:solidFill>
                <a:latin typeface="e-Ukraine Head Bold" pitchFamily="50" charset="-52"/>
              </a:rPr>
              <a:t>безбар</a:t>
            </a:r>
            <a:r>
              <a:rPr lang="en-US" dirty="0" smtClean="0">
                <a:solidFill>
                  <a:srgbClr val="0033CC"/>
                </a:solidFill>
                <a:latin typeface="e-Ukraine Head Bold" pitchFamily="50" charset="-52"/>
              </a:rPr>
              <a:t>’</a:t>
            </a:r>
            <a:r>
              <a:rPr lang="uk-UA" dirty="0" err="1" smtClean="0">
                <a:solidFill>
                  <a:srgbClr val="0033CC"/>
                </a:solidFill>
                <a:latin typeface="e-Ukraine Head Bold" pitchFamily="50" charset="-52"/>
              </a:rPr>
              <a:t>єрності</a:t>
            </a:r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 послуг</a:t>
            </a:r>
            <a:endParaRPr lang="ru-RU" dirty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724775" y="3333751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Серпень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" name="Рисунок 18" descr="Листівка 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29400" y="4370975"/>
            <a:ext cx="2463939" cy="134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Основні принципи </a:t>
            </a:r>
            <a:r>
              <a:rPr lang="uk-UA" sz="1200" dirty="0" err="1" smtClean="0">
                <a:latin typeface="e-Ukraine" pitchFamily="50" charset="-52"/>
              </a:rPr>
              <a:t>безбар’єрності</a:t>
            </a:r>
            <a:r>
              <a:rPr lang="uk-UA" sz="1200" dirty="0" smtClean="0">
                <a:latin typeface="e-Ukraine" pitchFamily="50" charset="-52"/>
              </a:rPr>
              <a:t>: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гнучкість: можливість обрати найзручніший формат отримання послуг – </a:t>
            </a:r>
            <a:r>
              <a:rPr lang="uk-UA" sz="1200" dirty="0" err="1" smtClean="0">
                <a:latin typeface="e-Ukraine" pitchFamily="50" charset="-52"/>
              </a:rPr>
              <a:t>онлайн</a:t>
            </a:r>
            <a:r>
              <a:rPr lang="uk-UA" sz="1200" dirty="0" smtClean="0">
                <a:latin typeface="e-Ukraine" pitchFamily="50" charset="-52"/>
              </a:rPr>
              <a:t>, </a:t>
            </a:r>
            <a:r>
              <a:rPr lang="uk-UA" sz="1200" dirty="0" err="1" smtClean="0">
                <a:latin typeface="e-Ukraine" pitchFamily="50" charset="-52"/>
              </a:rPr>
              <a:t>офлайн</a:t>
            </a:r>
            <a:r>
              <a:rPr lang="uk-UA" sz="1200" dirty="0" smtClean="0">
                <a:latin typeface="e-Ukraine" pitchFamily="50" charset="-52"/>
              </a:rPr>
              <a:t> або телефоном.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прозорість: чітка, зрозуміла і доступна інформація, зокрема для людей з інвалідністю чи старшого віку.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універсальність: податкові послуги мають бути доступні для кожного – без винятків.</a:t>
            </a:r>
          </a:p>
          <a:p>
            <a:pPr indent="360000" algn="just"/>
            <a:r>
              <a:rPr lang="uk-UA" sz="1200" dirty="0" err="1" smtClean="0">
                <a:latin typeface="e-Ukraine" pitchFamily="50" charset="-52"/>
              </a:rPr>
              <a:t>Безбар’єрність</a:t>
            </a:r>
            <a:r>
              <a:rPr lang="uk-UA" sz="1200" dirty="0" smtClean="0">
                <a:latin typeface="e-Ukraine" pitchFamily="50" charset="-52"/>
              </a:rPr>
              <a:t> – це якісний сервіс і важливий крок до інклюзивного суспільства. Модернізація інфраструктури та розвиток цифрових сервісів допомагають ДПС забезпечувати комфортну та якісну підтримку всім платникам податків.</a:t>
            </a:r>
            <a:endParaRPr lang="uk-UA" sz="12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 rot="16200000">
            <a:off x="8736519" y="5678989"/>
            <a:ext cx="1590673" cy="76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9010105" y="5962108"/>
            <a:ext cx="572588" cy="121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dirty="0" smtClean="0">
              <a:latin typeface="e-Ukraine" pitchFamily="50" charset="-52"/>
              <a:cs typeface="Times New Roman" pitchFamily="18" charset="0"/>
            </a:endParaRP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Головне управління ДПС у Дніпропетровській області повідомляє.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Взаємодія з платниками у зручному та доступному форматі – це розширення </a:t>
            </a:r>
            <a:r>
              <a:rPr lang="uk-UA" sz="1200" dirty="0" err="1" smtClean="0">
                <a:latin typeface="e-Ukraine" pitchFamily="50" charset="-52"/>
              </a:rPr>
              <a:t>безбар’єрних</a:t>
            </a:r>
            <a:r>
              <a:rPr lang="uk-UA" sz="1200" dirty="0" smtClean="0">
                <a:latin typeface="e-Ukraine" pitchFamily="50" charset="-52"/>
              </a:rPr>
              <a:t> можливостей для кожної людини.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Створення умов, за яких отримати податкові послуги можуть усі громадяни, незалежно від їхніх фізичних чи цифрових можливостей – у фокусі уваги податківців.</a:t>
            </a:r>
          </a:p>
          <a:p>
            <a:pPr indent="360000" algn="just" fontAlgn="base"/>
            <a:r>
              <a:rPr lang="uk-UA" sz="1200" dirty="0" err="1" smtClean="0">
                <a:latin typeface="e-Ukraine" pitchFamily="50" charset="-52"/>
              </a:rPr>
              <a:t>Безбар’єрний</a:t>
            </a:r>
            <a:r>
              <a:rPr lang="uk-UA" sz="1200" dirty="0" smtClean="0">
                <a:latin typeface="e-Ukraine" pitchFamily="50" charset="-52"/>
              </a:rPr>
              <a:t> простір податкової – це доступність: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фізична: облаштування пандусів, зручних входів та інфраструктури для людей з інвалідністю та </a:t>
            </a:r>
            <a:r>
              <a:rPr lang="uk-UA" sz="1200" dirty="0" err="1" smtClean="0">
                <a:latin typeface="e-Ukraine" pitchFamily="50" charset="-52"/>
              </a:rPr>
              <a:t>маломобільних</a:t>
            </a:r>
            <a:r>
              <a:rPr lang="uk-UA" sz="1200" dirty="0" smtClean="0">
                <a:latin typeface="e-Ukraine" pitchFamily="50" charset="-52"/>
              </a:rPr>
              <a:t> груп;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інформаційна: адаптовані сторінки </a:t>
            </a:r>
            <a:r>
              <a:rPr lang="uk-UA" sz="1200" dirty="0" err="1" smtClean="0">
                <a:latin typeface="e-Ukraine" pitchFamily="50" charset="-52"/>
              </a:rPr>
              <a:t>вебпорталу</a:t>
            </a:r>
            <a:r>
              <a:rPr lang="uk-UA" sz="1200" dirty="0" smtClean="0">
                <a:latin typeface="e-Ukraine" pitchFamily="50" charset="-52"/>
              </a:rPr>
              <a:t>, зручні для людей із порушеннями зору або слуху, зрозумілі матеріали; 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цифрова: можливість отримати найпопулярніші послуги </a:t>
            </a:r>
            <a:r>
              <a:rPr lang="uk-UA" sz="1200" dirty="0" err="1" smtClean="0">
                <a:latin typeface="e-Ukraine" pitchFamily="50" charset="-52"/>
              </a:rPr>
              <a:t>онлайн</a:t>
            </a:r>
            <a:r>
              <a:rPr lang="uk-UA" sz="1200" dirty="0" smtClean="0">
                <a:latin typeface="e-Ukraine" pitchFamily="50" charset="-52"/>
              </a:rPr>
              <a:t> через Електронний кабінет – без відвідування контролюючого органу.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Крім того, електронні сервіси – це технічні рішення для доступності: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Мобільний </a:t>
            </a:r>
            <a:r>
              <a:rPr lang="uk-UA" sz="1200" dirty="0" err="1" smtClean="0">
                <a:latin typeface="e-Ukraine" pitchFamily="50" charset="-52"/>
              </a:rPr>
              <a:t>застосунок</a:t>
            </a:r>
            <a:r>
              <a:rPr lang="uk-UA" sz="1200" dirty="0" smtClean="0">
                <a:latin typeface="e-Ukraine" pitchFamily="50" charset="-52"/>
              </a:rPr>
              <a:t> «Моя податкова»: швидкий спосіб переглянути власні дані, отримати послуги чи надіслати звернення прямо зі </a:t>
            </a:r>
            <a:r>
              <a:rPr lang="uk-UA" sz="1200" dirty="0" err="1" smtClean="0">
                <a:latin typeface="e-Ukraine" pitchFamily="50" charset="-52"/>
              </a:rPr>
              <a:t>смартфона</a:t>
            </a:r>
            <a:r>
              <a:rPr lang="uk-UA" sz="1200" dirty="0" smtClean="0">
                <a:latin typeface="e-Ukraine" pitchFamily="50" charset="-52"/>
              </a:rPr>
              <a:t>;</a:t>
            </a:r>
          </a:p>
          <a:p>
            <a:pPr indent="360000" algn="just" fontAlgn="base"/>
            <a:r>
              <a:rPr lang="uk-UA" sz="1200" dirty="0" smtClean="0">
                <a:latin typeface="e-Ukraine" pitchFamily="50" charset="-52"/>
              </a:rPr>
              <a:t>- сервіс «TAX </a:t>
            </a:r>
            <a:r>
              <a:rPr lang="uk-UA" sz="1200" dirty="0" err="1" smtClean="0">
                <a:latin typeface="e-Ukraine" pitchFamily="50" charset="-52"/>
              </a:rPr>
              <a:t>Control</a:t>
            </a:r>
            <a:r>
              <a:rPr lang="uk-UA" sz="1200" dirty="0" smtClean="0">
                <a:latin typeface="e-Ukraine" pitchFamily="50" charset="-52"/>
              </a:rPr>
              <a:t>»: цифровий інструмент для повідомлень про можливі порушення у сфері торгівлі, послуг чи громадського харчування.</a:t>
            </a:r>
          </a:p>
          <a:p>
            <a:pPr indent="360000" algn="just"/>
            <a:r>
              <a:rPr lang="uk-UA" sz="1200" dirty="0" smtClean="0">
                <a:latin typeface="e-Ukraine" pitchFamily="50" charset="-52"/>
              </a:rPr>
              <a:t>- Контакт-центр ДПС: зручний канал для консультацій і оперативних відповідей на запитання платників через телефонні дзвінки та переписку в </a:t>
            </a:r>
            <a:r>
              <a:rPr lang="uk-UA" sz="1200" dirty="0" err="1" smtClean="0">
                <a:latin typeface="e-Ukraine" pitchFamily="50" charset="-52"/>
              </a:rPr>
              <a:t>месенджері</a:t>
            </a:r>
            <a:r>
              <a:rPr lang="uk-UA" sz="1200" dirty="0" smtClean="0">
                <a:latin typeface="e-Ukraine" pitchFamily="50" charset="-52"/>
              </a:rPr>
              <a:t>.</a:t>
            </a:r>
            <a:endParaRPr lang="uk-UA" sz="1200" dirty="0">
              <a:latin typeface="e-Ukraine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2750</TotalTime>
  <Words>98</Words>
  <Application>Microsoft Office PowerPoint</Application>
  <PresentationFormat>Аркуш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d71380</cp:lastModifiedBy>
  <cp:revision>391</cp:revision>
  <dcterms:created xsi:type="dcterms:W3CDTF">2021-05-27T05:23:05Z</dcterms:created>
  <dcterms:modified xsi:type="dcterms:W3CDTF">2026-08-04T12:13:35Z</dcterms:modified>
</cp:coreProperties>
</file>