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9906000" cy="6858000" type="A4"/>
  <p:notesSz cx="7102475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25A87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99" autoAdjust="0"/>
    <p:restoredTop sz="94660" autoAdjust="0"/>
  </p:normalViewPr>
  <p:slideViewPr>
    <p:cSldViewPr snapToGrid="0">
      <p:cViewPr>
        <p:scale>
          <a:sx n="100" d="100"/>
          <a:sy n="100" d="100"/>
        </p:scale>
        <p:origin x="-246" y="-15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tax.gov.ua/media-tsentr/novini/988306.html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AAE0BDE6-D7B9-4FD3-A01F-F489C68E0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62125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pic>
        <p:nvPicPr>
          <p:cNvPr id="23" name="Рисунок 22" descr="долучайся.jpg"/>
          <p:cNvPicPr>
            <a:picLocks noChangeAspect="1"/>
          </p:cNvPicPr>
          <p:nvPr/>
        </p:nvPicPr>
        <p:blipFill>
          <a:blip r:embed="rId2" cstate="print"/>
          <a:srcRect l="5522" t="16482" r="66239" b="18246"/>
          <a:stretch>
            <a:fillRect/>
          </a:stretch>
        </p:blipFill>
        <p:spPr>
          <a:xfrm>
            <a:off x="409575" y="1362075"/>
            <a:ext cx="1543050" cy="2466975"/>
          </a:xfrm>
          <a:prstGeom prst="rect">
            <a:avLst/>
          </a:prstGeom>
        </p:spPr>
      </p:pic>
      <p:pic>
        <p:nvPicPr>
          <p:cNvPr id="24" name="Рисунок 23" descr="долучайся.jpg"/>
          <p:cNvPicPr>
            <a:picLocks noChangeAspect="1"/>
          </p:cNvPicPr>
          <p:nvPr/>
        </p:nvPicPr>
        <p:blipFill>
          <a:blip r:embed="rId2" cstate="print"/>
          <a:srcRect l="68275" t="42391" r="5229" b="16986"/>
          <a:stretch>
            <a:fillRect/>
          </a:stretch>
        </p:blipFill>
        <p:spPr>
          <a:xfrm>
            <a:off x="2619375" y="3295957"/>
            <a:ext cx="1517626" cy="1609418"/>
          </a:xfrm>
          <a:prstGeom prst="rect">
            <a:avLst/>
          </a:prstGeom>
        </p:spPr>
      </p:pic>
      <p:sp>
        <p:nvSpPr>
          <p:cNvPr id="25" name="Прямокутник 24"/>
          <p:cNvSpPr/>
          <p:nvPr/>
        </p:nvSpPr>
        <p:spPr>
          <a:xfrm>
            <a:off x="1514475" y="6296026"/>
            <a:ext cx="233362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b="1" dirty="0" smtClean="0">
                <a:solidFill>
                  <a:srgbClr val="0033CC"/>
                </a:solidFill>
                <a:latin typeface="e-Ukraine Head Bold" pitchFamily="2" charset="-52"/>
              </a:rPr>
              <a:t>dp.ikc@tax.gov.ua</a:t>
            </a:r>
            <a:endParaRPr lang="en-US" sz="1500" b="1" dirty="0">
              <a:solidFill>
                <a:srgbClr val="0033CC"/>
              </a:solidFill>
              <a:latin typeface="e-Ukraine Head Bold" pitchFamily="2" charset="-52"/>
            </a:endParaRPr>
          </a:p>
        </p:txBody>
      </p:sp>
      <p:sp>
        <p:nvSpPr>
          <p:cNvPr id="38" name="Прямокутник 37"/>
          <p:cNvSpPr/>
          <p:nvPr/>
        </p:nvSpPr>
        <p:spPr>
          <a:xfrm>
            <a:off x="5610225" y="1590675"/>
            <a:ext cx="42291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uk-UA" dirty="0" smtClean="0">
                <a:solidFill>
                  <a:srgbClr val="0033CC"/>
                </a:solidFill>
                <a:latin typeface="e-Ukraine Head Bold" pitchFamily="50" charset="-52"/>
              </a:rPr>
              <a:t>Податкову знижку за минулорічними витратами можна отримати до кінця поточного року</a:t>
            </a:r>
            <a:endParaRPr lang="ru-RU" dirty="0">
              <a:solidFill>
                <a:srgbClr val="0033CC"/>
              </a:solidFill>
              <a:latin typeface="e-Ukraine Head Bold" pitchFamily="50" charset="-52"/>
            </a:endParaRPr>
          </a:p>
        </p:txBody>
      </p:sp>
      <p:sp>
        <p:nvSpPr>
          <p:cNvPr id="39" name="Прямокутник 38"/>
          <p:cNvSpPr/>
          <p:nvPr/>
        </p:nvSpPr>
        <p:spPr>
          <a:xfrm>
            <a:off x="7724775" y="3362326"/>
            <a:ext cx="17240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1400" b="1" dirty="0" smtClean="0">
                <a:latin typeface="e-Ukraine Light" pitchFamily="50" charset="-52"/>
                <a:cs typeface="Times New Roman" pitchFamily="18" charset="0"/>
              </a:rPr>
              <a:t>Серпень 2026</a:t>
            </a:r>
          </a:p>
        </p:txBody>
      </p:sp>
      <p:pic>
        <p:nvPicPr>
          <p:cNvPr id="47" name="Рисунок 46" descr="Версія для роботи (1280 × 785 пікс.), копія (2).png"/>
          <p:cNvPicPr>
            <a:picLocks noChangeAspect="1"/>
          </p:cNvPicPr>
          <p:nvPr/>
        </p:nvPicPr>
        <p:blipFill>
          <a:blip r:embed="rId3" cstate="print"/>
          <a:srcRect l="14615" t="72420" r="67404" b="5159"/>
          <a:stretch>
            <a:fillRect/>
          </a:stretch>
        </p:blipFill>
        <p:spPr>
          <a:xfrm>
            <a:off x="742950" y="6151470"/>
            <a:ext cx="723900" cy="553570"/>
          </a:xfrm>
          <a:prstGeom prst="rect">
            <a:avLst/>
          </a:prstGeom>
        </p:spPr>
      </p:pic>
      <p:pic>
        <p:nvPicPr>
          <p:cNvPr id="29" name="Рисунок 28" descr="долучайся.jpg"/>
          <p:cNvPicPr>
            <a:picLocks noChangeAspect="1"/>
          </p:cNvPicPr>
          <p:nvPr/>
        </p:nvPicPr>
        <p:blipFill>
          <a:blip r:embed="rId2" cstate="print"/>
          <a:srcRect l="68275" t="17268" r="10096" b="57075"/>
          <a:stretch>
            <a:fillRect/>
          </a:stretch>
        </p:blipFill>
        <p:spPr>
          <a:xfrm>
            <a:off x="2742623" y="2326801"/>
            <a:ext cx="1238828" cy="1016474"/>
          </a:xfrm>
          <a:prstGeom prst="rect">
            <a:avLst/>
          </a:prstGeom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 r="53047"/>
          <a:stretch>
            <a:fillRect/>
          </a:stretch>
        </p:blipFill>
        <p:spPr bwMode="auto">
          <a:xfrm>
            <a:off x="8884876" y="4667247"/>
            <a:ext cx="1021124" cy="2174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 b="-705"/>
          <a:stretch>
            <a:fillRect/>
          </a:stretch>
        </p:blipFill>
        <p:spPr bwMode="auto">
          <a:xfrm>
            <a:off x="7405604" y="5680380"/>
            <a:ext cx="2500396" cy="1206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1" y="152311"/>
            <a:ext cx="4810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defTabSz="914400" eaLnBrk="0" fontAlgn="base" hangingPunct="0">
              <a:spcBef>
                <a:spcPct val="0"/>
              </a:spcBef>
            </a:pPr>
            <a:r>
              <a:rPr lang="uk-UA" altLang="ru-RU" sz="1200" b="1" dirty="0" smtClean="0">
                <a:latin typeface="e-Ukraine Head Bold" pitchFamily="2" charset="-52"/>
              </a:rPr>
              <a:t>Будьте в курсі податкового законодавства: користуйтеся офіційними джерелами інформації податкової служби Дніпропетровщини!</a:t>
            </a:r>
            <a:endParaRPr lang="uk-UA" altLang="ru-RU" sz="1200" b="1" dirty="0">
              <a:latin typeface="e-Ukraine Head Bold" pitchFamily="2" charset="-52"/>
            </a:endParaRPr>
          </a:p>
        </p:txBody>
      </p:sp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6" cstate="print"/>
          <a:srcRect r="53047"/>
          <a:stretch>
            <a:fillRect/>
          </a:stretch>
        </p:blipFill>
        <p:spPr bwMode="auto">
          <a:xfrm rot="5400000">
            <a:off x="6494089" y="5608543"/>
            <a:ext cx="798559" cy="1700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Прямоугольник 20"/>
          <p:cNvSpPr/>
          <p:nvPr/>
        </p:nvSpPr>
        <p:spPr>
          <a:xfrm>
            <a:off x="6457951" y="123826"/>
            <a:ext cx="4200524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dirty="0" smtClean="0">
                <a:latin typeface="e-Ukraine Head Bold" pitchFamily="50" charset="-52"/>
              </a:rPr>
              <a:t>Державна податкова служба України</a:t>
            </a:r>
          </a:p>
          <a:p>
            <a:endParaRPr lang="uk-UA" sz="500" b="1" dirty="0" smtClean="0">
              <a:latin typeface="e-Ukraine Head Bold" pitchFamily="50" charset="-52"/>
            </a:endParaRPr>
          </a:p>
          <a:p>
            <a:r>
              <a:rPr lang="uk-UA" sz="1200" b="1" dirty="0" smtClean="0">
                <a:latin typeface="e-Ukraine Head Bold" pitchFamily="50" charset="-52"/>
              </a:rPr>
              <a:t>Головне управління ДПС у Дніпропетровській області</a:t>
            </a:r>
          </a:p>
          <a:p>
            <a:endParaRPr lang="ru-RU" sz="200" b="1" dirty="0" smtClean="0">
              <a:latin typeface="e-Ukraine Head Bold" pitchFamily="50" charset="-52"/>
            </a:endParaRPr>
          </a:p>
        </p:txBody>
      </p:sp>
      <p:pic>
        <p:nvPicPr>
          <p:cNvPr id="26" name="Рисунок 25" descr="Версія для роботи (1280 × 785 пікс.), копія.png"/>
          <p:cNvPicPr>
            <a:picLocks noChangeAspect="1"/>
          </p:cNvPicPr>
          <p:nvPr/>
        </p:nvPicPr>
        <p:blipFill>
          <a:blip r:embed="rId7" cstate="print"/>
          <a:srcRect l="2212" t="2807" r="88365" b="88256"/>
          <a:stretch>
            <a:fillRect/>
          </a:stretch>
        </p:blipFill>
        <p:spPr>
          <a:xfrm>
            <a:off x="5314950" y="107205"/>
            <a:ext cx="1191293" cy="692895"/>
          </a:xfrm>
          <a:prstGeom prst="rect">
            <a:avLst/>
          </a:prstGeom>
        </p:spPr>
      </p:pic>
      <p:sp>
        <p:nvSpPr>
          <p:cNvPr id="2050" name="AutoShape 2" descr="7eminar | РРО / ПРРО у 2025 році: чи усім обов'язково застосовува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9" name="Рисунок 18" descr="Листівка 1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50402" y="4381500"/>
            <a:ext cx="2447687" cy="12782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382142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AB020ADF-A26B-4DB1-A8F3-01CE965CB04E}"/>
              </a:ext>
            </a:extLst>
          </p:cNvPr>
          <p:cNvSpPr/>
          <p:nvPr/>
        </p:nvSpPr>
        <p:spPr>
          <a:xfrm>
            <a:off x="228599" y="180974"/>
            <a:ext cx="4591051" cy="6257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just">
              <a:spcAft>
                <a:spcPts val="0"/>
              </a:spcAft>
            </a:pPr>
            <a:endParaRPr lang="uk-UA" sz="1200"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71450" y="3068210"/>
            <a:ext cx="464819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uk-UA" sz="1400" smtClean="0">
                <a:latin typeface="Arial" pitchFamily="34" charset="0"/>
                <a:cs typeface="Arial" pitchFamily="34" charset="0"/>
              </a:rPr>
              <a:t>  </a:t>
            </a:r>
            <a:endParaRPr lang="uk-UA" sz="13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81599" y="-1"/>
            <a:ext cx="4572001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 fontAlgn="base"/>
            <a:endParaRPr lang="uk-UA" sz="1300" b="1" dirty="0" smtClean="0">
              <a:solidFill>
                <a:srgbClr val="0033CC"/>
              </a:solidFill>
              <a:latin typeface="e-Ukraine" pitchFamily="50" charset="-52"/>
              <a:cs typeface="Arial" pitchFamily="34" charset="0"/>
            </a:endParaRP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Щоб отримати податкову знижку, необхідно:</a:t>
            </a: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- по 31 грудня (включно) року, що настає за звітним, подати річну податкову декларацію про майновий стан і доходи (далі – Декларація), у якій зазначити підстави для отримання знижки та суми витрат;</a:t>
            </a: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- разом із Декларацією надати копії підтвердних документів. Оригінали документів потрібно зберігати протягом усього строку позовної давності.</a:t>
            </a: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- врахувати, що загальна сума податкової знижки не може перевищувати річний дохід, отриманий у вигляді заробітної плати;</a:t>
            </a: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- для окремих видів витрат можуть застосовуватися спеціальні обмеження, встановлені законодавством.</a:t>
            </a:r>
          </a:p>
          <a:p>
            <a:pPr indent="360000" algn="just" fontAlgn="base"/>
            <a:r>
              <a:rPr lang="uk-UA" sz="1300" b="1" dirty="0" smtClean="0">
                <a:latin typeface="e-Ukraine" pitchFamily="50" charset="-52"/>
              </a:rPr>
              <a:t>Важливо:</a:t>
            </a:r>
            <a:r>
              <a:rPr lang="uk-UA" sz="1300" dirty="0" smtClean="0">
                <a:latin typeface="e-Ukraine" pitchFamily="50" charset="-52"/>
              </a:rPr>
              <a:t> право на податкову знижку діє лише протягом одного року. Якщо платник ПДФО не скористався ним до кінця року, що настає за звітним, таке право не переноситься на наступні податкові роки.</a:t>
            </a:r>
          </a:p>
          <a:p>
            <a:pPr indent="360000" algn="just"/>
            <a:r>
              <a:rPr lang="uk-UA" sz="1300" i="1" dirty="0" err="1" smtClean="0">
                <a:latin typeface="e-Ukraine" pitchFamily="50" charset="-52"/>
              </a:rPr>
              <a:t>Довідково</a:t>
            </a:r>
            <a:r>
              <a:rPr lang="uk-UA" sz="1300" i="1" dirty="0" smtClean="0">
                <a:latin typeface="e-Ukraine" pitchFamily="50" charset="-52"/>
              </a:rPr>
              <a:t>: Як швидко подати декларацію – читайте за посиланням </a:t>
            </a:r>
            <a:r>
              <a:rPr lang="uk-UA" sz="1300" u="sng" dirty="0" smtClean="0">
                <a:latin typeface="e-Ukraine" pitchFamily="50" charset="-52"/>
                <a:hlinkClick r:id="rId2"/>
              </a:rPr>
              <a:t>https://tax.gov.ua/media-tsentr/novini/988306.html</a:t>
            </a:r>
            <a:endParaRPr lang="uk-UA" sz="1300" dirty="0">
              <a:latin typeface="e-Ukraine" pitchFamily="50" charset="-52"/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 cstate="print"/>
          <a:srcRect b="-705"/>
          <a:stretch>
            <a:fillRect/>
          </a:stretch>
        </p:blipFill>
        <p:spPr bwMode="auto">
          <a:xfrm rot="16200000">
            <a:off x="8891837" y="5834308"/>
            <a:ext cx="1381123" cy="66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4" cstate="print"/>
          <a:srcRect r="53047"/>
          <a:stretch>
            <a:fillRect/>
          </a:stretch>
        </p:blipFill>
        <p:spPr bwMode="auto">
          <a:xfrm rot="5400000">
            <a:off x="9116135" y="6068138"/>
            <a:ext cx="504821" cy="10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1"/>
          <p:cNvSpPr/>
          <p:nvPr/>
        </p:nvSpPr>
        <p:spPr>
          <a:xfrm>
            <a:off x="5010151" y="0"/>
            <a:ext cx="485775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 fontAlgn="base"/>
            <a:endParaRPr lang="uk-UA" sz="1050" dirty="0" smtClean="0">
              <a:latin typeface="Arial" pitchFamily="34" charset="0"/>
              <a:cs typeface="Arial" pitchFamily="34" charset="0"/>
            </a:endParaRPr>
          </a:p>
          <a:p>
            <a:pPr indent="180975" algn="just" fontAlgn="base">
              <a:spcAft>
                <a:spcPts val="600"/>
              </a:spcAft>
            </a:pPr>
            <a:r>
              <a:rPr lang="uk-UA" sz="1200" b="1" dirty="0" smtClean="0">
                <a:latin typeface="Arial" pitchFamily="34" charset="0"/>
                <a:cs typeface="Arial" pitchFamily="34" charset="0"/>
              </a:rPr>
              <a:t> </a:t>
            </a:r>
            <a:endParaRPr lang="uk-UA" sz="1200" dirty="0" smtClean="0">
              <a:latin typeface="Arial" pitchFamily="34" charset="0"/>
              <a:cs typeface="Arial" pitchFamily="34" charset="0"/>
            </a:endParaRPr>
          </a:p>
          <a:p>
            <a:pPr indent="180975" algn="just"/>
            <a:r>
              <a:rPr lang="uk-UA" sz="10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indent="180975" algn="just" fontAlgn="base">
              <a:spcAft>
                <a:spcPts val="300"/>
              </a:spcAft>
            </a:pPr>
            <a:endParaRPr lang="uk-UA" sz="1000" dirty="0" smtClean="0">
              <a:latin typeface="Arial" pitchFamily="34" charset="0"/>
              <a:cs typeface="Arial" pitchFamily="34" charset="0"/>
            </a:endParaRPr>
          </a:p>
          <a:p>
            <a:pPr indent="180975" algn="just" fontAlgn="base"/>
            <a:r>
              <a:rPr lang="uk-UA" sz="10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indent="180975" algn="just"/>
            <a:endParaRPr lang="uk-UA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1"/>
          <p:cNvSpPr/>
          <p:nvPr/>
        </p:nvSpPr>
        <p:spPr>
          <a:xfrm>
            <a:off x="123825" y="0"/>
            <a:ext cx="4829176" cy="629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 fontAlgn="base"/>
            <a:endParaRPr lang="uk-UA" sz="1300" dirty="0" smtClean="0">
              <a:latin typeface="e-Ukraine" pitchFamily="50" charset="-52"/>
              <a:cs typeface="Times New Roman" pitchFamily="18" charset="0"/>
            </a:endParaRP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Головне управління ДПС у Дніпропетровській області нагадує, що право на отримання податкової знижки дає можливість для офіційно працевлаштованих громадян повернути частину сплаченого податку на доходи фізичних осіб (ПДФО).</a:t>
            </a: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До податкової знижки можуть бути включені витрати, зокрема на:</a:t>
            </a: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- оплату навчання у дитячих садках, школах, професійно-технічних та вищих навчальних закладах (для себе або родичів першого ступеня споріднення).</a:t>
            </a: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- сплату відсотків за іпотечним кредитом;</a:t>
            </a: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- витрати на допоміжні репродуктивні технології;</a:t>
            </a: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- внески за договорами довгострокового страхування життя або недержавного пенсійного забезпечення;</a:t>
            </a: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- пожертви неприбутковим організаціям (у межах 4 % від річного оподатковуваного доходу).</a:t>
            </a: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До податкової знижки включаються лише фактично понесені витрати, підтверджені документально. У документах обов’язково повинні бути зазначені вартість товарів або послуг та дата їх придбання чи надання. Платнику ПДФО необхідно мати:</a:t>
            </a: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- квитанції, фіскальні або товарні чеки;</a:t>
            </a: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- договори з надавачами послуг;</a:t>
            </a:r>
          </a:p>
          <a:p>
            <a:pPr indent="360000" algn="just"/>
            <a:r>
              <a:rPr lang="uk-UA" sz="1300" dirty="0" smtClean="0">
                <a:latin typeface="e-Ukraine" pitchFamily="50" charset="-52"/>
              </a:rPr>
              <a:t>- прибуткові касові ордери.</a:t>
            </a:r>
            <a:endParaRPr lang="uk-UA" sz="1300" dirty="0">
              <a:latin typeface="e-Ukraine" pitchFamily="50" charset="-5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22195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2730</TotalTime>
  <Words>90</Words>
  <Application>Microsoft Office PowerPoint</Application>
  <PresentationFormat>Аркуш A4 (210x297 мм)</PresentationFormat>
  <Paragraphs>33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d71380</cp:lastModifiedBy>
  <cp:revision>388</cp:revision>
  <dcterms:created xsi:type="dcterms:W3CDTF">2021-05-27T05:23:05Z</dcterms:created>
  <dcterms:modified xsi:type="dcterms:W3CDTF">2026-08-04T12:18:52Z</dcterms:modified>
</cp:coreProperties>
</file>