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906000" cy="6858000" type="A4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25A87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9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-246" y="-16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a.tax.gov.u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="" xmlns:a16="http://schemas.microsoft.com/office/drawing/2014/main" id="{AAE0BDE6-D7B9-4FD3-A01F-F489C68E0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212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3" name="Рисунок 22" descr="долучайся.jpg"/>
          <p:cNvPicPr>
            <a:picLocks noChangeAspect="1"/>
          </p:cNvPicPr>
          <p:nvPr/>
        </p:nvPicPr>
        <p:blipFill>
          <a:blip r:embed="rId2" cstate="print"/>
          <a:srcRect l="5522" t="16482" r="66239" b="18246"/>
          <a:stretch>
            <a:fillRect/>
          </a:stretch>
        </p:blipFill>
        <p:spPr>
          <a:xfrm>
            <a:off x="409575" y="1362075"/>
            <a:ext cx="1543050" cy="2466975"/>
          </a:xfrm>
          <a:prstGeom prst="rect">
            <a:avLst/>
          </a:prstGeom>
        </p:spPr>
      </p:pic>
      <p:pic>
        <p:nvPicPr>
          <p:cNvPr id="24" name="Рисунок 23" descr="долучайся.jpg"/>
          <p:cNvPicPr>
            <a:picLocks noChangeAspect="1"/>
          </p:cNvPicPr>
          <p:nvPr/>
        </p:nvPicPr>
        <p:blipFill>
          <a:blip r:embed="rId2" cstate="print"/>
          <a:srcRect l="68275" t="42391" r="5229" b="16986"/>
          <a:stretch>
            <a:fillRect/>
          </a:stretch>
        </p:blipFill>
        <p:spPr>
          <a:xfrm>
            <a:off x="2619375" y="3295957"/>
            <a:ext cx="1517626" cy="1609418"/>
          </a:xfrm>
          <a:prstGeom prst="rect">
            <a:avLst/>
          </a:prstGeom>
        </p:spPr>
      </p:pic>
      <p:sp>
        <p:nvSpPr>
          <p:cNvPr id="25" name="Прямокутник 24"/>
          <p:cNvSpPr/>
          <p:nvPr/>
        </p:nvSpPr>
        <p:spPr>
          <a:xfrm>
            <a:off x="1514475" y="6296026"/>
            <a:ext cx="233362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smtClean="0">
                <a:solidFill>
                  <a:srgbClr val="0033CC"/>
                </a:solidFill>
                <a:latin typeface="e-Ukraine Head Bold" pitchFamily="2" charset="-52"/>
              </a:rPr>
              <a:t>dp.ikc@tax.gov.ua</a:t>
            </a:r>
            <a:endParaRPr lang="en-US" sz="1500" b="1" dirty="0">
              <a:solidFill>
                <a:srgbClr val="0033CC"/>
              </a:solidFill>
              <a:latin typeface="e-Ukraine Head Bold" pitchFamily="2" charset="-52"/>
            </a:endParaRPr>
          </a:p>
        </p:txBody>
      </p:sp>
      <p:sp>
        <p:nvSpPr>
          <p:cNvPr id="38" name="Прямокутник 37"/>
          <p:cNvSpPr/>
          <p:nvPr/>
        </p:nvSpPr>
        <p:spPr>
          <a:xfrm>
            <a:off x="5610225" y="1847850"/>
            <a:ext cx="4229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dirty="0" smtClean="0">
                <a:solidFill>
                  <a:srgbClr val="0033CC"/>
                </a:solidFill>
                <a:latin typeface="e-Ukraine Head Bold" pitchFamily="50" charset="-52"/>
              </a:rPr>
              <a:t>Що потрібно для отримання кваліфікованих електронних довірчих послуг</a:t>
            </a:r>
            <a:endParaRPr lang="ru-RU" dirty="0">
              <a:solidFill>
                <a:srgbClr val="0033CC"/>
              </a:solidFill>
              <a:latin typeface="e-Ukraine Head Bold" pitchFamily="50" charset="-52"/>
            </a:endParaRPr>
          </a:p>
        </p:txBody>
      </p:sp>
      <p:sp>
        <p:nvSpPr>
          <p:cNvPr id="39" name="Прямокутник 38"/>
          <p:cNvSpPr/>
          <p:nvPr/>
        </p:nvSpPr>
        <p:spPr>
          <a:xfrm>
            <a:off x="7724775" y="3343276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Серпень </a:t>
            </a: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2026</a:t>
            </a:r>
          </a:p>
        </p:txBody>
      </p:sp>
      <p:pic>
        <p:nvPicPr>
          <p:cNvPr id="47" name="Рисунок 46" descr="Версія для роботи (1280 × 785 пікс.), копія (2).png"/>
          <p:cNvPicPr>
            <a:picLocks noChangeAspect="1"/>
          </p:cNvPicPr>
          <p:nvPr/>
        </p:nvPicPr>
        <p:blipFill>
          <a:blip r:embed="rId3" cstate="print"/>
          <a:srcRect l="14615" t="72420" r="67404" b="5159"/>
          <a:stretch>
            <a:fillRect/>
          </a:stretch>
        </p:blipFill>
        <p:spPr>
          <a:xfrm>
            <a:off x="742950" y="6151470"/>
            <a:ext cx="723900" cy="553570"/>
          </a:xfrm>
          <a:prstGeom prst="rect">
            <a:avLst/>
          </a:prstGeom>
        </p:spPr>
      </p:pic>
      <p:pic>
        <p:nvPicPr>
          <p:cNvPr id="29" name="Рисунок 28" descr="долучайся.jpg"/>
          <p:cNvPicPr>
            <a:picLocks noChangeAspect="1"/>
          </p:cNvPicPr>
          <p:nvPr/>
        </p:nvPicPr>
        <p:blipFill>
          <a:blip r:embed="rId2" cstate="print"/>
          <a:srcRect l="68275" t="17268" r="10096" b="57075"/>
          <a:stretch>
            <a:fillRect/>
          </a:stretch>
        </p:blipFill>
        <p:spPr>
          <a:xfrm>
            <a:off x="2742623" y="2326801"/>
            <a:ext cx="1238828" cy="1016474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 r="53047"/>
          <a:stretch>
            <a:fillRect/>
          </a:stretch>
        </p:blipFill>
        <p:spPr bwMode="auto">
          <a:xfrm>
            <a:off x="8884876" y="4667247"/>
            <a:ext cx="1021124" cy="217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b="-705"/>
          <a:stretch>
            <a:fillRect/>
          </a:stretch>
        </p:blipFill>
        <p:spPr bwMode="auto">
          <a:xfrm>
            <a:off x="7405604" y="5680380"/>
            <a:ext cx="2500396" cy="12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" y="152311"/>
            <a:ext cx="4810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defTabSz="914400" eaLnBrk="0" fontAlgn="base" hangingPunct="0">
              <a:spcBef>
                <a:spcPct val="0"/>
              </a:spcBef>
            </a:pPr>
            <a:r>
              <a:rPr lang="uk-UA" altLang="ru-RU" sz="1200" b="1" dirty="0" smtClean="0">
                <a:latin typeface="e-Ukraine Head Bold" pitchFamily="2" charset="-52"/>
              </a:rPr>
              <a:t>Будьте в курсі податкового законодавства: користуйтеся офіційними джерелами інформації податкової служби Дніпропетровщини!</a:t>
            </a:r>
            <a:endParaRPr lang="uk-UA" altLang="ru-RU" sz="1200" b="1" dirty="0">
              <a:latin typeface="e-Ukraine Head Bold" pitchFamily="2" charset="-52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 cstate="print"/>
          <a:srcRect r="53047"/>
          <a:stretch>
            <a:fillRect/>
          </a:stretch>
        </p:blipFill>
        <p:spPr bwMode="auto">
          <a:xfrm rot="5400000">
            <a:off x="6494089" y="5608543"/>
            <a:ext cx="798559" cy="170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0"/>
          <p:cNvSpPr/>
          <p:nvPr/>
        </p:nvSpPr>
        <p:spPr>
          <a:xfrm>
            <a:off x="6457951" y="123826"/>
            <a:ext cx="420052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latin typeface="e-Ukraine Head Bold" pitchFamily="50" charset="-52"/>
              </a:rPr>
              <a:t>Державна податкова служба України</a:t>
            </a:r>
          </a:p>
          <a:p>
            <a:endParaRPr lang="uk-UA" sz="500" b="1" dirty="0" smtClean="0">
              <a:latin typeface="e-Ukraine Head Bold" pitchFamily="50" charset="-52"/>
            </a:endParaRPr>
          </a:p>
          <a:p>
            <a:r>
              <a:rPr lang="uk-UA" sz="1200" b="1" dirty="0" smtClean="0">
                <a:latin typeface="e-Ukraine Head Bold" pitchFamily="50" charset="-52"/>
              </a:rPr>
              <a:t>Головне управління ДПС у Дніпропетровській області</a:t>
            </a:r>
          </a:p>
          <a:p>
            <a:endParaRPr lang="ru-RU" sz="200" b="1" dirty="0" smtClean="0">
              <a:latin typeface="e-Ukraine Head Bold" pitchFamily="50" charset="-52"/>
            </a:endParaRPr>
          </a:p>
        </p:txBody>
      </p:sp>
      <p:pic>
        <p:nvPicPr>
          <p:cNvPr id="26" name="Рисунок 25" descr="Версія для роботи (1280 × 785 пікс.), копія.png"/>
          <p:cNvPicPr>
            <a:picLocks noChangeAspect="1"/>
          </p:cNvPicPr>
          <p:nvPr/>
        </p:nvPicPr>
        <p:blipFill>
          <a:blip r:embed="rId7" cstate="print"/>
          <a:srcRect l="2212" t="2807" r="88365" b="88256"/>
          <a:stretch>
            <a:fillRect/>
          </a:stretch>
        </p:blipFill>
        <p:spPr>
          <a:xfrm>
            <a:off x="5314950" y="107205"/>
            <a:ext cx="1191293" cy="692895"/>
          </a:xfrm>
          <a:prstGeom prst="rect">
            <a:avLst/>
          </a:prstGeom>
        </p:spPr>
      </p:pic>
      <p:sp>
        <p:nvSpPr>
          <p:cNvPr id="2050" name="AutoShape 2" descr="7eminar | РРО / ПРРО у 2025 році: чи усім обов'язково застосовува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9" name="Рисунок 18" descr="Листівка 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1300" y="4358113"/>
            <a:ext cx="2292489" cy="1406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8214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AB020ADF-A26B-4DB1-A8F3-01CE965CB04E}"/>
              </a:ext>
            </a:extLst>
          </p:cNvPr>
          <p:cNvSpPr/>
          <p:nvPr/>
        </p:nvSpPr>
        <p:spPr>
          <a:xfrm>
            <a:off x="228599" y="180974"/>
            <a:ext cx="4591051" cy="625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spcAft>
                <a:spcPts val="0"/>
              </a:spcAft>
            </a:pPr>
            <a:endParaRPr lang="uk-UA" sz="120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1450" y="3068210"/>
            <a:ext cx="4648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uk-UA" sz="1400" smtClean="0">
                <a:latin typeface="Arial" pitchFamily="34" charset="0"/>
                <a:cs typeface="Arial" pitchFamily="34" charset="0"/>
              </a:rPr>
              <a:t>  </a:t>
            </a:r>
            <a:endParaRPr lang="uk-UA" sz="13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81599" y="-1"/>
            <a:ext cx="45720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400" b="1" dirty="0" smtClean="0">
              <a:solidFill>
                <a:srgbClr val="0033CC"/>
              </a:solidFill>
              <a:latin typeface="e-Ukraine" pitchFamily="50" charset="-52"/>
              <a:cs typeface="Arial" pitchFamily="34" charset="0"/>
            </a:endParaRPr>
          </a:p>
          <a:p>
            <a:pPr indent="360000" algn="just" fontAlgn="base"/>
            <a:r>
              <a:rPr lang="uk-UA" sz="1400" dirty="0" smtClean="0">
                <a:latin typeface="e-Ukraine" pitchFamily="50" charset="-52"/>
              </a:rPr>
              <a:t>Оновити сертифікат можна самостійно всього за кілька хвилин через сервіс (дистанційного) повторного формування сертифікатів за електронним запитом. Дистанційно сформувати нові сертифікати зможуть лише ті користувачі, які мають:</a:t>
            </a:r>
          </a:p>
          <a:p>
            <a:pPr indent="360000" algn="just" fontAlgn="base"/>
            <a:r>
              <a:rPr lang="uk-UA" sz="1400" dirty="0" smtClean="0">
                <a:latin typeface="e-Ukraine" pitchFamily="50" charset="-52"/>
              </a:rPr>
              <a:t>- чинні сертифікати (наприклад до закінчення строку чинності сертифікатів залишилося декілька днів);</a:t>
            </a:r>
          </a:p>
          <a:p>
            <a:pPr indent="360000" algn="just" fontAlgn="base"/>
            <a:r>
              <a:rPr lang="uk-UA" sz="1400" dirty="0" smtClean="0">
                <a:latin typeface="e-Ukraine" pitchFamily="50" charset="-52"/>
              </a:rPr>
              <a:t>- незмінні реєстраційні дані (ПІБ, адреса реєстрації місця проживання, код ЄДРПОУ організації тощо);</a:t>
            </a:r>
          </a:p>
          <a:p>
            <a:pPr indent="360000" algn="just" fontAlgn="base"/>
            <a:r>
              <a:rPr lang="uk-UA" sz="1400" dirty="0" smtClean="0">
                <a:latin typeface="e-Ukraine" pitchFamily="50" charset="-52"/>
              </a:rPr>
              <a:t>- особистий </a:t>
            </a:r>
            <a:r>
              <a:rPr lang="uk-UA" sz="1400" dirty="0" smtClean="0">
                <a:latin typeface="e-Ukraine" pitchFamily="50" charset="-52"/>
              </a:rPr>
              <a:t>ключ, доступний лише користувачу та не є скомпрометованим.</a:t>
            </a:r>
          </a:p>
          <a:p>
            <a:pPr indent="360000" algn="just"/>
            <a:r>
              <a:rPr lang="uk-UA" sz="1400" dirty="0" smtClean="0">
                <a:latin typeface="e-Ukraine" pitchFamily="50" charset="-52"/>
              </a:rPr>
              <a:t>Новий ключ буде дійсним протягом 2 років.</a:t>
            </a:r>
            <a:endParaRPr lang="uk-UA" sz="1400" dirty="0">
              <a:latin typeface="e-Ukraine" pitchFamily="50" charset="-52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/>
          <a:srcRect b="-705"/>
          <a:stretch>
            <a:fillRect/>
          </a:stretch>
        </p:blipFill>
        <p:spPr bwMode="auto">
          <a:xfrm rot="16200000">
            <a:off x="8539842" y="5482313"/>
            <a:ext cx="1856021" cy="895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 cstate="print"/>
          <a:srcRect r="53047"/>
          <a:stretch>
            <a:fillRect/>
          </a:stretch>
        </p:blipFill>
        <p:spPr bwMode="auto">
          <a:xfrm rot="5400000">
            <a:off x="8892589" y="5844591"/>
            <a:ext cx="647695" cy="137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1"/>
          <p:cNvSpPr/>
          <p:nvPr/>
        </p:nvSpPr>
        <p:spPr>
          <a:xfrm>
            <a:off x="5010151" y="0"/>
            <a:ext cx="48577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endParaRPr lang="uk-UA" sz="105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>
              <a:spcAft>
                <a:spcPts val="600"/>
              </a:spcAft>
            </a:pPr>
            <a:r>
              <a:rPr lang="uk-UA" sz="1200" b="1" dirty="0" smtClean="0">
                <a:latin typeface="Arial" pitchFamily="34" charset="0"/>
                <a:cs typeface="Arial" pitchFamily="34" charset="0"/>
              </a:rPr>
              <a:t> </a:t>
            </a:r>
            <a:endParaRPr lang="uk-UA" sz="1200" dirty="0" smtClean="0">
              <a:latin typeface="Arial" pitchFamily="34" charset="0"/>
              <a:cs typeface="Arial" pitchFamily="34" charset="0"/>
            </a:endParaRPr>
          </a:p>
          <a:p>
            <a:pPr indent="180975" algn="just"/>
            <a:r>
              <a:rPr lang="uk-UA" sz="1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indent="180975" algn="just" fontAlgn="base">
              <a:spcAft>
                <a:spcPts val="300"/>
              </a:spcAft>
            </a:pPr>
            <a:endParaRPr lang="uk-UA" sz="100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/>
            <a:r>
              <a:rPr lang="uk-UA" sz="1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indent="180975" algn="just"/>
            <a:endParaRPr lang="uk-UA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1"/>
          <p:cNvSpPr/>
          <p:nvPr/>
        </p:nvSpPr>
        <p:spPr>
          <a:xfrm>
            <a:off x="123825" y="0"/>
            <a:ext cx="482917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400" dirty="0" smtClean="0">
              <a:latin typeface="e-Ukraine" pitchFamily="50" charset="-52"/>
              <a:cs typeface="Times New Roman" pitchFamily="18" charset="0"/>
            </a:endParaRPr>
          </a:p>
          <a:p>
            <a:pPr indent="360000" algn="just" fontAlgn="base"/>
            <a:r>
              <a:rPr lang="uk-UA" sz="1400" dirty="0" smtClean="0">
                <a:latin typeface="e-Ukraine" pitchFamily="50" charset="-52"/>
              </a:rPr>
              <a:t>Головне управління ДПС у Дніпропетровській області нагадуємо, що для отримання кваліфікованих електронних довірчих послуг потрібно:</a:t>
            </a:r>
          </a:p>
          <a:p>
            <a:pPr indent="360000" algn="just" fontAlgn="base"/>
            <a:r>
              <a:rPr lang="uk-UA" sz="1400" dirty="0" smtClean="0">
                <a:latin typeface="e-Ukraine" pitchFamily="50" charset="-52"/>
              </a:rPr>
              <a:t>1. Ознайомитися з правилами та умовами надання послуг на </a:t>
            </a:r>
            <a:r>
              <a:rPr lang="uk-UA" sz="1400" dirty="0" err="1" smtClean="0">
                <a:latin typeface="e-Ukraine" pitchFamily="50" charset="-52"/>
              </a:rPr>
              <a:t>вебсайті</a:t>
            </a:r>
            <a:r>
              <a:rPr lang="uk-UA" sz="1400" dirty="0" smtClean="0">
                <a:latin typeface="e-Ukraine" pitchFamily="50" charset="-52"/>
              </a:rPr>
              <a:t> </a:t>
            </a:r>
            <a:r>
              <a:rPr lang="uk-UA" sz="1400" u="sng" dirty="0" smtClean="0">
                <a:latin typeface="e-Ukraine" pitchFamily="50" charset="-52"/>
                <a:hlinkClick r:id="rId4"/>
              </a:rPr>
              <a:t>https://ca.tax.gov.ua</a:t>
            </a:r>
            <a:r>
              <a:rPr lang="uk-UA" sz="1400" dirty="0" smtClean="0">
                <a:latin typeface="e-Ukraine" pitchFamily="50" charset="-52"/>
              </a:rPr>
              <a:t> у розділі «Отримання кваліфікованих електронних довірчих послуг».</a:t>
            </a:r>
          </a:p>
          <a:p>
            <a:pPr indent="360000" algn="just" fontAlgn="base"/>
            <a:r>
              <a:rPr lang="uk-UA" sz="1400" dirty="0" smtClean="0">
                <a:latin typeface="e-Ukraine" pitchFamily="50" charset="-52"/>
              </a:rPr>
              <a:t>2. Підготувати необхідні реєстраційні документи (список є на </a:t>
            </a:r>
            <a:r>
              <a:rPr lang="uk-UA" sz="1400" dirty="0" err="1" smtClean="0">
                <a:latin typeface="e-Ukraine" pitchFamily="50" charset="-52"/>
              </a:rPr>
              <a:t>вебсайті</a:t>
            </a:r>
            <a:r>
              <a:rPr lang="uk-UA" sz="1400" dirty="0" smtClean="0">
                <a:latin typeface="e-Ukraine" pitchFamily="50" charset="-52"/>
              </a:rPr>
              <a:t>).</a:t>
            </a:r>
          </a:p>
          <a:p>
            <a:pPr indent="360000" algn="just" fontAlgn="base"/>
            <a:r>
              <a:rPr lang="uk-UA" sz="1400" dirty="0" smtClean="0">
                <a:latin typeface="e-Ukraine" pitchFamily="50" charset="-52"/>
              </a:rPr>
              <a:t>3. Прийти до пункту реєстрації з оригіналами документів (адреси вказані в розділі «Контакти» на </a:t>
            </a:r>
            <a:r>
              <a:rPr lang="uk-UA" sz="1400" dirty="0" err="1" smtClean="0">
                <a:latin typeface="e-Ukraine" pitchFamily="50" charset="-52"/>
              </a:rPr>
              <a:t>вебсайті</a:t>
            </a:r>
            <a:r>
              <a:rPr lang="uk-UA" sz="1400" dirty="0" smtClean="0">
                <a:latin typeface="e-Ukraine" pitchFamily="50" charset="-52"/>
              </a:rPr>
              <a:t>). Якщо у вас є паспорт у «Дії» (версія 2.0+), можна пройти ідентифікацію через </a:t>
            </a:r>
            <a:r>
              <a:rPr lang="uk-UA" sz="1400" dirty="0" err="1" smtClean="0">
                <a:latin typeface="e-Ukraine" pitchFamily="50" charset="-52"/>
              </a:rPr>
              <a:t>смартфон</a:t>
            </a:r>
            <a:r>
              <a:rPr lang="uk-UA" sz="1400" dirty="0" smtClean="0">
                <a:latin typeface="e-Ukraine" pitchFamily="50" charset="-52"/>
              </a:rPr>
              <a:t> за допомогою функції «</a:t>
            </a:r>
            <a:r>
              <a:rPr lang="uk-UA" sz="1400" dirty="0" err="1" smtClean="0">
                <a:latin typeface="e-Ukraine" pitchFamily="50" charset="-52"/>
              </a:rPr>
              <a:t>Шеринг</a:t>
            </a:r>
            <a:r>
              <a:rPr lang="uk-UA" sz="1400" dirty="0" smtClean="0">
                <a:latin typeface="e-Ukraine" pitchFamily="50" charset="-52"/>
              </a:rPr>
              <a:t>».</a:t>
            </a:r>
          </a:p>
          <a:p>
            <a:pPr indent="360000" algn="just" fontAlgn="base"/>
            <a:r>
              <a:rPr lang="uk-UA" sz="1400" dirty="0" smtClean="0">
                <a:latin typeface="e-Ukraine" pitchFamily="50" charset="-52"/>
              </a:rPr>
              <a:t>4. Взяти з собою носій інформації для збереження особистого ключа (захищений носій ключової інформації, </a:t>
            </a:r>
            <a:r>
              <a:rPr lang="uk-UA" sz="1400" dirty="0" err="1" smtClean="0">
                <a:latin typeface="e-Ukraine" pitchFamily="50" charset="-52"/>
              </a:rPr>
              <a:t>з’ємний</a:t>
            </a:r>
            <a:r>
              <a:rPr lang="uk-UA" sz="1400" dirty="0" smtClean="0">
                <a:latin typeface="e-Ukraine" pitchFamily="50" charset="-52"/>
              </a:rPr>
              <a:t> флеш-носій тощо).</a:t>
            </a:r>
          </a:p>
          <a:p>
            <a:pPr indent="360000" algn="just"/>
            <a:r>
              <a:rPr lang="uk-UA" sz="1400" dirty="0" smtClean="0">
                <a:latin typeface="e-Ukraine" pitchFamily="50" charset="-52"/>
              </a:rPr>
              <a:t>Зверніть увагу! У пункті реєстрації не надають послуги копіювання, друку чи заповнення документів, а також не здійснюють продаж і не видають носії для ключів.</a:t>
            </a:r>
            <a:endParaRPr lang="uk-UA" sz="1400" dirty="0">
              <a:latin typeface="e-Ukraine" pitchFamily="50" charset="-52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 r="53047"/>
          <a:stretch>
            <a:fillRect/>
          </a:stretch>
        </p:blipFill>
        <p:spPr bwMode="auto">
          <a:xfrm rot="5400000">
            <a:off x="365712" y="5844593"/>
            <a:ext cx="647695" cy="137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/>
          <a:srcRect b="-705"/>
          <a:stretch>
            <a:fillRect/>
          </a:stretch>
        </p:blipFill>
        <p:spPr bwMode="auto">
          <a:xfrm>
            <a:off x="1110344" y="6373903"/>
            <a:ext cx="1023256" cy="493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42219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2716</TotalTime>
  <Words>88</Words>
  <Application>Microsoft Office PowerPoint</Application>
  <PresentationFormat>Аркуш A4 (210x297 мм)</PresentationFormat>
  <Paragraphs>26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d71380</cp:lastModifiedBy>
  <cp:revision>384</cp:revision>
  <dcterms:created xsi:type="dcterms:W3CDTF">2021-05-27T05:23:05Z</dcterms:created>
  <dcterms:modified xsi:type="dcterms:W3CDTF">2026-08-04T11:39:28Z</dcterms:modified>
</cp:coreProperties>
</file>