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tax.gov.ua/rahunki-dlya-splati-plateji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495425"/>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З 1 липня 2026 року змінюються реквізити бюджетних рахунків для сплати військового збору</a:t>
            </a:r>
            <a:endParaRPr lang="ru-RU" dirty="0">
              <a:solidFill>
                <a:srgbClr val="0033CC"/>
              </a:solidFill>
              <a:latin typeface="e-Ukraine Head Bold" pitchFamily="50" charset="-52"/>
            </a:endParaRPr>
          </a:p>
        </p:txBody>
      </p:sp>
      <p:sp>
        <p:nvSpPr>
          <p:cNvPr id="39" name="Прямокутник 38"/>
          <p:cNvSpPr/>
          <p:nvPr/>
        </p:nvSpPr>
        <p:spPr>
          <a:xfrm>
            <a:off x="7724775" y="320992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Липень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tretch>
            <a:fillRect/>
          </a:stretch>
        </p:blipFill>
        <p:spPr>
          <a:xfrm>
            <a:off x="6496050" y="4169763"/>
            <a:ext cx="2357155" cy="1751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1"/>
            <a:ext cx="4572001" cy="3554819"/>
          </a:xfrm>
          <a:prstGeom prst="rect">
            <a:avLst/>
          </a:prstGeom>
        </p:spPr>
        <p:txBody>
          <a:bodyPr wrap="square">
            <a:spAutoFit/>
          </a:bodyPr>
          <a:lstStyle/>
          <a:p>
            <a:pPr indent="360000" algn="just" fontAlgn="base"/>
            <a:endParaRPr lang="uk-UA" sz="1500" b="1" dirty="0" smtClean="0">
              <a:solidFill>
                <a:srgbClr val="0033CC"/>
              </a:solidFill>
              <a:latin typeface="e-Ukraine" pitchFamily="50" charset="-52"/>
              <a:cs typeface="Arial" pitchFamily="34" charset="0"/>
            </a:endParaRPr>
          </a:p>
          <a:p>
            <a:pPr indent="360000" algn="just" fontAlgn="base"/>
            <a:r>
              <a:rPr lang="uk-UA" sz="1500" b="1" dirty="0" err="1" smtClean="0">
                <a:latin typeface="e-Ukraine" pitchFamily="50" charset="-52"/>
              </a:rPr>
              <a:t>Довідково</a:t>
            </a:r>
            <a:endParaRPr lang="uk-UA" sz="1500" dirty="0" smtClean="0">
              <a:latin typeface="e-Ukraine" pitchFamily="50" charset="-52"/>
            </a:endParaRPr>
          </a:p>
          <a:p>
            <a:pPr indent="360000" algn="just"/>
            <a:r>
              <a:rPr lang="uk-UA" sz="1500" dirty="0" smtClean="0">
                <a:latin typeface="e-Ukraine" pitchFamily="50" charset="-52"/>
              </a:rPr>
              <a:t>Зміни передбачені Законом України від 10.06.2026 № 4908-ІХ «Про внесення змін до Закону України «Про Державний бюджет України на 2026 рік» щодо фінансового забезпечення сектору безпеки і оборони» передбачає зарахування надходжень військового збору до спеціального фонду Державного бюджету України з подальшим спрямуванням цих коштів на виплату грошового забезпечення військовослужбовців Збройних Сил України.</a:t>
            </a:r>
            <a:endParaRPr lang="uk-UA" sz="150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701219" y="5643689"/>
            <a:ext cx="1638298" cy="790318"/>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967103" y="5919106"/>
            <a:ext cx="600071" cy="1277715"/>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5863144"/>
          </a:xfrm>
          <a:prstGeom prst="rect">
            <a:avLst/>
          </a:prstGeom>
        </p:spPr>
        <p:txBody>
          <a:bodyPr wrap="square">
            <a:spAutoFit/>
          </a:bodyPr>
          <a:lstStyle/>
          <a:p>
            <a:pPr indent="360000" algn="just" fontAlgn="base"/>
            <a:endParaRPr lang="uk-UA" sz="1500" dirty="0" smtClean="0">
              <a:latin typeface="e-Ukraine" pitchFamily="50" charset="-52"/>
              <a:cs typeface="Times New Roman" pitchFamily="18" charset="0"/>
            </a:endParaRPr>
          </a:p>
          <a:p>
            <a:pPr indent="360000" algn="just" fontAlgn="base"/>
            <a:r>
              <a:rPr lang="uk-UA" sz="1500" dirty="0" smtClean="0">
                <a:latin typeface="e-Ukraine" pitchFamily="50" charset="-52"/>
              </a:rPr>
              <a:t>З 1 липня 2026 року набирають чинності зміни щодо зарахування надходжень військового збору. Відтепер сплачені кошти надходитимуть до спеціального фонду Державного бюджету України та спрямовуватимуться на виплату грошового забезпечення військовослужбовців Збройних Сил України.</a:t>
            </a:r>
          </a:p>
          <a:p>
            <a:pPr indent="360000" algn="just" fontAlgn="base"/>
            <a:r>
              <a:rPr lang="uk-UA" sz="1500" dirty="0" smtClean="0">
                <a:latin typeface="e-Ukraine" pitchFamily="50" charset="-52"/>
              </a:rPr>
              <a:t>У зв’язку з новим порядком зарахування надходжень Державна казначейська служба України відкриває нові бюджетні рахунки для сплати військового збору за кодами класифікації доходів бюджету 11011000, 11011001, 11011600, 11011700 та 11011800.</a:t>
            </a:r>
          </a:p>
          <a:p>
            <a:pPr indent="360000" algn="just"/>
            <a:r>
              <a:rPr lang="uk-UA" sz="1500" dirty="0" smtClean="0">
                <a:latin typeface="e-Ukraine" pitchFamily="50" charset="-52"/>
              </a:rPr>
              <a:t>Для уникнення помилкового зарахування коштів рекомендуємо платникам перед здійсненням платежів перевірити реквізити рахунків в Електронному кабінеті та на </a:t>
            </a:r>
            <a:r>
              <a:rPr lang="uk-UA" sz="1500" dirty="0" err="1" smtClean="0">
                <a:latin typeface="e-Ukraine" pitchFamily="50" charset="-52"/>
              </a:rPr>
              <a:t>вебпорталі</a:t>
            </a:r>
            <a:r>
              <a:rPr lang="uk-UA" sz="1500" dirty="0" smtClean="0">
                <a:latin typeface="e-Ukraine" pitchFamily="50" charset="-52"/>
              </a:rPr>
              <a:t> ДПС за </a:t>
            </a:r>
            <a:r>
              <a:rPr lang="uk-UA" sz="1500" dirty="0" smtClean="0">
                <a:latin typeface="e-Ukraine" pitchFamily="50" charset="-52"/>
              </a:rPr>
              <a:t>посиланням</a:t>
            </a:r>
            <a:br>
              <a:rPr lang="uk-UA" sz="1500" dirty="0" smtClean="0">
                <a:latin typeface="e-Ukraine" pitchFamily="50" charset="-52"/>
              </a:rPr>
            </a:br>
            <a:r>
              <a:rPr lang="uk-UA" sz="1500" u="sng" dirty="0" smtClean="0">
                <a:latin typeface="e-Ukraine" pitchFamily="50" charset="-52"/>
                <a:hlinkClick r:id="rId4"/>
              </a:rPr>
              <a:t>https</a:t>
            </a:r>
            <a:r>
              <a:rPr lang="uk-UA" sz="1500" u="sng" dirty="0" smtClean="0">
                <a:latin typeface="e-Ukraine" pitchFamily="50" charset="-52"/>
                <a:hlinkClick r:id="rId4"/>
              </a:rPr>
              <a:t>://</a:t>
            </a:r>
            <a:r>
              <a:rPr lang="uk-UA" sz="1500" u="sng" dirty="0" smtClean="0">
                <a:latin typeface="e-Ukraine" pitchFamily="50" charset="-52"/>
                <a:hlinkClick r:id="rId4"/>
              </a:rPr>
              <a:t>tax.gov.ua/rahunki-dlya-splati-platejiv</a:t>
            </a:r>
            <a:endParaRPr lang="uk-UA" sz="1500" dirty="0">
              <a:latin typeface="e-Ukraine" pitchFamily="50" charset="-52"/>
            </a:endParaRPr>
          </a:p>
        </p:txBody>
      </p:sp>
      <p:pic>
        <p:nvPicPr>
          <p:cNvPr id="9" name="Picture 6"/>
          <p:cNvPicPr>
            <a:picLocks noChangeAspect="1" noChangeArrowheads="1"/>
          </p:cNvPicPr>
          <p:nvPr/>
        </p:nvPicPr>
        <p:blipFill>
          <a:blip r:embed="rId2" cstate="print"/>
          <a:srcRect b="-705"/>
          <a:stretch>
            <a:fillRect/>
          </a:stretch>
        </p:blipFill>
        <p:spPr bwMode="auto">
          <a:xfrm>
            <a:off x="0" y="6178293"/>
            <a:ext cx="1428750" cy="689232"/>
          </a:xfrm>
          <a:prstGeom prst="rect">
            <a:avLst/>
          </a:prstGeom>
          <a:noFill/>
          <a:ln w="9525">
            <a:noFill/>
            <a:miter lim="800000"/>
            <a:headEnd/>
            <a:tailEnd/>
          </a:ln>
        </p:spPr>
      </p:pic>
      <p:pic>
        <p:nvPicPr>
          <p:cNvPr id="14" name="Picture 7"/>
          <p:cNvPicPr>
            <a:picLocks noChangeAspect="1" noChangeArrowheads="1"/>
          </p:cNvPicPr>
          <p:nvPr/>
        </p:nvPicPr>
        <p:blipFill>
          <a:blip r:embed="rId3" cstate="print"/>
          <a:srcRect r="53047"/>
          <a:stretch>
            <a:fillRect/>
          </a:stretch>
        </p:blipFill>
        <p:spPr bwMode="auto">
          <a:xfrm rot="5400000">
            <a:off x="1327322" y="6185073"/>
            <a:ext cx="430085" cy="915769"/>
          </a:xfrm>
          <a:prstGeom prst="rect">
            <a:avLst/>
          </a:prstGeom>
          <a:noFill/>
          <a:ln w="9525">
            <a:noFill/>
            <a:miter lim="800000"/>
            <a:headEnd/>
            <a:tailEnd/>
          </a:ln>
        </p:spPr>
      </p:pic>
    </p:spTree>
    <p:extLst>
      <p:ext uri="{BB962C8B-B14F-4D97-AF65-F5344CB8AC3E}">
        <p14:creationId xmlns="" xmlns:p14="http://schemas.microsoft.com/office/powerpoint/2010/main"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2696</TotalTime>
  <Words>190</Words>
  <Application>Microsoft Office PowerPoint</Application>
  <PresentationFormat>Аркуш A4 (210x297 мм)</PresentationFormat>
  <Paragraphs>20</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380</cp:revision>
  <dcterms:created xsi:type="dcterms:W3CDTF">2021-05-27T05:23:05Z</dcterms:created>
  <dcterms:modified xsi:type="dcterms:W3CDTF">2026-07-02T08:11:04Z</dcterms:modified>
</cp:coreProperties>
</file>