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9" autoAdjust="0"/>
    <p:restoredTop sz="94660" autoAdjust="0"/>
  </p:normalViewPr>
  <p:slideViewPr>
    <p:cSldViewPr snapToGrid="0">
      <p:cViewPr>
        <p:scale>
          <a:sx n="100" d="100"/>
          <a:sy n="100" d="100"/>
        </p:scale>
        <p:origin x="-246"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02.07.2026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02.07.2026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495425"/>
            <a:ext cx="4229100" cy="1200329"/>
          </a:xfrm>
          <a:prstGeom prst="rect">
            <a:avLst/>
          </a:prstGeom>
        </p:spPr>
        <p:txBody>
          <a:bodyPr wrap="square">
            <a:spAutoFit/>
          </a:bodyPr>
          <a:lstStyle/>
          <a:p>
            <a:pPr algn="ctr" fontAlgn="base"/>
            <a:r>
              <a:rPr lang="uk-UA" dirty="0" smtClean="0">
                <a:solidFill>
                  <a:srgbClr val="0033CC"/>
                </a:solidFill>
                <a:latin typeface="e-Ukraine Head Bold" pitchFamily="50" charset="-52"/>
              </a:rPr>
              <a:t>Податкова знижка за витратами, понесеними за навчання: алгоритм розрахунку</a:t>
            </a:r>
            <a:endParaRPr lang="ru-RU" dirty="0">
              <a:solidFill>
                <a:srgbClr val="0033CC"/>
              </a:solidFill>
              <a:latin typeface="e-Ukraine Head Bold" pitchFamily="50" charset="-52"/>
            </a:endParaRPr>
          </a:p>
        </p:txBody>
      </p:sp>
      <p:sp>
        <p:nvSpPr>
          <p:cNvPr id="39" name="Прямокутник 38"/>
          <p:cNvSpPr/>
          <p:nvPr/>
        </p:nvSpPr>
        <p:spPr>
          <a:xfrm>
            <a:off x="7724775" y="3209926"/>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Липень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9" name="Рисунок 18" descr="Листівка 11.jpg"/>
          <p:cNvPicPr>
            <a:picLocks noChangeAspect="1"/>
          </p:cNvPicPr>
          <p:nvPr/>
        </p:nvPicPr>
        <p:blipFill>
          <a:blip r:embed="rId8" cstate="print"/>
          <a:srcRect b="1322"/>
          <a:stretch>
            <a:fillRect/>
          </a:stretch>
        </p:blipFill>
        <p:spPr>
          <a:xfrm>
            <a:off x="6496050" y="4166422"/>
            <a:ext cx="2357155" cy="1758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1"/>
            <a:ext cx="4572001" cy="5047536"/>
          </a:xfrm>
          <a:prstGeom prst="rect">
            <a:avLst/>
          </a:prstGeom>
        </p:spPr>
        <p:txBody>
          <a:bodyPr wrap="square">
            <a:spAutoFit/>
          </a:bodyPr>
          <a:lstStyle/>
          <a:p>
            <a:pPr indent="360000" algn="just" fontAlgn="base"/>
            <a:endParaRPr lang="uk-UA" sz="1400" b="1" dirty="0" smtClean="0">
              <a:solidFill>
                <a:srgbClr val="0033CC"/>
              </a:solidFill>
              <a:latin typeface="e-Ukraine" pitchFamily="50" charset="-52"/>
              <a:cs typeface="Arial" pitchFamily="34" charset="0"/>
            </a:endParaRPr>
          </a:p>
          <a:p>
            <a:pPr indent="360000" algn="just" fontAlgn="base"/>
            <a:r>
              <a:rPr lang="uk-UA" sz="1400" dirty="0" smtClean="0">
                <a:latin typeface="e-Ukraine" pitchFamily="50" charset="-52"/>
              </a:rPr>
              <a:t>Розраховується сума ПДФО, на яку зменшуються податкові зобов’язання у зв’язку з використанням права на податкову знижку, а саме: із суми ПДФО, утриманого (сплаченого) із заробітної плати за рік, віднімається сума ПДФО, визначена як добуток бази оподаткування, зменшеної на суму понесених платником податку витрат на оплату за навчання, та ставки податку.</a:t>
            </a:r>
          </a:p>
          <a:p>
            <a:pPr indent="360000" algn="just" fontAlgn="base"/>
            <a:r>
              <a:rPr lang="uk-UA" sz="1400" dirty="0" smtClean="0">
                <a:latin typeface="e-Ukraine" pitchFamily="50" charset="-52"/>
              </a:rPr>
              <a:t>Водночас, у разі отримання платником протягом звітного року доходів у вигляді заробітної плати, які оподатковувалися за різними ставками податку, сума ПДФО, на яку зменшуються податкові зобов’язання, розраховується шляхом визначення часток (у відсотках) доходу, оподаткованих за різними ставками ПДФО, в загальній сумі річного загального оподатковуваного доходу.</a:t>
            </a:r>
          </a:p>
          <a:p>
            <a:pPr indent="360000" algn="just"/>
            <a:r>
              <a:rPr lang="uk-UA" sz="1400" dirty="0" err="1" smtClean="0">
                <a:latin typeface="e-Ukraine" pitchFamily="50" charset="-52"/>
              </a:rPr>
              <a:t>Довідково</a:t>
            </a:r>
            <a:r>
              <a:rPr lang="uk-UA" sz="1400" dirty="0" smtClean="0">
                <a:latin typeface="e-Ukraine" pitchFamily="50" charset="-52"/>
              </a:rPr>
              <a:t>: п. 166.3 та п. 166.4 ст. 166 Податкового кодексу України.</a:t>
            </a:r>
            <a:endParaRPr lang="uk-UA" sz="1400" dirty="0">
              <a:latin typeface="e-Ukraine" pitchFamily="50" charset="-52"/>
            </a:endParaRPr>
          </a:p>
        </p:txBody>
      </p:sp>
      <p:pic>
        <p:nvPicPr>
          <p:cNvPr id="11" name="Picture 6"/>
          <p:cNvPicPr>
            <a:picLocks noChangeAspect="1" noChangeArrowheads="1"/>
          </p:cNvPicPr>
          <p:nvPr/>
        </p:nvPicPr>
        <p:blipFill>
          <a:blip r:embed="rId2" cstate="print"/>
          <a:srcRect b="-705"/>
          <a:stretch>
            <a:fillRect/>
          </a:stretch>
        </p:blipFill>
        <p:spPr bwMode="auto">
          <a:xfrm rot="16200000">
            <a:off x="8701219" y="5643689"/>
            <a:ext cx="1638298" cy="790318"/>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8967103" y="5919106"/>
            <a:ext cx="600071" cy="1277715"/>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6124754"/>
          </a:xfrm>
          <a:prstGeom prst="rect">
            <a:avLst/>
          </a:prstGeom>
        </p:spPr>
        <p:txBody>
          <a:bodyPr wrap="square">
            <a:spAutoFit/>
          </a:bodyPr>
          <a:lstStyle/>
          <a:p>
            <a:pPr indent="360000" algn="just" fontAlgn="base"/>
            <a:endParaRPr lang="uk-UA" sz="1400" dirty="0" smtClean="0">
              <a:latin typeface="e-Ukraine" pitchFamily="50" charset="-52"/>
              <a:cs typeface="Times New Roman" pitchFamily="18" charset="0"/>
            </a:endParaRPr>
          </a:p>
          <a:p>
            <a:pPr indent="360000" algn="just" fontAlgn="base"/>
            <a:r>
              <a:rPr lang="uk-UA" sz="1400" dirty="0" smtClean="0">
                <a:latin typeface="e-Ukraine" pitchFamily="50" charset="-52"/>
              </a:rPr>
              <a:t>Головне управління ДПС у Дніпропетровській області нагадує, що за витратами, понесеними у 2025 році громадяни – платники податку на доходи фізичних осіб (далі – податок, ПДФО) мають право скористатись правом на податкову знижку по 31 грудня 2026 року (включно).</a:t>
            </a:r>
          </a:p>
          <a:p>
            <a:pPr indent="360000" algn="just" fontAlgn="base"/>
            <a:r>
              <a:rPr lang="uk-UA" sz="1400" dirty="0" smtClean="0">
                <a:latin typeface="e-Ukraine" pitchFamily="50" charset="-52"/>
              </a:rPr>
              <a:t>Який алгоритм розрахунку податкової знижки у зменшення оподатковуваного доходу платника ПДФО на суму витрат, понесених за навчання за наслідками звітного податкового року? </a:t>
            </a:r>
          </a:p>
          <a:p>
            <a:pPr indent="360000" algn="just" fontAlgn="base"/>
            <a:r>
              <a:rPr lang="uk-UA" sz="1400" dirty="0" smtClean="0">
                <a:latin typeface="e-Ukraine" pitchFamily="50" charset="-52"/>
              </a:rPr>
              <a:t>Визначається база оподаткування шляхом зменшення річної суми нарахованої заробітної плати на суму страхових внесків до Накопичувального фонду, а також на суму податкової соціальної пільги (далі – ПСП) за її наявності (інформацію щодо сум нарахованого загального річного оподатковуваного доходу, застосованих ПСП та утриманого ПДФО фізичні особи отримують у вигляді довідки про доходи від свого роботодавця).</a:t>
            </a:r>
          </a:p>
          <a:p>
            <a:pPr indent="360000" algn="just"/>
            <a:r>
              <a:rPr lang="uk-UA" sz="1400" dirty="0" smtClean="0">
                <a:latin typeface="e-Ukraine" pitchFamily="50" charset="-52"/>
              </a:rPr>
              <a:t>Визначається сума (вартість) витрат платника податку – резидента, дозволених до включення до податкової знижки на підставі підтверджуючих документів.</a:t>
            </a:r>
            <a:endParaRPr lang="uk-UA" sz="1400" dirty="0">
              <a:latin typeface="e-Ukraine" pitchFamily="50" charset="-52"/>
            </a:endParaRPr>
          </a:p>
        </p:txBody>
      </p:sp>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2692</TotalTime>
  <Words>241</Words>
  <Application>Microsoft Office PowerPoint</Application>
  <PresentationFormat>Аркуш A4 (210x297 мм)</PresentationFormat>
  <Paragraphs>22</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379</cp:revision>
  <dcterms:created xsi:type="dcterms:W3CDTF">2021-05-27T05:23:05Z</dcterms:created>
  <dcterms:modified xsi:type="dcterms:W3CDTF">2026-07-02T07:51:50Z</dcterms:modified>
</cp:coreProperties>
</file>