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419225"/>
            <a:ext cx="42291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Чи мають право </a:t>
            </a:r>
            <a:r>
              <a:rPr lang="uk-UA" dirty="0" err="1" smtClean="0">
                <a:solidFill>
                  <a:srgbClr val="0033CC"/>
                </a:solidFill>
                <a:latin typeface="e-Ukraine Head Bold" pitchFamily="50" charset="-52"/>
              </a:rPr>
              <a:t>суб</a:t>
            </a:r>
            <a:r>
              <a:rPr lang="en-US" dirty="0" smtClean="0">
                <a:solidFill>
                  <a:srgbClr val="0033CC"/>
                </a:solidFill>
                <a:latin typeface="e-Ukraine Head Bold" pitchFamily="50" charset="-52"/>
              </a:rPr>
              <a:t>’</a:t>
            </a:r>
            <a:r>
              <a:rPr lang="uk-UA" dirty="0" err="1" smtClean="0">
                <a:solidFill>
                  <a:srgbClr val="0033CC"/>
                </a:solidFill>
                <a:latin typeface="e-Ukraine Head Bold" pitchFamily="50" charset="-52"/>
              </a:rPr>
              <a:t>єкти</a:t>
            </a:r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 господарювання здійснювати програмування РРО/ПРРО та видавати фіскальний касовий чек на іноземній мові?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724775" y="3333751"/>
            <a:ext cx="1724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Липень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7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9" name="Рисунок 18" descr="Листівка 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96050" y="4281224"/>
            <a:ext cx="2381251" cy="1590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81599" y="-1"/>
            <a:ext cx="45720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100" b="1" dirty="0" smtClean="0">
              <a:solidFill>
                <a:srgbClr val="0033CC"/>
              </a:solidFill>
              <a:latin typeface="e-Ukraine" pitchFamily="50" charset="-52"/>
              <a:cs typeface="Arial" pitchFamily="34" charset="0"/>
            </a:endParaRPr>
          </a:p>
          <a:p>
            <a:pPr indent="360000" algn="just" fontAlgn="base"/>
            <a:r>
              <a:rPr lang="uk-UA" sz="1100" dirty="0" smtClean="0">
                <a:latin typeface="e-Ukraine" pitchFamily="50" charset="-52"/>
              </a:rPr>
              <a:t>Згідно з частиною третьою ст. 30 Закону № 2704 на прохання клієнта його персональне обслуговування може здійснюватися також іншою мовою, прийнятною для сторін.</a:t>
            </a:r>
          </a:p>
          <a:p>
            <a:pPr indent="360000" algn="just" fontAlgn="base"/>
            <a:r>
              <a:rPr lang="uk-UA" sz="1100" dirty="0" smtClean="0">
                <a:latin typeface="e-Ukraine" pitchFamily="50" charset="-52"/>
              </a:rPr>
              <a:t>Враховуючи викладене, суб’єкти господарювання зобов’язані здійснювати програмування реєстратора розрахункових операцій (далі – РРО)/програмного РРО та видавати споживачу фіскальний чек на українській мові.</a:t>
            </a:r>
          </a:p>
          <a:p>
            <a:pPr indent="360000" algn="just" fontAlgn="base"/>
            <a:r>
              <a:rPr lang="uk-UA" sz="1100" dirty="0" smtClean="0">
                <a:latin typeface="e-Ukraine" pitchFamily="50" charset="-52"/>
              </a:rPr>
              <a:t>Водночас, під час програмування в РРО/ПРРО обов’язкових реквізитів фіскального чека поряд з українською мовою можна використовувати іноземну мову, текст якої буде дублювати інформацію зазначену українською мовою.</a:t>
            </a:r>
          </a:p>
          <a:p>
            <a:pPr indent="360000" algn="just" fontAlgn="base"/>
            <a:r>
              <a:rPr lang="uk-UA" sz="1100" dirty="0" smtClean="0">
                <a:latin typeface="e-Ukraine" pitchFamily="50" charset="-52"/>
              </a:rPr>
              <a:t>Всі розрахункові, первинні, бухгалтерські та облікові документи мають бути складенні державною мовою, при цьому, внесення до них додаткової інформації, в тому числі дублювання інформації зазначеної в таких документах іноземною мовою, не заборонено.</a:t>
            </a:r>
          </a:p>
          <a:p>
            <a:pPr indent="360000" algn="just"/>
            <a:r>
              <a:rPr lang="uk-UA" sz="1100" dirty="0" smtClean="0">
                <a:latin typeface="e-Ukraine" pitchFamily="50" charset="-52"/>
              </a:rPr>
              <a:t>Відсутність обов’язкових реквізитів державною мовою буде призводити до порушення вимог законодавства України.</a:t>
            </a:r>
            <a:endParaRPr lang="uk-UA" sz="1100" dirty="0">
              <a:latin typeface="e-Ukraine" pitchFamily="50" charset="-52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 rot="16200000">
            <a:off x="8539842" y="5482313"/>
            <a:ext cx="1856021" cy="89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8892589" y="5844591"/>
            <a:ext cx="647695" cy="137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23825" y="0"/>
            <a:ext cx="4829176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100" dirty="0" smtClean="0">
              <a:latin typeface="e-Ukraine" pitchFamily="50" charset="-52"/>
              <a:cs typeface="Times New Roman" pitchFamily="18" charset="0"/>
            </a:endParaRPr>
          </a:p>
          <a:p>
            <a:pPr indent="360000" algn="just" fontAlgn="base"/>
            <a:r>
              <a:rPr lang="uk-UA" sz="1100" dirty="0" smtClean="0">
                <a:latin typeface="e-Ukraine" pitchFamily="50" charset="-52"/>
              </a:rPr>
              <a:t>Головне управління ДПС у Дніпропетровській області звертає увагу.</a:t>
            </a:r>
          </a:p>
          <a:p>
            <a:pPr indent="360000" algn="just" fontAlgn="base"/>
            <a:r>
              <a:rPr lang="uk-UA" sz="1100" dirty="0" smtClean="0">
                <a:latin typeface="e-Ukraine" pitchFamily="50" charset="-52"/>
              </a:rPr>
              <a:t>Відповідно до ст. 10 Конституції України від</a:t>
            </a:r>
            <a:br>
              <a:rPr lang="uk-UA" sz="1100" dirty="0" smtClean="0">
                <a:latin typeface="e-Ukraine" pitchFamily="50" charset="-52"/>
              </a:rPr>
            </a:br>
            <a:r>
              <a:rPr lang="uk-UA" sz="1100" dirty="0" smtClean="0">
                <a:latin typeface="e-Ukraine" pitchFamily="50" charset="-52"/>
              </a:rPr>
              <a:t>28 червня 1996 року № 254к/96-ВР державною мовою в Україні є українська мова.</a:t>
            </a:r>
          </a:p>
          <a:p>
            <a:pPr indent="360000" algn="just" fontAlgn="base"/>
            <a:r>
              <a:rPr lang="uk-UA" sz="1100" dirty="0" smtClean="0">
                <a:latin typeface="e-Ukraine" pitchFamily="50" charset="-52"/>
              </a:rPr>
              <a:t>Застосування мов в Україні гарантується Конституцією України та визначається законом.</a:t>
            </a:r>
          </a:p>
          <a:p>
            <a:pPr indent="360000" algn="just" fontAlgn="base"/>
            <a:r>
              <a:rPr lang="uk-UA" sz="1100" dirty="0" smtClean="0">
                <a:latin typeface="e-Ukraine" pitchFamily="50" charset="-52"/>
              </a:rPr>
              <a:t>Функціонування і застосування української мови як державної у сферах суспільного життя регулюється Законом України від 25 квітня 2019 року № 2704-VIII «Про забезпечення функціонування української мови як державної» (із змінами та доповненнями) (далі –</a:t>
            </a:r>
            <a:br>
              <a:rPr lang="uk-UA" sz="1100" dirty="0" smtClean="0">
                <a:latin typeface="e-Ukraine" pitchFamily="50" charset="-52"/>
              </a:rPr>
            </a:br>
            <a:r>
              <a:rPr lang="uk-UA" sz="1100" dirty="0" smtClean="0">
                <a:latin typeface="e-Ukraine" pitchFamily="50" charset="-52"/>
              </a:rPr>
              <a:t>Закон № 2704) на всій території України.</a:t>
            </a:r>
          </a:p>
          <a:p>
            <a:pPr indent="360000" algn="just" fontAlgn="base"/>
            <a:r>
              <a:rPr lang="uk-UA" sz="1100" dirty="0" smtClean="0">
                <a:latin typeface="e-Ukraine" pitchFamily="50" charset="-52"/>
              </a:rPr>
              <a:t>У преамбулі Закону № 2704 зазначено, що відповідно до Рішення Конституційного Суду України від 14 грудня 1999 року № 10-рп/99, українська мова як державна є обов’язковим засобом спілкування на всій території України при здійсненні повноважень органами державної влади та органами місцевого самоврядування (мова актів, роботи, діловодства, документації тощо), а також в інших публічних сферах суспільного життя, які визначаються законом.</a:t>
            </a:r>
          </a:p>
          <a:p>
            <a:pPr indent="360000" algn="just" fontAlgn="base"/>
            <a:r>
              <a:rPr lang="uk-UA" sz="1100" dirty="0" smtClean="0">
                <a:latin typeface="e-Ukraine" pitchFamily="50" charset="-52"/>
              </a:rPr>
              <a:t>Згідно з ст. 1 Закону № 2704 єдиною державною (офіційною) мовою в Україні є українська мова.</a:t>
            </a:r>
          </a:p>
          <a:p>
            <a:pPr indent="360000" algn="just" fontAlgn="base"/>
            <a:r>
              <a:rPr lang="uk-UA" sz="1100" dirty="0" smtClean="0">
                <a:latin typeface="e-Ukraine" pitchFamily="50" charset="-52"/>
              </a:rPr>
              <a:t>Мовою обслуговування споживачів в Україні є державна мова (частина перша ст. 30 Закону № 2704).</a:t>
            </a:r>
          </a:p>
          <a:p>
            <a:pPr indent="360000" algn="just"/>
            <a:r>
              <a:rPr lang="uk-UA" sz="1100" dirty="0" smtClean="0">
                <a:latin typeface="e-Ukraine" pitchFamily="50" charset="-52"/>
              </a:rPr>
              <a:t>Підприємства, установи та організації всіх форм власності, фізичні особи – підприємці, інші суб’єкти господарювання, що обслуговують споживачів (крім випадків, встановлених частиною третьою ст. 30</a:t>
            </a:r>
            <a:br>
              <a:rPr lang="uk-UA" sz="1100" dirty="0" smtClean="0">
                <a:latin typeface="e-Ukraine" pitchFamily="50" charset="-52"/>
              </a:rPr>
            </a:br>
            <a:r>
              <a:rPr lang="uk-UA" sz="1100" dirty="0" smtClean="0">
                <a:latin typeface="e-Ukraine" pitchFamily="50" charset="-52"/>
              </a:rPr>
              <a:t>Закону № 2704), здійснюють обслуговування та надають інформацію про товари (послуги), у тому числі через </a:t>
            </a:r>
            <a:r>
              <a:rPr lang="uk-UA" sz="1100" dirty="0" err="1" smtClean="0">
                <a:latin typeface="e-Ukraine" pitchFamily="50" charset="-52"/>
              </a:rPr>
              <a:t>інтернет-магазини</a:t>
            </a:r>
            <a:r>
              <a:rPr lang="uk-UA" sz="1100" dirty="0" smtClean="0">
                <a:latin typeface="e-Ukraine" pitchFamily="50" charset="-52"/>
              </a:rPr>
              <a:t> та </a:t>
            </a:r>
            <a:r>
              <a:rPr lang="uk-UA" sz="1100" dirty="0" err="1" smtClean="0">
                <a:latin typeface="e-Ukraine" pitchFamily="50" charset="-52"/>
              </a:rPr>
              <a:t>інтернет-каталоги</a:t>
            </a:r>
            <a:r>
              <a:rPr lang="uk-UA" sz="1100" dirty="0" smtClean="0">
                <a:latin typeface="e-Ukraine" pitchFamily="50" charset="-52"/>
              </a:rPr>
              <a:t>, державною мовою. Інформація державною мовою може дублюватися іншими мовами (частина друга ст. 30 Закону № 2704).</a:t>
            </a:r>
            <a:endParaRPr lang="uk-UA" sz="1100" dirty="0">
              <a:latin typeface="e-Ukraine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2689</TotalTime>
  <Words>198</Words>
  <Application>Microsoft Office PowerPoint</Application>
  <PresentationFormat>Аркуш A4 (210x297 мм)</PresentationFormat>
  <Paragraphs>28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378</cp:revision>
  <dcterms:created xsi:type="dcterms:W3CDTF">2021-05-27T05:23:05Z</dcterms:created>
  <dcterms:modified xsi:type="dcterms:W3CDTF">2026-07-02T07:23:14Z</dcterms:modified>
</cp:coreProperties>
</file>