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08.06.2026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08.06.2026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orms.gle/1Ef4xdj1UVDCf7zg9"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524000"/>
            <a:ext cx="4229100" cy="1200329"/>
          </a:xfrm>
          <a:prstGeom prst="rect">
            <a:avLst/>
          </a:prstGeom>
        </p:spPr>
        <p:txBody>
          <a:bodyPr wrap="square">
            <a:spAutoFit/>
          </a:bodyPr>
          <a:lstStyle/>
          <a:p>
            <a:pPr algn="ctr" fontAlgn="base"/>
            <a:r>
              <a:rPr lang="uk-UA" dirty="0" smtClean="0">
                <a:solidFill>
                  <a:srgbClr val="0033CC"/>
                </a:solidFill>
                <a:latin typeface="e-Ukraine Head Bold" pitchFamily="50" charset="-52"/>
              </a:rPr>
              <a:t>Розкажіть нам про Електронний кабінет: ДПС запрошує користувачів пройти опитування</a:t>
            </a:r>
            <a:endParaRPr lang="ru-RU" dirty="0">
              <a:solidFill>
                <a:srgbClr val="0033CC"/>
              </a:solidFill>
              <a:latin typeface="e-Ukraine Head Bold" pitchFamily="50" charset="-52"/>
            </a:endParaRPr>
          </a:p>
        </p:txBody>
      </p:sp>
      <p:sp>
        <p:nvSpPr>
          <p:cNvPr id="39" name="Прямокутник 38"/>
          <p:cNvSpPr/>
          <p:nvPr/>
        </p:nvSpPr>
        <p:spPr>
          <a:xfrm>
            <a:off x="7724775" y="3257551"/>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Червень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9" name="Рисунок 18" descr="Листівка 11.jpg"/>
          <p:cNvPicPr>
            <a:picLocks noChangeAspect="1"/>
          </p:cNvPicPr>
          <p:nvPr/>
        </p:nvPicPr>
        <p:blipFill>
          <a:blip r:embed="rId8" cstate="print"/>
          <a:stretch>
            <a:fillRect/>
          </a:stretch>
        </p:blipFill>
        <p:spPr>
          <a:xfrm>
            <a:off x="6432009" y="4325632"/>
            <a:ext cx="2545908" cy="1561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3647152"/>
          </a:xfrm>
          <a:prstGeom prst="rect">
            <a:avLst/>
          </a:prstGeom>
        </p:spPr>
        <p:txBody>
          <a:bodyPr wrap="square">
            <a:spAutoFit/>
          </a:bodyPr>
          <a:lstStyle/>
          <a:p>
            <a:pPr indent="360000" algn="just" fontAlgn="base"/>
            <a:endParaRPr lang="uk-UA" sz="1050" b="1" dirty="0" smtClean="0">
              <a:solidFill>
                <a:srgbClr val="0033CC"/>
              </a:solidFill>
              <a:latin typeface="e-Ukraine" pitchFamily="50" charset="-52"/>
              <a:cs typeface="Arial" pitchFamily="34" charset="0"/>
            </a:endParaRPr>
          </a:p>
          <a:p>
            <a:pPr indent="360000" algn="just" fontAlgn="base"/>
            <a:r>
              <a:rPr lang="uk-UA" sz="1050" dirty="0" smtClean="0">
                <a:latin typeface="e-Ukraine" pitchFamily="50" charset="-52"/>
              </a:rPr>
              <a:t>У свою чергу керівниця компонентів 1, 3 та 4 Програми EU4PFM </a:t>
            </a:r>
            <a:r>
              <a:rPr lang="uk-UA" sz="1050" dirty="0" err="1" smtClean="0">
                <a:latin typeface="e-Ukraine" pitchFamily="50" charset="-52"/>
              </a:rPr>
              <a:t>Юргіта</a:t>
            </a:r>
            <a:r>
              <a:rPr lang="uk-UA" sz="1050" dirty="0" smtClean="0">
                <a:latin typeface="e-Ukraine" pitchFamily="50" charset="-52"/>
              </a:rPr>
              <a:t> </a:t>
            </a:r>
            <a:r>
              <a:rPr lang="uk-UA" sz="1050" dirty="0" err="1" smtClean="0">
                <a:latin typeface="e-Ukraine" pitchFamily="50" charset="-52"/>
              </a:rPr>
              <a:t>Домейкієне</a:t>
            </a:r>
            <a:r>
              <a:rPr lang="uk-UA" sz="1050" dirty="0" smtClean="0">
                <a:latin typeface="e-Ukraine" pitchFamily="50" charset="-52"/>
              </a:rPr>
              <a:t> зазначила, що якість цифрових державних сервісів значною мірою залежить від постійного вдосконалення та відкритого діалогу з користувачами.</a:t>
            </a:r>
          </a:p>
          <a:p>
            <a:pPr indent="360000" algn="just" fontAlgn="base"/>
            <a:r>
              <a:rPr lang="uk-UA" sz="1050" dirty="0" smtClean="0">
                <a:latin typeface="e-Ukraine" pitchFamily="50" charset="-52"/>
              </a:rPr>
              <a:t>«</a:t>
            </a:r>
            <a:r>
              <a:rPr lang="uk-UA" sz="1050" dirty="0" smtClean="0">
                <a:latin typeface="e-Ukraine" pitchFamily="50" charset="-52"/>
              </a:rPr>
              <a:t>У Європейському Союзі розвиток електронних послуг ґрунтується на принципі </a:t>
            </a:r>
            <a:r>
              <a:rPr lang="uk-UA" sz="1050" dirty="0" err="1" smtClean="0">
                <a:latin typeface="e-Ukraine" pitchFamily="50" charset="-52"/>
              </a:rPr>
              <a:t>людиноцентричності</a:t>
            </a:r>
            <a:r>
              <a:rPr lang="uk-UA" sz="1050" dirty="0" smtClean="0">
                <a:latin typeface="e-Ukraine" pitchFamily="50" charset="-52"/>
              </a:rPr>
              <a:t> – коли сервіси адаптуються до потреб громадян і бізнесу. Саме тому EU4PFM підтримує Державну податкову службу у розвитку сучасних цифрових інструментів, а результати опитування сприятимуть подальшому вдосконаленню Електронного кабінету», – зауважила </a:t>
            </a:r>
            <a:r>
              <a:rPr lang="uk-UA" sz="1050" dirty="0" err="1" smtClean="0">
                <a:latin typeface="e-Ukraine" pitchFamily="50" charset="-52"/>
              </a:rPr>
              <a:t>Юргіта</a:t>
            </a:r>
            <a:r>
              <a:rPr lang="uk-UA" sz="1050" dirty="0" smtClean="0">
                <a:latin typeface="e-Ukraine" pitchFamily="50" charset="-52"/>
              </a:rPr>
              <a:t> </a:t>
            </a:r>
            <a:r>
              <a:rPr lang="uk-UA" sz="1050" dirty="0" err="1" smtClean="0">
                <a:latin typeface="e-Ukraine" pitchFamily="50" charset="-52"/>
              </a:rPr>
              <a:t>Домейкієне</a:t>
            </a:r>
            <a:r>
              <a:rPr lang="uk-UA" sz="1050" dirty="0" smtClean="0">
                <a:latin typeface="e-Ukraine" pitchFamily="50" charset="-52"/>
              </a:rPr>
              <a:t>. </a:t>
            </a:r>
          </a:p>
          <a:p>
            <a:pPr indent="360000" algn="just" fontAlgn="base"/>
            <a:r>
              <a:rPr lang="uk-UA" sz="1050" dirty="0" err="1" smtClean="0">
                <a:latin typeface="e-Ukraine" pitchFamily="50" charset="-52"/>
              </a:rPr>
              <a:t>Очільниця</a:t>
            </a:r>
            <a:r>
              <a:rPr lang="uk-UA" sz="1050" dirty="0" smtClean="0">
                <a:latin typeface="e-Ukraine" pitchFamily="50" charset="-52"/>
              </a:rPr>
              <a:t> ДПС Леся Карнаух закликала платників активно долучитися до опитування. </a:t>
            </a:r>
          </a:p>
          <a:p>
            <a:pPr indent="360000" algn="just" fontAlgn="base"/>
            <a:r>
              <a:rPr lang="uk-UA" sz="1050" dirty="0" smtClean="0">
                <a:latin typeface="e-Ukraine" pitchFamily="50" charset="-52"/>
              </a:rPr>
              <a:t>«Ваші відповіді дуже важливі. Вони допоможуть нам врахувати реальні потреби платників під час подальшої модернізації та розвитку Електронного кабінету», – наголосила Леся Карнаух. </a:t>
            </a:r>
          </a:p>
          <a:p>
            <a:pPr indent="360000" algn="just"/>
            <a:r>
              <a:rPr lang="uk-UA" sz="1050" dirty="0" smtClean="0">
                <a:latin typeface="e-Ukraine" pitchFamily="50" charset="-52"/>
              </a:rPr>
              <a:t>Пройти опитування можна за </a:t>
            </a:r>
            <a:r>
              <a:rPr lang="uk-UA" sz="1050" dirty="0" err="1" smtClean="0">
                <a:latin typeface="e-Ukraine" pitchFamily="50" charset="-52"/>
              </a:rPr>
              <a:t>лінком</a:t>
            </a:r>
            <a:r>
              <a:rPr lang="uk-UA" sz="1050" dirty="0" smtClean="0">
                <a:latin typeface="e-Ukraine" pitchFamily="50" charset="-52"/>
              </a:rPr>
              <a:t> – </a:t>
            </a:r>
            <a:r>
              <a:rPr lang="uk-UA" sz="1050" u="sng" dirty="0" smtClean="0">
                <a:latin typeface="e-Ukraine" pitchFamily="50" charset="-52"/>
                <a:hlinkClick r:id="rId2"/>
              </a:rPr>
              <a:t>https://forms.gle/1Ef4xdj1UVDCf7zg9</a:t>
            </a:r>
            <a:endParaRPr lang="uk-UA" sz="1050" dirty="0">
              <a:latin typeface="e-Ukraine" pitchFamily="50" charset="-52"/>
            </a:endParaRPr>
          </a:p>
        </p:txBody>
      </p:sp>
      <p:pic>
        <p:nvPicPr>
          <p:cNvPr id="11" name="Picture 6"/>
          <p:cNvPicPr>
            <a:picLocks noChangeAspect="1" noChangeArrowheads="1"/>
          </p:cNvPicPr>
          <p:nvPr/>
        </p:nvPicPr>
        <p:blipFill>
          <a:blip r:embed="rId3" cstate="print"/>
          <a:srcRect b="-705"/>
          <a:stretch>
            <a:fillRect/>
          </a:stretch>
        </p:blipFill>
        <p:spPr bwMode="auto">
          <a:xfrm rot="16200000">
            <a:off x="9124817" y="6067285"/>
            <a:ext cx="1066796" cy="514626"/>
          </a:xfrm>
          <a:prstGeom prst="rect">
            <a:avLst/>
          </a:prstGeom>
          <a:noFill/>
          <a:ln w="9525">
            <a:noFill/>
            <a:miter lim="800000"/>
            <a:headEnd/>
            <a:tailEnd/>
          </a:ln>
        </p:spPr>
      </p:pic>
      <p:pic>
        <p:nvPicPr>
          <p:cNvPr id="13" name="Picture 7"/>
          <p:cNvPicPr>
            <a:picLocks noChangeAspect="1" noChangeArrowheads="1"/>
          </p:cNvPicPr>
          <p:nvPr/>
        </p:nvPicPr>
        <p:blipFill>
          <a:blip r:embed="rId4" cstate="print"/>
          <a:srcRect r="53047"/>
          <a:stretch>
            <a:fillRect/>
          </a:stretch>
        </p:blipFill>
        <p:spPr bwMode="auto">
          <a:xfrm rot="5400000">
            <a:off x="9332066" y="6284069"/>
            <a:ext cx="366815" cy="781049"/>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5909310"/>
          </a:xfrm>
          <a:prstGeom prst="rect">
            <a:avLst/>
          </a:prstGeom>
        </p:spPr>
        <p:txBody>
          <a:bodyPr wrap="square">
            <a:spAutoFit/>
          </a:bodyPr>
          <a:lstStyle/>
          <a:p>
            <a:pPr indent="360000" algn="just" fontAlgn="base"/>
            <a:endParaRPr lang="uk-UA" sz="1050" dirty="0" smtClean="0">
              <a:latin typeface="e-Ukraine" pitchFamily="50" charset="-52"/>
              <a:cs typeface="Times New Roman" pitchFamily="18" charset="0"/>
            </a:endParaRPr>
          </a:p>
          <a:p>
            <a:pPr indent="360000" algn="just" fontAlgn="base"/>
            <a:r>
              <a:rPr lang="uk-UA" sz="1050" dirty="0" smtClean="0">
                <a:latin typeface="e-Ukraine" pitchFamily="50" charset="-52"/>
              </a:rPr>
              <a:t>Державна податкова служба запускає опитування користувачів Електронного кабінету для його подальшої модернізації. Про це повідомила в. о. Голови ДПС</a:t>
            </a:r>
            <a:br>
              <a:rPr lang="uk-UA" sz="1050" dirty="0" smtClean="0">
                <a:latin typeface="e-Ukraine" pitchFamily="50" charset="-52"/>
              </a:rPr>
            </a:br>
            <a:r>
              <a:rPr lang="uk-UA" sz="1050" dirty="0" smtClean="0">
                <a:latin typeface="e-Ukraine" pitchFamily="50" charset="-52"/>
              </a:rPr>
              <a:t>Леся Карнаух. </a:t>
            </a:r>
          </a:p>
          <a:p>
            <a:pPr indent="360000" algn="just" fontAlgn="base"/>
            <a:r>
              <a:rPr lang="uk-UA" sz="1050" dirty="0" smtClean="0">
                <a:latin typeface="e-Ukraine" pitchFamily="50" charset="-52"/>
              </a:rPr>
              <a:t>«Ми хочемо змінити Електронний кабінет. І зробити це з тими, хто користується ним чи не щодня. Тому запускаємо опитування користувачів Електронного кабінету. Пройдіть його і поділіться своїм досвідом користування сервісом», – зазначила Леся Карнаух. </a:t>
            </a:r>
          </a:p>
          <a:p>
            <a:pPr indent="360000" algn="just" fontAlgn="base"/>
            <a:r>
              <a:rPr lang="uk-UA" sz="1050" dirty="0" err="1" smtClean="0">
                <a:latin typeface="e-Ukraine" pitchFamily="50" charset="-52"/>
              </a:rPr>
              <a:t>Очільниця</a:t>
            </a:r>
            <a:r>
              <a:rPr lang="uk-UA" sz="1050" dirty="0" smtClean="0">
                <a:latin typeface="e-Ukraine" pitchFamily="50" charset="-52"/>
              </a:rPr>
              <a:t> ДПС нагадала, що модернізувати Кабінет допомагають партнери – швейцарсько-українська програма EGAP, що виконується Фондом Східна Європа, та </a:t>
            </a:r>
            <a:r>
              <a:rPr lang="uk-UA" sz="1050" dirty="0" err="1" smtClean="0">
                <a:latin typeface="e-Ukraine" pitchFamily="50" charset="-52"/>
              </a:rPr>
              <a:t>Проєкт</a:t>
            </a:r>
            <a:r>
              <a:rPr lang="uk-UA" sz="1050" dirty="0" smtClean="0">
                <a:latin typeface="e-Ukraine" pitchFamily="50" charset="-52"/>
              </a:rPr>
              <a:t> EU4PFM. </a:t>
            </a:r>
          </a:p>
          <a:p>
            <a:pPr indent="360000" algn="just" fontAlgn="base"/>
            <a:r>
              <a:rPr lang="uk-UA" sz="1050" dirty="0" smtClean="0">
                <a:latin typeface="e-Ukraine" pitchFamily="50" charset="-52"/>
              </a:rPr>
              <a:t>Вона наголосила, що ДПС прагне зробити Електронний кабінет не просто місцем доступу до податкових сервісів. Він має бути простим, зручним і зрозумілим. І головне – бути електронним асистентом для підприємців, який зробить сплату податків та дотримання законодавства максимально не обтяжливим та не затратним процесом.</a:t>
            </a:r>
          </a:p>
          <a:p>
            <a:pPr indent="360000" algn="just" fontAlgn="base"/>
            <a:r>
              <a:rPr lang="uk-UA" sz="1050" dirty="0" smtClean="0">
                <a:latin typeface="e-Ukraine" pitchFamily="50" charset="-52"/>
              </a:rPr>
              <a:t>Адже Електронний кабінет – це основний цифровий сервіс взаємодії платників із податковою службою. Щодня за його допомогою подаються декларації та звітність, здійснюється сплата податків, отримуються довідки, опрацьовуються квитанції та повідомлення.</a:t>
            </a:r>
          </a:p>
          <a:p>
            <a:pPr indent="360000" algn="just"/>
            <a:r>
              <a:rPr lang="uk-UA" sz="1050" dirty="0" smtClean="0">
                <a:latin typeface="e-Ukraine" pitchFamily="50" charset="-52"/>
              </a:rPr>
              <a:t>«Для того, щоб цифрові сервіси ставали справді зручними та ефективними, важливо чути тих, хто ними користується щодня. Для Фонду Східна Європа та наших партнерів зі Швейцарії важливо, щоб цифрові державні послуги, зокрема і податкові,  розвивалися на основі реальних потреб громадян і бізнесу. Результати цього опитування допоможуть визначити пріоритетні напрями вдосконалення кабінету та зробити взаємодію платників податків із державою простішою, зрозумілішою та зручнішою», – зазначив президент Фонду Східна Європа Віктор Лях.</a:t>
            </a:r>
            <a:endParaRPr lang="uk-UA" sz="1050" dirty="0">
              <a:latin typeface="e-Ukraine" pitchFamily="50" charset="-52"/>
            </a:endParaRPr>
          </a:p>
        </p:txBody>
      </p:sp>
      <p:pic>
        <p:nvPicPr>
          <p:cNvPr id="16" name="Picture 6"/>
          <p:cNvPicPr>
            <a:picLocks noChangeAspect="1" noChangeArrowheads="1"/>
          </p:cNvPicPr>
          <p:nvPr/>
        </p:nvPicPr>
        <p:blipFill>
          <a:blip r:embed="rId3" cstate="print"/>
          <a:srcRect b="-705"/>
          <a:stretch>
            <a:fillRect/>
          </a:stretch>
        </p:blipFill>
        <p:spPr bwMode="auto">
          <a:xfrm>
            <a:off x="-1" y="6164508"/>
            <a:ext cx="1457325" cy="703017"/>
          </a:xfrm>
          <a:prstGeom prst="rect">
            <a:avLst/>
          </a:prstGeom>
          <a:noFill/>
          <a:ln w="9525">
            <a:noFill/>
            <a:miter lim="800000"/>
            <a:headEnd/>
            <a:tailEnd/>
          </a:ln>
        </p:spPr>
      </p:pic>
      <p:pic>
        <p:nvPicPr>
          <p:cNvPr id="18" name="Picture 7"/>
          <p:cNvPicPr>
            <a:picLocks noChangeAspect="1" noChangeArrowheads="1"/>
          </p:cNvPicPr>
          <p:nvPr/>
        </p:nvPicPr>
        <p:blipFill>
          <a:blip r:embed="rId4" cstate="print"/>
          <a:srcRect r="53047"/>
          <a:stretch>
            <a:fillRect/>
          </a:stretch>
        </p:blipFill>
        <p:spPr bwMode="auto">
          <a:xfrm rot="5400000">
            <a:off x="1486689" y="6153941"/>
            <a:ext cx="449983" cy="958137"/>
          </a:xfrm>
          <a:prstGeom prst="rect">
            <a:avLst/>
          </a:prstGeom>
          <a:noFill/>
          <a:ln w="9525">
            <a:noFill/>
            <a:miter lim="800000"/>
            <a:headEnd/>
            <a:tailEnd/>
          </a:ln>
        </p:spPr>
      </p:pic>
      <p:pic>
        <p:nvPicPr>
          <p:cNvPr id="14" name="Рисунок 13"/>
          <p:cNvPicPr/>
          <p:nvPr/>
        </p:nvPicPr>
        <p:blipFill>
          <a:blip r:embed="rId5" cstate="print">
            <a:lum contrast="10000"/>
          </a:blip>
          <a:srcRect l="38903" t="32964" r="43201" b="30471"/>
          <a:stretch>
            <a:fillRect/>
          </a:stretch>
        </p:blipFill>
        <p:spPr bwMode="auto">
          <a:xfrm>
            <a:off x="7762876" y="3714750"/>
            <a:ext cx="1852612" cy="2000250"/>
          </a:xfrm>
          <a:prstGeom prst="rect">
            <a:avLst/>
          </a:prstGeom>
          <a:noFill/>
          <a:ln w="9525">
            <a:noFill/>
            <a:miter lim="800000"/>
            <a:headEnd/>
            <a:tailEnd/>
          </a:ln>
        </p:spPr>
      </p:pic>
    </p:spTree>
    <p:extLst>
      <p:ext uri="{BB962C8B-B14F-4D97-AF65-F5344CB8AC3E}">
        <p14:creationId xmlns="" xmlns:p14="http://schemas.microsoft.com/office/powerpoint/2010/main"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2754</TotalTime>
  <Words>138</Words>
  <Application>Microsoft Office PowerPoint</Application>
  <PresentationFormat>Аркуш A4 (210x297 мм)</PresentationFormat>
  <Paragraphs>26</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394</cp:revision>
  <dcterms:created xsi:type="dcterms:W3CDTF">2021-05-27T05:23:05Z</dcterms:created>
  <dcterms:modified xsi:type="dcterms:W3CDTF">2026-06-08T07:55:25Z</dcterms:modified>
</cp:coreProperties>
</file>