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24000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Мобільний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застосунок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/>
            </a:r>
            <a:b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</a:b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“Моя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податкова”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– технічне рішення доступності інформації і 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послуг</a:t>
            </a:r>
            <a:endParaRPr lang="uk-UA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575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Червень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2009" y="4257675"/>
            <a:ext cx="2545908" cy="169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5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Для доступу до більшості сервісів необхідна ідентифікація за допомогою кваліфікованого електронного підпису (КЕП), як файлового, так і хмарного (наприклад, </a:t>
            </a:r>
            <a:r>
              <a:rPr lang="uk-UA" sz="1100" dirty="0" err="1" smtClean="0">
                <a:latin typeface="e-Ukraine" pitchFamily="50" charset="-52"/>
              </a:rPr>
              <a:t>Дія.Підпис</a:t>
            </a:r>
            <a:r>
              <a:rPr lang="uk-UA" sz="1100" dirty="0" smtClean="0">
                <a:latin typeface="e-Ukraine" pitchFamily="50" charset="-52"/>
              </a:rPr>
              <a:t>). Деякі функції, такі як перевірка фіскального чека або акцизної марки, доступні без авторизації.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Щоб відповідати потребам користувачів, </a:t>
            </a:r>
            <a:r>
              <a:rPr lang="uk-UA" sz="1100" dirty="0" err="1" smtClean="0">
                <a:latin typeface="e-Ukraine" pitchFamily="50" charset="-52"/>
              </a:rPr>
              <a:t>застосунок</a:t>
            </a:r>
            <a:r>
              <a:rPr lang="uk-UA" sz="1100" dirty="0" smtClean="0">
                <a:latin typeface="e-Ukraine" pitchFamily="50" charset="-52"/>
              </a:rPr>
              <a:t> «Моя податкова» постійно оновлюється та вдосконалюється, регулярно додаються нові функції та покращуються вже існуючі. </a:t>
            </a:r>
          </a:p>
          <a:p>
            <a:pPr indent="360000" algn="just"/>
            <a:r>
              <a:rPr lang="uk-UA" sz="1100" dirty="0" smtClean="0">
                <a:latin typeface="e-Ukraine" pitchFamily="50" charset="-52"/>
              </a:rPr>
              <a:t>«Моя податкова» робить взаємодію з податковою службою більш прозорою, зручною та доступною.</a:t>
            </a:r>
            <a:endParaRPr lang="uk-UA" sz="110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828298" y="5770768"/>
            <a:ext cx="1466847" cy="70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116134" y="6068136"/>
            <a:ext cx="504823" cy="10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Головне управління ДПС у Дніпропетровській області нагадує.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Сучасні електронні сервіси податкової служби надають платникам можливість </a:t>
            </a:r>
            <a:r>
              <a:rPr lang="uk-UA" sz="1100" dirty="0" err="1" smtClean="0">
                <a:latin typeface="e-Ukraine" pitchFamily="50" charset="-52"/>
              </a:rPr>
              <a:t>комунікувати</a:t>
            </a:r>
            <a:r>
              <a:rPr lang="uk-UA" sz="1100" dirty="0" smtClean="0">
                <a:latin typeface="e-Ukraine" pitchFamily="50" charset="-52"/>
              </a:rPr>
              <a:t> з контролюючими органами дистанційно.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Мобільний </a:t>
            </a:r>
            <a:r>
              <a:rPr lang="uk-UA" sz="1100" dirty="0" err="1" smtClean="0">
                <a:latin typeface="e-Ukraine" pitchFamily="50" charset="-52"/>
              </a:rPr>
              <a:t>застосунок</a:t>
            </a:r>
            <a:r>
              <a:rPr lang="uk-UA" sz="1100" dirty="0" smtClean="0">
                <a:latin typeface="e-Ukraine" pitchFamily="50" charset="-52"/>
              </a:rPr>
              <a:t> «Моя податкова» – це швидкий спосіб переглянути власні дані, отримати послуги чи надіслати звернення безпосередньо зі </a:t>
            </a:r>
            <a:r>
              <a:rPr lang="uk-UA" sz="1100" dirty="0" err="1" smtClean="0">
                <a:latin typeface="e-Ukraine" pitchFamily="50" charset="-52"/>
              </a:rPr>
              <a:t>смартфона</a:t>
            </a:r>
            <a:r>
              <a:rPr lang="uk-UA" sz="1100" dirty="0" smtClean="0">
                <a:latin typeface="e-Ukraine" pitchFamily="50" charset="-52"/>
              </a:rPr>
              <a:t>. Він дозволяє платникам керувати податковими процесами у зручному форматі.</a:t>
            </a:r>
          </a:p>
          <a:p>
            <a:pPr indent="360000" algn="just" fontAlgn="base"/>
            <a:r>
              <a:rPr lang="uk-UA" sz="1100" dirty="0" err="1" smtClean="0">
                <a:latin typeface="e-Ukraine" pitchFamily="50" charset="-52"/>
              </a:rPr>
              <a:t>Застосунок</a:t>
            </a:r>
            <a:r>
              <a:rPr lang="uk-UA" sz="1100" dirty="0" smtClean="0">
                <a:latin typeface="e-Ukraine" pitchFamily="50" charset="-52"/>
              </a:rPr>
              <a:t> доступний для завантаження на двох основних мобільних платформах – </a:t>
            </a:r>
            <a:r>
              <a:rPr lang="uk-UA" sz="1100" dirty="0" err="1" smtClean="0">
                <a:latin typeface="e-Ukraine" pitchFamily="50" charset="-52"/>
              </a:rPr>
              <a:t>Android</a:t>
            </a:r>
            <a:r>
              <a:rPr lang="uk-UA" sz="1100" dirty="0" smtClean="0">
                <a:latin typeface="e-Ukraine" pitchFamily="50" charset="-52"/>
              </a:rPr>
              <a:t> (</a:t>
            </a:r>
            <a:r>
              <a:rPr lang="uk-UA" sz="1100" dirty="0" err="1" smtClean="0">
                <a:latin typeface="e-Ukraine" pitchFamily="50" charset="-52"/>
              </a:rPr>
              <a:t>Google</a:t>
            </a:r>
            <a:r>
              <a:rPr lang="uk-UA" sz="1100" dirty="0" smtClean="0">
                <a:latin typeface="e-Ukraine" pitchFamily="50" charset="-52"/>
              </a:rPr>
              <a:t> </a:t>
            </a:r>
            <a:r>
              <a:rPr lang="uk-UA" sz="1100" dirty="0" err="1" smtClean="0">
                <a:latin typeface="e-Ukraine" pitchFamily="50" charset="-52"/>
              </a:rPr>
              <a:t>Play</a:t>
            </a:r>
            <a:r>
              <a:rPr lang="uk-UA" sz="1100" dirty="0" smtClean="0">
                <a:latin typeface="e-Ukraine" pitchFamily="50" charset="-52"/>
              </a:rPr>
              <a:t> </a:t>
            </a:r>
            <a:r>
              <a:rPr lang="uk-UA" sz="1100" dirty="0" err="1" smtClean="0">
                <a:latin typeface="e-Ukraine" pitchFamily="50" charset="-52"/>
              </a:rPr>
              <a:t>Market</a:t>
            </a:r>
            <a:r>
              <a:rPr lang="uk-UA" sz="1100" dirty="0" smtClean="0">
                <a:latin typeface="e-Ukraine" pitchFamily="50" charset="-52"/>
              </a:rPr>
              <a:t>) та </a:t>
            </a:r>
            <a:r>
              <a:rPr lang="uk-UA" sz="1100" dirty="0" err="1" smtClean="0">
                <a:latin typeface="e-Ukraine" pitchFamily="50" charset="-52"/>
              </a:rPr>
              <a:t>iOS</a:t>
            </a:r>
            <a:r>
              <a:rPr lang="uk-UA" sz="1100" dirty="0" smtClean="0">
                <a:latin typeface="e-Ukraine" pitchFamily="50" charset="-52"/>
              </a:rPr>
              <a:t> (</a:t>
            </a:r>
            <a:r>
              <a:rPr lang="uk-UA" sz="1100" dirty="0" err="1" smtClean="0">
                <a:latin typeface="e-Ukraine" pitchFamily="50" charset="-52"/>
              </a:rPr>
              <a:t>App</a:t>
            </a:r>
            <a:r>
              <a:rPr lang="uk-UA" sz="1100" dirty="0" smtClean="0">
                <a:latin typeface="e-Ukraine" pitchFamily="50" charset="-52"/>
              </a:rPr>
              <a:t> </a:t>
            </a:r>
            <a:r>
              <a:rPr lang="uk-UA" sz="1100" dirty="0" err="1" smtClean="0">
                <a:latin typeface="e-Ukraine" pitchFamily="50" charset="-52"/>
              </a:rPr>
              <a:t>Store</a:t>
            </a:r>
            <a:r>
              <a:rPr lang="uk-UA" sz="1100" dirty="0" smtClean="0">
                <a:latin typeface="e-Ukraine" pitchFamily="50" charset="-52"/>
              </a:rPr>
              <a:t>).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«Моя податкова» для користувачів пропонує зручний функціонал, який надає можливість швидко отримувати необхідну інформацію, подавати заяви та податкові декларації,а також сплачувати податки. </a:t>
            </a:r>
          </a:p>
          <a:p>
            <a:pPr indent="360000" algn="just" fontAlgn="base"/>
            <a:r>
              <a:rPr lang="uk-UA" sz="1100" dirty="0" smtClean="0">
                <a:solidFill>
                  <a:srgbClr val="0033CC"/>
                </a:solidFill>
                <a:latin typeface="e-Ukraine" pitchFamily="50" charset="-52"/>
              </a:rPr>
              <a:t>Інтерфейс </a:t>
            </a:r>
            <a:r>
              <a:rPr lang="uk-UA" sz="1100" dirty="0" err="1" smtClean="0">
                <a:solidFill>
                  <a:srgbClr val="0033CC"/>
                </a:solidFill>
                <a:latin typeface="e-Ukraine" pitchFamily="50" charset="-52"/>
              </a:rPr>
              <a:t>застосунку</a:t>
            </a:r>
            <a:r>
              <a:rPr lang="uk-UA" sz="1100" dirty="0" smtClean="0">
                <a:solidFill>
                  <a:srgbClr val="0033CC"/>
                </a:solidFill>
                <a:latin typeface="e-Ukraine" pitchFamily="50" charset="-52"/>
              </a:rPr>
              <a:t> зрозумілий і зручний та складається з чотирьох розділів:</a:t>
            </a:r>
          </a:p>
          <a:p>
            <a:pPr algn="just" fontAlgn="base">
              <a:buFont typeface="Wingdings 3" pitchFamily="18" charset="2"/>
              <a:buChar char=""/>
            </a:pPr>
            <a:r>
              <a:rPr lang="uk-UA" sz="1100" b="1" dirty="0" smtClean="0">
                <a:latin typeface="e-Ukraine" pitchFamily="50" charset="-52"/>
              </a:rPr>
              <a:t> </a:t>
            </a:r>
            <a:r>
              <a:rPr lang="uk-UA" sz="1100" dirty="0" smtClean="0">
                <a:latin typeface="e-Ukraine" pitchFamily="50" charset="-52"/>
              </a:rPr>
              <a:t>розділ «Реєстри» дозволяє перевіряти фіскальні чеки, акцизні марки, а також переглядати дані реєстрів платників ПДВ, єдиного податку та страхувальників;</a:t>
            </a:r>
          </a:p>
          <a:p>
            <a:pPr algn="just" fontAlgn="base">
              <a:buFont typeface="Wingdings 3" pitchFamily="18" charset="2"/>
              <a:buChar char=""/>
            </a:pPr>
            <a:r>
              <a:rPr lang="uk-UA" sz="1100" b="1" dirty="0" smtClean="0">
                <a:latin typeface="e-Ukraine" pitchFamily="50" charset="-52"/>
              </a:rPr>
              <a:t> </a:t>
            </a:r>
            <a:r>
              <a:rPr lang="uk-UA" sz="1100" dirty="0" smtClean="0">
                <a:latin typeface="e-Ukraine" pitchFamily="50" charset="-52"/>
              </a:rPr>
              <a:t>розділ «Мої дані» містить інформацію про адресу реєстрації, об'єкти оподаткування та наявні податкові зобов'язання;</a:t>
            </a:r>
          </a:p>
          <a:p>
            <a:pPr algn="just" fontAlgn="base">
              <a:buFont typeface="Wingdings 3" pitchFamily="18" charset="2"/>
              <a:buChar char=""/>
            </a:pPr>
            <a:r>
              <a:rPr lang="uk-UA" sz="1100" b="1" dirty="0" smtClean="0">
                <a:latin typeface="e-Ukraine" pitchFamily="50" charset="-52"/>
              </a:rPr>
              <a:t> </a:t>
            </a:r>
            <a:r>
              <a:rPr lang="uk-UA" sz="1100" dirty="0" smtClean="0">
                <a:latin typeface="e-Ukraine" pitchFamily="50" charset="-52"/>
              </a:rPr>
              <a:t>розділ «Послуги» надає можливість отримати відомості про суми виплачених доходів, подати податкову декларацію про майновий стан і доходи для отримання податкової знижки, переглянути стан розрахунків з бюджетом та сплатити податки;</a:t>
            </a:r>
          </a:p>
          <a:p>
            <a:pPr algn="just">
              <a:buFont typeface="Wingdings 3" pitchFamily="18" charset="2"/>
              <a:buChar char=""/>
            </a:pPr>
            <a:r>
              <a:rPr lang="uk-UA" sz="1100" b="1" dirty="0" smtClean="0">
                <a:latin typeface="e-Ukraine" pitchFamily="50" charset="-52"/>
              </a:rPr>
              <a:t> </a:t>
            </a:r>
            <a:r>
              <a:rPr lang="uk-UA" sz="1100" dirty="0" smtClean="0">
                <a:latin typeface="e-Ukraine" pitchFamily="50" charset="-52"/>
              </a:rPr>
              <a:t>розділ «Мій бізнес» надає можливість переглянути дані по собі, якщо фізична особа зареєстрована </a:t>
            </a:r>
            <a:r>
              <a:rPr lang="uk-UA" sz="1100" dirty="0" err="1" smtClean="0">
                <a:latin typeface="e-Ukraine" pitchFamily="50" charset="-52"/>
              </a:rPr>
              <a:t>ФОПом</a:t>
            </a:r>
            <a:r>
              <a:rPr lang="uk-UA" sz="1100" dirty="0" smtClean="0">
                <a:latin typeface="e-Ukraine" pitchFamily="50" charset="-52"/>
              </a:rPr>
              <a:t>.</a:t>
            </a:r>
            <a:endParaRPr lang="uk-UA" sz="1100" dirty="0">
              <a:latin typeface="e-Ukraine" pitchFamily="50" charset="-52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-1" y="6164508"/>
            <a:ext cx="1457325" cy="7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486689" y="6153941"/>
            <a:ext cx="449983" cy="95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200</Words>
  <Application>Microsoft Office PowerPoint</Application>
  <PresentationFormat>Аркуш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391</cp:revision>
  <dcterms:created xsi:type="dcterms:W3CDTF">2021-05-27T05:23:05Z</dcterms:created>
  <dcterms:modified xsi:type="dcterms:W3CDTF">2026-06-08T07:50:20Z</dcterms:modified>
</cp:coreProperties>
</file>