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4660" autoAdjust="0"/>
  </p:normalViewPr>
  <p:slideViewPr>
    <p:cSldViewPr snapToGrid="0">
      <p:cViewPr>
        <p:scale>
          <a:sx n="100" d="100"/>
          <a:sy n="100" d="100"/>
        </p:scale>
        <p:origin x="-246" y="-15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524000"/>
            <a:ext cx="4229100" cy="1323439"/>
          </a:xfrm>
          <a:prstGeom prst="rect">
            <a:avLst/>
          </a:prstGeom>
        </p:spPr>
        <p:txBody>
          <a:bodyPr wrap="square">
            <a:spAutoFit/>
          </a:bodyPr>
          <a:lstStyle/>
          <a:p>
            <a:pPr algn="ctr" fontAlgn="base"/>
            <a:r>
              <a:rPr lang="uk-UA" sz="1600" dirty="0" smtClean="0">
                <a:solidFill>
                  <a:srgbClr val="0033CC"/>
                </a:solidFill>
                <a:latin typeface="e-Ukraine Head Bold" pitchFamily="50" charset="-52"/>
              </a:rPr>
              <a:t>Чи </a:t>
            </a:r>
            <a:r>
              <a:rPr lang="uk-UA" sz="1600" dirty="0" err="1" smtClean="0">
                <a:solidFill>
                  <a:srgbClr val="0033CC"/>
                </a:solidFill>
                <a:latin typeface="e-Ukraine Head Bold" pitchFamily="50" charset="-52"/>
              </a:rPr>
              <a:t>обов</a:t>
            </a:r>
            <a:r>
              <a:rPr lang="en-US" sz="1600" dirty="0" smtClean="0">
                <a:solidFill>
                  <a:srgbClr val="0033CC"/>
                </a:solidFill>
                <a:latin typeface="e-Ukraine Head Bold" pitchFamily="50" charset="-52"/>
              </a:rPr>
              <a:t>’</a:t>
            </a:r>
            <a:r>
              <a:rPr lang="uk-UA" sz="1600" dirty="0" err="1" smtClean="0">
                <a:solidFill>
                  <a:srgbClr val="0033CC"/>
                </a:solidFill>
                <a:latin typeface="e-Ukraine Head Bold" pitchFamily="50" charset="-52"/>
              </a:rPr>
              <a:t>язково</a:t>
            </a:r>
            <a:r>
              <a:rPr lang="uk-UA" sz="1600" dirty="0" smtClean="0">
                <a:solidFill>
                  <a:srgbClr val="0033CC"/>
                </a:solidFill>
                <a:latin typeface="e-Ukraine Head Bold" pitchFamily="50" charset="-52"/>
              </a:rPr>
              <a:t> отримувати РНОКПП фізичній особі (у т.ч. малолітній особі), яка не отримує доходів та не має </a:t>
            </a:r>
            <a:r>
              <a:rPr lang="uk-UA" sz="1600" dirty="0" err="1" smtClean="0">
                <a:solidFill>
                  <a:srgbClr val="0033CC"/>
                </a:solidFill>
                <a:latin typeface="e-Ukraine Head Bold" pitchFamily="50" charset="-52"/>
              </a:rPr>
              <a:t>обов</a:t>
            </a:r>
            <a:r>
              <a:rPr lang="en-US" sz="1600" dirty="0" smtClean="0">
                <a:solidFill>
                  <a:srgbClr val="0033CC"/>
                </a:solidFill>
                <a:latin typeface="e-Ukraine Head Bold" pitchFamily="50" charset="-52"/>
              </a:rPr>
              <a:t>’</a:t>
            </a:r>
            <a:r>
              <a:rPr lang="uk-UA" sz="1600" dirty="0" err="1" smtClean="0">
                <a:solidFill>
                  <a:srgbClr val="0033CC"/>
                </a:solidFill>
                <a:latin typeface="e-Ukraine Head Bold" pitchFamily="50" charset="-52"/>
              </a:rPr>
              <a:t>язку</a:t>
            </a:r>
            <a:r>
              <a:rPr lang="uk-UA" sz="1600" dirty="0" smtClean="0">
                <a:solidFill>
                  <a:srgbClr val="0033CC"/>
                </a:solidFill>
                <a:latin typeface="e-Ukraine Head Bold" pitchFamily="50" charset="-52"/>
              </a:rPr>
              <a:t> щодо сплати податків?</a:t>
            </a:r>
            <a:endParaRPr lang="ru-RU" sz="1600" dirty="0">
              <a:solidFill>
                <a:srgbClr val="0033CC"/>
              </a:solidFill>
              <a:latin typeface="e-Ukraine Head Bold" pitchFamily="50" charset="-52"/>
            </a:endParaRPr>
          </a:p>
        </p:txBody>
      </p:sp>
      <p:sp>
        <p:nvSpPr>
          <p:cNvPr id="39" name="Прямокутник 38"/>
          <p:cNvSpPr/>
          <p:nvPr/>
        </p:nvSpPr>
        <p:spPr>
          <a:xfrm>
            <a:off x="7724775" y="340042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Червень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9" name="Рисунок 18" descr="Листівка 11.jpg"/>
          <p:cNvPicPr>
            <a:picLocks noChangeAspect="1"/>
          </p:cNvPicPr>
          <p:nvPr/>
        </p:nvPicPr>
        <p:blipFill>
          <a:blip r:embed="rId8" cstate="print"/>
          <a:stretch>
            <a:fillRect/>
          </a:stretch>
        </p:blipFill>
        <p:spPr>
          <a:xfrm>
            <a:off x="6349365" y="4427504"/>
            <a:ext cx="2689860" cy="1413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4516621"/>
          </a:xfrm>
          <a:prstGeom prst="rect">
            <a:avLst/>
          </a:prstGeom>
        </p:spPr>
        <p:txBody>
          <a:bodyPr wrap="square">
            <a:spAutoFit/>
          </a:bodyPr>
          <a:lstStyle/>
          <a:p>
            <a:pPr indent="360000" algn="just" fontAlgn="base"/>
            <a:endParaRPr lang="uk-UA" sz="1150" b="1" dirty="0" smtClean="0">
              <a:solidFill>
                <a:srgbClr val="0033CC"/>
              </a:solidFill>
              <a:latin typeface="e-Ukraine" pitchFamily="50" charset="-52"/>
              <a:cs typeface="Arial" pitchFamily="34" charset="0"/>
            </a:endParaRPr>
          </a:p>
          <a:p>
            <a:pPr indent="360000" algn="just" fontAlgn="base"/>
            <a:r>
              <a:rPr lang="uk-UA" sz="1150" dirty="0" smtClean="0">
                <a:latin typeface="e-Ukraine" pitchFamily="50" charset="-52"/>
              </a:rPr>
              <a:t>Згідно з п. 2 </a:t>
            </a:r>
            <a:r>
              <a:rPr lang="uk-UA" sz="1150" dirty="0" err="1" smtClean="0">
                <a:latin typeface="e-Ukraine" pitchFamily="50" charset="-52"/>
              </a:rPr>
              <a:t>розд</a:t>
            </a:r>
            <a:r>
              <a:rPr lang="uk-UA" sz="1150" dirty="0" smtClean="0">
                <a:latin typeface="e-Ukraine" pitchFamily="50" charset="-52"/>
              </a:rPr>
              <a:t>. I Положення про реєстрацію фізичних осіб у Державному реєстрі фізичних осіб – платників податків, затвердженого наказом Міністерства фінансів України від 29.09.2017 № 822 (далі – Положення № 822), ДРФО створений для забезпечення єдиного державного обліку фізичних осіб, які зобов’язані сплачувати податки, збори у порядку та на умовах, що визначаються ПКУ та іншими нормативно-правовими актами України, з метою створення умов для здійснення контролюючими органами контролю за правильністю нарахування, своєчасністю і повнотою сплати податків, нарахованих фінансових санкцій, дотриманням податкового та іншого законодавства, контроль за дотриманням якого покладено на контролюючі органи.</a:t>
            </a:r>
          </a:p>
          <a:p>
            <a:pPr indent="360000" algn="just"/>
            <a:r>
              <a:rPr lang="uk-UA" sz="1150" dirty="0" smtClean="0">
                <a:latin typeface="e-Ukraine" pitchFamily="50" charset="-52"/>
              </a:rPr>
              <a:t>Отже, якщо фізична особа (в т.ч. малолітня особа) не має обов’язків щодо сплати податків, не отримує доходів, що підлягають оподаткуванню, та не підпадає під визначення платника податків, то підстав для включення відомостей про неї до ДРФО немає. ПКУ не передбачена обов’язкова реєстрація громадян у ДРФО ні з моменту їх народження, ні з настанням певного віку.</a:t>
            </a:r>
            <a:endParaRPr lang="uk-UA" sz="115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828298" y="5770768"/>
            <a:ext cx="1466847" cy="707611"/>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9116134" y="6068136"/>
            <a:ext cx="504823" cy="1074907"/>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109365"/>
          </a:xfrm>
          <a:prstGeom prst="rect">
            <a:avLst/>
          </a:prstGeom>
        </p:spPr>
        <p:txBody>
          <a:bodyPr wrap="square">
            <a:spAutoFit/>
          </a:bodyPr>
          <a:lstStyle/>
          <a:p>
            <a:pPr indent="360000" algn="just" fontAlgn="base"/>
            <a:endParaRPr lang="uk-UA" sz="1150" dirty="0" smtClean="0">
              <a:latin typeface="e-Ukraine" pitchFamily="50" charset="-52"/>
              <a:cs typeface="Times New Roman" pitchFamily="18" charset="0"/>
            </a:endParaRPr>
          </a:p>
          <a:p>
            <a:pPr indent="360000" algn="just" fontAlgn="base"/>
            <a:r>
              <a:rPr lang="uk-UA" sz="1150" dirty="0" smtClean="0">
                <a:latin typeface="e-Ukraine" pitchFamily="50" charset="-52"/>
              </a:rPr>
              <a:t>Головне управління ДПС у Дніпропетровській області повідомляє.</a:t>
            </a:r>
          </a:p>
          <a:p>
            <a:pPr indent="360000" algn="just" fontAlgn="base"/>
            <a:r>
              <a:rPr lang="uk-UA" sz="1150" dirty="0" smtClean="0">
                <a:latin typeface="e-Ukraine" pitchFamily="50" charset="-52"/>
              </a:rPr>
              <a:t>Відповідно до п. 70.1 ст. 70 Податкового кодексу України (далі – ПКУ) центральний орган виконавчої влади, що реалізує державну податкову політику, формує та веде Державний реєстр фізичних осіб – платників податків (далі – ДРФО).</a:t>
            </a:r>
          </a:p>
          <a:p>
            <a:pPr indent="360000" algn="just" fontAlgn="base"/>
            <a:r>
              <a:rPr lang="uk-UA" sz="1150" dirty="0" smtClean="0">
                <a:solidFill>
                  <a:srgbClr val="0033CC"/>
                </a:solidFill>
                <a:latin typeface="e-Ukraine" pitchFamily="50" charset="-52"/>
              </a:rPr>
              <a:t>До ДРФО вноситься інформація про осіб, які є:</a:t>
            </a:r>
          </a:p>
          <a:p>
            <a:pPr indent="360000" algn="just" fontAlgn="base"/>
            <a:r>
              <a:rPr lang="uk-UA" sz="1150" dirty="0" smtClean="0">
                <a:latin typeface="e-Ukraine" pitchFamily="50" charset="-52"/>
              </a:rPr>
              <a:t>громадянами України;</a:t>
            </a:r>
          </a:p>
          <a:p>
            <a:pPr indent="360000" algn="just" fontAlgn="base"/>
            <a:r>
              <a:rPr lang="uk-UA" sz="1150" dirty="0" smtClean="0">
                <a:latin typeface="e-Ukraine" pitchFamily="50" charset="-52"/>
              </a:rPr>
              <a:t>іноземцями та особами без громадянства, які постійно проживають в Україні;</a:t>
            </a:r>
          </a:p>
          <a:p>
            <a:pPr indent="360000" algn="just" fontAlgn="base"/>
            <a:r>
              <a:rPr lang="uk-UA" sz="1150" dirty="0" smtClean="0">
                <a:latin typeface="e-Ukraine" pitchFamily="50" charset="-52"/>
              </a:rPr>
              <a:t>іноземцями та особами без громадянства, які не мають постійного місця проживання в Україні, але відповідно до законодавства зобов’язані сплачувати податки в Україні або є засновниками юридичних осіб, створених на території України.</a:t>
            </a:r>
          </a:p>
          <a:p>
            <a:pPr indent="360000" algn="just" fontAlgn="base"/>
            <a:r>
              <a:rPr lang="uk-UA" sz="1150" dirty="0" smtClean="0">
                <a:latin typeface="e-Ukraine" pitchFamily="50" charset="-52"/>
              </a:rPr>
              <a:t>Облік фізичних осіб – платників податків, які через свої релігійні переконання відмовляються від прийняття реєстраційного номера облікової картки платника податків та повідомили про це відповідний контролюючий орган, ведеться в окремому реєстрі ДРФО за прізвищем, ім’ям, по батькові та серією і номером паспорта без використання реєстраційного номера облікової картки.</a:t>
            </a:r>
          </a:p>
          <a:p>
            <a:pPr indent="360000" algn="just"/>
            <a:r>
              <a:rPr lang="uk-UA" sz="1150" dirty="0" smtClean="0">
                <a:latin typeface="e-Ukraine" pitchFamily="50" charset="-52"/>
              </a:rPr>
              <a:t>Платниками податків визнаються фізичні особи (резиденти і нерезиденти України), юридичні особи (резиденти і нерезиденти України) та їх відокремлені підрозділи, які мають, одержують (передають) об’єкти оподаткування або провадять діяльність (операції), що є об’єктом оподаткування згідно з ПКУ або податковими законами, і на яких покладено обов’язок із сплати податків та зборів згідно з ПКУ (п. 15.1 ст. 15 ПКУ).</a:t>
            </a:r>
            <a:endParaRPr lang="uk-UA" sz="1150" dirty="0">
              <a:latin typeface="e-Ukraine" pitchFamily="50" charset="-52"/>
            </a:endParaRPr>
          </a:p>
        </p:txBody>
      </p:sp>
      <p:pic>
        <p:nvPicPr>
          <p:cNvPr id="16" name="Picture 6"/>
          <p:cNvPicPr>
            <a:picLocks noChangeAspect="1" noChangeArrowheads="1"/>
          </p:cNvPicPr>
          <p:nvPr/>
        </p:nvPicPr>
        <p:blipFill>
          <a:blip r:embed="rId2" cstate="print"/>
          <a:srcRect b="-705"/>
          <a:stretch>
            <a:fillRect/>
          </a:stretch>
        </p:blipFill>
        <p:spPr bwMode="auto">
          <a:xfrm>
            <a:off x="0" y="6352898"/>
            <a:ext cx="1066800" cy="514627"/>
          </a:xfrm>
          <a:prstGeom prst="rect">
            <a:avLst/>
          </a:prstGeom>
          <a:noFill/>
          <a:ln w="9525">
            <a:noFill/>
            <a:miter lim="800000"/>
            <a:headEnd/>
            <a:tailEnd/>
          </a:ln>
        </p:spPr>
      </p:pic>
      <p:pic>
        <p:nvPicPr>
          <p:cNvPr id="18" name="Picture 7"/>
          <p:cNvPicPr>
            <a:picLocks noChangeAspect="1" noChangeArrowheads="1"/>
          </p:cNvPicPr>
          <p:nvPr/>
        </p:nvPicPr>
        <p:blipFill>
          <a:blip r:embed="rId3" cstate="print"/>
          <a:srcRect r="53047"/>
          <a:stretch>
            <a:fillRect/>
          </a:stretch>
        </p:blipFill>
        <p:spPr bwMode="auto">
          <a:xfrm rot="5400000">
            <a:off x="1140898" y="6293924"/>
            <a:ext cx="360516" cy="767637"/>
          </a:xfrm>
          <a:prstGeom prst="rect">
            <a:avLst/>
          </a:prstGeom>
          <a:noFill/>
          <a:ln w="9525">
            <a:noFill/>
            <a:miter lim="800000"/>
            <a:headEnd/>
            <a:tailEnd/>
          </a:ln>
        </p:spPr>
      </p:pic>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2727</TotalTime>
  <Words>465</Words>
  <Application>Microsoft Office PowerPoint</Application>
  <PresentationFormat>Аркуш A4 (210x297 мм)</PresentationFormat>
  <Paragraphs>25</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386</cp:revision>
  <dcterms:created xsi:type="dcterms:W3CDTF">2021-05-27T05:23:05Z</dcterms:created>
  <dcterms:modified xsi:type="dcterms:W3CDTF">2026-06-03T08:28:06Z</dcterms:modified>
</cp:coreProperties>
</file>