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24000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Національна стратегія доходів: принципи реформування податкової сфери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48026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Червень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8415" y="4306882"/>
            <a:ext cx="2689860" cy="163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5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доброчесності:</a:t>
            </a:r>
            <a:r>
              <a:rPr lang="uk-UA" sz="1150" dirty="0" smtClean="0">
                <a:latin typeface="e-Ukraine" pitchFamily="50" charset="-52"/>
              </a:rPr>
              <a:t> політика повинна бути спрямована на забезпечення дотримання контролюючими органами принципу доброчесності, посилення антикорупційних заходів та підвищення довіри до податкових та митних органів з боку суспільства. Безумовним пріоритетом є забезпечення конфіденційності та захисту даних в системах контролюючих органів; </a:t>
            </a: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інтегрованості:</a:t>
            </a:r>
            <a:r>
              <a:rPr lang="uk-UA" sz="1150" dirty="0" smtClean="0">
                <a:latin typeface="e-Ukraine" pitchFamily="50" charset="-52"/>
              </a:rPr>
              <a:t> максимальне наближення політики і адміністрування до вимог міжнародних стандартів та забезпечення виконання зобов’язань, що випливають із членства України у міжнародних організаціях є запорукою тісної інтеграції України у світову економіку. </a:t>
            </a: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ефективності:</a:t>
            </a:r>
            <a:r>
              <a:rPr lang="uk-UA" sz="1150" dirty="0" smtClean="0">
                <a:latin typeface="e-Ukraine" pitchFamily="50" charset="-52"/>
              </a:rPr>
              <a:t> при розробці політики слід враховувати спроможність органів влади щодо забезпечення збирання надходжень та адміністрування доходів. Це має досягатися шляхом вдосконаленням управління процесами адміністрування, їх </a:t>
            </a:r>
            <a:r>
              <a:rPr lang="uk-UA" sz="1150" dirty="0" err="1" smtClean="0">
                <a:latin typeface="e-Ukraine" pitchFamily="50" charset="-52"/>
              </a:rPr>
              <a:t>цифровізацію</a:t>
            </a:r>
            <a:r>
              <a:rPr lang="uk-UA" sz="1150" dirty="0" smtClean="0">
                <a:latin typeface="e-Ukraine" pitchFamily="50" charset="-52"/>
              </a:rPr>
              <a:t>, підвищенням якості використання даних контролюючими органами;</a:t>
            </a:r>
          </a:p>
          <a:p>
            <a:pPr indent="360000" algn="just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розвитку:</a:t>
            </a:r>
            <a:r>
              <a:rPr lang="uk-UA" sz="1150" dirty="0" smtClean="0">
                <a:latin typeface="e-Ukraine" pitchFamily="50" charset="-52"/>
              </a:rPr>
              <a:t> політика та стратегії повинні забезпечувати підтримку відбудови, післявоєнної реконструкції та відновлення економіки України, стимулювання розвитку її виробничого та експортного потенціалу. Політика має передбачати запровадження необхідних інструментів для підтримки інвестицій з урахуванням тих, які використовуються в країнах ЄС.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976557" y="5919027"/>
            <a:ext cx="1266822" cy="6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255076" y="6207077"/>
            <a:ext cx="41602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5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150" dirty="0" smtClean="0">
                <a:latin typeface="e-Ukraine" pitchFamily="50" charset="-52"/>
              </a:rPr>
              <a:t>Головне управління ДПС у Дніпропетровській області інформує.</a:t>
            </a:r>
          </a:p>
          <a:p>
            <a:pPr indent="360000" algn="just" fontAlgn="base"/>
            <a:r>
              <a:rPr lang="uk-UA" sz="1150" dirty="0" smtClean="0">
                <a:latin typeface="e-Ukraine" pitchFamily="50" charset="-52"/>
              </a:rPr>
              <a:t>Заходи реформування, зокрема податкової політики та податкового адміністрування, викладені Національній стратегії доходів до 2030 року, ґрунтуються на принципах:</a:t>
            </a: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стабільності:</a:t>
            </a:r>
            <a:r>
              <a:rPr lang="uk-UA" sz="1150" dirty="0" smtClean="0">
                <a:latin typeface="e-Ukraine" pitchFamily="50" charset="-52"/>
              </a:rPr>
              <a:t> збереження поточної бази оподаткування доходів юридичних та фізичних осіб, забезпечення її цілісності є умовою від якої напряму залежить стабільність доходів України в довгостроковій перспективі. Комбінація заходів щодо забезпечення надходження доходів та диверсифікації їх структури повинна сприяти стабільності, визначеності та достатності надходжень для цілей бюджету;</a:t>
            </a: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нейтральності:</a:t>
            </a:r>
            <a:r>
              <a:rPr lang="uk-UA" sz="1150" dirty="0" smtClean="0">
                <a:latin typeface="e-Ukraine" pitchFamily="50" charset="-52"/>
              </a:rPr>
              <a:t> політика та адміністрування повинні сприяти досягненню рівності та справедливості оподаткування у спосіб, який не впливає на збільшення або зменшення конкурентоздатності платників податків. Політика повинна реагувати на внутрішні та глобальні економічні виклики і конкуренцію, яка породжується </a:t>
            </a:r>
            <a:r>
              <a:rPr lang="uk-UA" sz="1150" dirty="0" err="1" smtClean="0">
                <a:latin typeface="e-Ukraine" pitchFamily="50" charset="-52"/>
              </a:rPr>
              <a:t>тінізацією</a:t>
            </a:r>
            <a:r>
              <a:rPr lang="uk-UA" sz="1150" dirty="0" smtClean="0">
                <a:latin typeface="e-Ukraine" pitchFamily="50" charset="-52"/>
              </a:rPr>
              <a:t> економіки. </a:t>
            </a:r>
          </a:p>
          <a:p>
            <a:pPr indent="360000" algn="just" fontAlgn="base"/>
            <a:r>
              <a:rPr lang="uk-UA" sz="1150" dirty="0" smtClean="0">
                <a:solidFill>
                  <a:srgbClr val="0033CC"/>
                </a:solidFill>
                <a:latin typeface="e-Ukraine" pitchFamily="50" charset="-52"/>
              </a:rPr>
              <a:t>справедливості:</a:t>
            </a:r>
            <a:r>
              <a:rPr lang="uk-UA" sz="1150" dirty="0" smtClean="0">
                <a:latin typeface="e-Ukraine" pitchFamily="50" charset="-52"/>
              </a:rPr>
              <a:t> політика повинна бути спрямована на мінімізацію регресивності та сприяння горизонтальної та вертикальної справедливості платниками податків.</a:t>
            </a:r>
          </a:p>
          <a:p>
            <a:pPr indent="360000" algn="just"/>
            <a:r>
              <a:rPr lang="uk-UA" sz="1150" dirty="0" smtClean="0">
                <a:latin typeface="e-Ukraine" pitchFamily="50" charset="-52"/>
              </a:rPr>
              <a:t>Важливим є досягнення принципу справедливості через використання розподільної ролі податків, враховуючи фіскальну спроможність платників податків. Критичним є недопущення запровадження економічно необґрунтованих пільг та преференцій, які не передбачають забезпечення соціальної справедливості або економічного зростання;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0" y="6352898"/>
            <a:ext cx="1066800" cy="5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140898" y="6293924"/>
            <a:ext cx="360516" cy="7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201</Words>
  <Application>Microsoft Office PowerPoint</Application>
  <PresentationFormat>Аркуш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386</cp:revision>
  <dcterms:created xsi:type="dcterms:W3CDTF">2021-05-27T05:23:05Z</dcterms:created>
  <dcterms:modified xsi:type="dcterms:W3CDTF">2026-06-08T07:46:11Z</dcterms:modified>
</cp:coreProperties>
</file>