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72402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Податкова знижка за навчання: які документи потрібно подати?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09926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Червень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6414" y="4248150"/>
            <a:ext cx="2622090" cy="170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У разі використання електронних розрахункових документів у Декларації зазначаються лише їх реквізити.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Оригінали документів до податкової не подаються, але зберігаються у платника протягом визначеного законом строку.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Відповідно до законодавства, контролюючий орган має право вимагати від платників підтверджувати необхідними документами достовірність відомостей, зазначених у податковій декларації, крім документів, які вже містяться у державних реєстрах або базах даних.</a:t>
            </a:r>
          </a:p>
          <a:p>
            <a:pPr indent="360000" algn="just" fontAlgn="base"/>
            <a:r>
              <a:rPr lang="uk-UA" sz="1200" b="1" dirty="0" smtClean="0">
                <a:solidFill>
                  <a:srgbClr val="0033CC"/>
                </a:solidFill>
                <a:latin typeface="e-Ukraine" pitchFamily="50" charset="-52"/>
              </a:rPr>
              <a:t>Як подати Декларацію?</a:t>
            </a:r>
            <a:endParaRPr lang="uk-UA" sz="1200" dirty="0" smtClean="0">
              <a:solidFill>
                <a:srgbClr val="0033CC"/>
              </a:solidFill>
              <a:latin typeface="e-Ukraine" pitchFamily="50" charset="-52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Скористатися одним із таких способів: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особисто платником податків або уповноваженою на це особою в орган ДПС за місцем обліку;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поштою з повідомленням про вручення та з описом вкладення;</a:t>
            </a:r>
          </a:p>
          <a:p>
            <a:pPr algn="just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через Електронний кабінет.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788637" y="5731107"/>
            <a:ext cx="1520356" cy="7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145946" y="6097947"/>
            <a:ext cx="485770" cy="1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Головне управління ДПС у Дніпропетровській області нагадує.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Громадяни, які протягом 2025 року здійснювали витрати на навчання у вітчизняних закладах освіти, у 2026 році можуть повернути частину сплачених коштів завдяки податковій знижці. </a:t>
            </a:r>
          </a:p>
          <a:p>
            <a:pPr indent="360000" algn="just" fontAlgn="base"/>
            <a:r>
              <a:rPr lang="uk-UA" sz="1200" b="1" dirty="0" smtClean="0">
                <a:solidFill>
                  <a:srgbClr val="0033CC"/>
                </a:solidFill>
                <a:latin typeface="e-Ukraine" pitchFamily="50" charset="-52"/>
              </a:rPr>
              <a:t>Витрати, які включаються до податкової знижки.</a:t>
            </a:r>
            <a:endParaRPr lang="uk-UA" sz="1200" dirty="0" smtClean="0">
              <a:solidFill>
                <a:srgbClr val="0033CC"/>
              </a:solidFill>
              <a:latin typeface="e-Ukraine" pitchFamily="50" charset="-52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Витрати за навчання у вітчизняних закладах дошкільної, загальної середньої, професійної та вищої освіти. Це кошти, які були використані як на освіту самого платника податку на доходи фізичних осіб (ПДФО), так і на користь його дітей, інших членів сім’ї першого ступеня споріднення або осіб, над якими встановлено опіку чи піклування.</a:t>
            </a:r>
          </a:p>
          <a:p>
            <a:pPr indent="360000" algn="just" fontAlgn="base"/>
            <a:r>
              <a:rPr lang="uk-UA" sz="1200" b="1" dirty="0" smtClean="0">
                <a:solidFill>
                  <a:srgbClr val="0033CC"/>
                </a:solidFill>
                <a:latin typeface="e-Ukraine" pitchFamily="50" charset="-52"/>
              </a:rPr>
              <a:t>Які умови для отримання податкової знижки?</a:t>
            </a:r>
            <a:r>
              <a:rPr lang="uk-UA" sz="1200" b="1" dirty="0" smtClean="0">
                <a:latin typeface="e-Ukraine" pitchFamily="50" charset="-52"/>
              </a:rPr>
              <a:t> </a:t>
            </a:r>
            <a:endParaRPr lang="uk-UA" sz="1200" dirty="0" smtClean="0">
              <a:latin typeface="e-Ukraine" pitchFamily="50" charset="-52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Для отримання знижки за 2025 рік необхідно мати легальні доходи, з яких сплачено ПДФО, і подати податкову декларацію про майновий стан і доходи (далі – Декларація) по 31 грудня 2026 року (включно). </a:t>
            </a:r>
          </a:p>
          <a:p>
            <a:pPr indent="360000" algn="just" fontAlgn="base"/>
            <a:r>
              <a:rPr lang="uk-UA" sz="1200" b="1" dirty="0" smtClean="0">
                <a:solidFill>
                  <a:srgbClr val="0033CC"/>
                </a:solidFill>
                <a:latin typeface="e-Ukraine" pitchFamily="50" charset="-52"/>
              </a:rPr>
              <a:t>Які документи необхідно додати?</a:t>
            </a:r>
            <a:endParaRPr lang="uk-UA" sz="1200" dirty="0" smtClean="0">
              <a:solidFill>
                <a:srgbClr val="0033CC"/>
              </a:solidFill>
              <a:latin typeface="e-Ukraine" pitchFamily="50" charset="-52"/>
            </a:endParaRP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копію договору з навчальним закладом;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копії квитанцій про оплату за навчання за звітний рік;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документи, які підтверджують ступінь споріднення, а саме: копію свідоцтва про народження дитини, свідоцтва про шлюб – якщо сплата була за чоловіка (дружину);</a:t>
            </a:r>
          </a:p>
          <a:p>
            <a:pPr algn="just">
              <a:buFont typeface="e-Ukraine" pitchFamily="50" charset="-52"/>
              <a:buChar char="–"/>
            </a:pPr>
            <a:r>
              <a:rPr lang="uk-UA" sz="1200" dirty="0" smtClean="0">
                <a:latin typeface="e-Ukraine" pitchFamily="50" charset="-52"/>
              </a:rPr>
              <a:t> копію паспорта.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0" y="6196672"/>
            <a:ext cx="1390650" cy="67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463166" y="6139942"/>
            <a:ext cx="458930" cy="9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179</Words>
  <Application>Microsoft Office PowerPoint</Application>
  <PresentationFormat>Аркуш A4 (210x297 мм)</PresentationFormat>
  <Paragraphs>34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384</cp:revision>
  <dcterms:created xsi:type="dcterms:W3CDTF">2021-05-27T05:23:05Z</dcterms:created>
  <dcterms:modified xsi:type="dcterms:W3CDTF">2026-06-08T07:44:36Z</dcterms:modified>
</cp:coreProperties>
</file>