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9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08.06.2026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ax.gov.ua/tsentri-obslugovuvannya-platnikiv/" TargetMode="External"/><Relationship Id="rId13" Type="http://schemas.openxmlformats.org/officeDocument/2006/relationships/hyperlink" Target="https://ca.tax.gov.ua/" TargetMode="External"/><Relationship Id="rId3" Type="http://schemas.openxmlformats.org/officeDocument/2006/relationships/hyperlink" Target="https://cabinet.tax.gov.ua/" TargetMode="External"/><Relationship Id="rId7" Type="http://schemas.openxmlformats.org/officeDocument/2006/relationships/image" Target="../media/image9.png"/><Relationship Id="rId12" Type="http://schemas.openxmlformats.org/officeDocument/2006/relationships/hyperlink" Target="https://zir.tax.gov.ua/" TargetMode="External"/><Relationship Id="rId2" Type="http://schemas.openxmlformats.org/officeDocument/2006/relationships/hyperlink" Target="https://tax.gov.ua/elektronna-zvitnist/spetsializovane-klientske-progra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hyperlink" Target="https://tax.gov.ua/others/kontakti/komunikatsiyni-podatkovi-platformi" TargetMode="External"/><Relationship Id="rId5" Type="http://schemas.openxmlformats.org/officeDocument/2006/relationships/hyperlink" Target="https://tax.gov.ua/baneryi/onlayn-navchannya" TargetMode="External"/><Relationship Id="rId10" Type="http://schemas.openxmlformats.org/officeDocument/2006/relationships/hyperlink" Target="https://tax.gov.ua/others/kontakt-tsentr" TargetMode="External"/><Relationship Id="rId4" Type="http://schemas.openxmlformats.org/officeDocument/2006/relationships/hyperlink" Target="https://tax.gov.ua/mobilniy-zastosunok-moya-podatkova" TargetMode="External"/><Relationship Id="rId9" Type="http://schemas.openxmlformats.org/officeDocument/2006/relationships/hyperlink" Target="https://tax.gov.ua/others/kontakti/ofis-podatkovih-konsultantiv" TargetMode="External"/><Relationship Id="rId14" Type="http://schemas.openxmlformats.org/officeDocument/2006/relationships/hyperlink" Target="https://tax.gov.ua/baneryi/programni-rr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724025"/>
            <a:ext cx="4229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Податковий сервіс: цифрові рішення – доступність і комфорт платника</a:t>
            </a:r>
            <a:endParaRPr lang="ru-RU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724775" y="3228976"/>
            <a:ext cx="1724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Червень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7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9" name="Рисунок 18" descr="Листівка 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96826" y="4305300"/>
            <a:ext cx="2847174" cy="1570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81599" y="0"/>
            <a:ext cx="4572001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200" b="1" dirty="0" smtClean="0">
              <a:solidFill>
                <a:srgbClr val="0033CC"/>
              </a:solidFill>
              <a:latin typeface="e-Ukraine" pitchFamily="50" charset="-52"/>
              <a:cs typeface="Arial" pitchFamily="34" charset="0"/>
            </a:endParaRPr>
          </a:p>
          <a:p>
            <a:pPr algn="just" fontAlgn="base">
              <a:buFont typeface="e-Ukraine" pitchFamily="50" charset="-52"/>
              <a:buChar char="–"/>
            </a:pPr>
            <a:r>
              <a:rPr lang="uk-UA" sz="1150" b="1" u="sng" dirty="0" smtClean="0">
                <a:latin typeface="e-Ukraine" pitchFamily="50" charset="-52"/>
                <a:hlinkClick r:id="rId2"/>
              </a:rPr>
              <a:t> </a:t>
            </a:r>
            <a:r>
              <a:rPr lang="uk-UA" sz="1150" u="sng" dirty="0" smtClean="0">
                <a:latin typeface="e-Ukraine" pitchFamily="50" charset="-52"/>
                <a:hlinkClick r:id="rId2"/>
              </a:rPr>
              <a:t>«Спеціалізоване клієнтське програмне забезпечення для формування та подання звітності до "Єдиного вікна подання електронної звітності"»</a:t>
            </a:r>
            <a:r>
              <a:rPr lang="uk-UA" sz="1150" dirty="0" smtClean="0">
                <a:latin typeface="e-Ukraine" pitchFamily="50" charset="-52"/>
              </a:rPr>
              <a:t>: безкоштовне спеціалізоване клієнтське програмне забезпечення для формування та подання електронних документів.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uk-UA" sz="1150" b="1" u="sng" dirty="0" smtClean="0">
                <a:latin typeface="e-Ukraine" pitchFamily="50" charset="-52"/>
                <a:hlinkClick r:id="rId3"/>
              </a:rPr>
              <a:t> </a:t>
            </a:r>
            <a:r>
              <a:rPr lang="uk-UA" sz="1150" u="sng" dirty="0" smtClean="0">
                <a:latin typeface="e-Ukraine" pitchFamily="50" charset="-52"/>
                <a:hlinkClick r:id="rId3"/>
              </a:rPr>
              <a:t>Електронний кабінет</a:t>
            </a:r>
            <a:r>
              <a:rPr lang="uk-UA" sz="1150" dirty="0" smtClean="0">
                <a:latin typeface="e-Ukraine" pitchFamily="50" charset="-52"/>
              </a:rPr>
              <a:t>: </a:t>
            </a:r>
            <a:r>
              <a:rPr lang="uk-UA" sz="1150" dirty="0" err="1" smtClean="0">
                <a:latin typeface="e-Ukraine" pitchFamily="50" charset="-52"/>
              </a:rPr>
              <a:t>онлайн-доступ</a:t>
            </a:r>
            <a:r>
              <a:rPr lang="uk-UA" sz="1150" dirty="0" smtClean="0">
                <a:latin typeface="e-Ukraine" pitchFamily="50" charset="-52"/>
              </a:rPr>
              <a:t> до податкової інформації, подання звітності, сплати податків, реєстрації податкових накладних тощо.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uk-UA" sz="1150" b="1" u="sng" dirty="0" smtClean="0">
                <a:latin typeface="e-Ukraine" pitchFamily="50" charset="-52"/>
                <a:hlinkClick r:id="rId4"/>
              </a:rPr>
              <a:t> </a:t>
            </a:r>
            <a:r>
              <a:rPr lang="uk-UA" sz="1150" u="sng" dirty="0" smtClean="0">
                <a:latin typeface="e-Ukraine" pitchFamily="50" charset="-52"/>
                <a:hlinkClick r:id="rId4"/>
              </a:rPr>
              <a:t>Мобільний </a:t>
            </a:r>
            <a:r>
              <a:rPr lang="uk-UA" sz="1150" u="sng" dirty="0" err="1" smtClean="0">
                <a:latin typeface="e-Ukraine" pitchFamily="50" charset="-52"/>
                <a:hlinkClick r:id="rId4"/>
              </a:rPr>
              <a:t>застосунок</a:t>
            </a:r>
            <a:r>
              <a:rPr lang="uk-UA" sz="1150" u="sng" dirty="0" smtClean="0">
                <a:latin typeface="e-Ukraine" pitchFamily="50" charset="-52"/>
                <a:hlinkClick r:id="rId4"/>
              </a:rPr>
              <a:t> «Моя податкова»</a:t>
            </a:r>
            <a:r>
              <a:rPr lang="uk-UA" sz="1150" dirty="0" smtClean="0">
                <a:latin typeface="e-Ukraine" pitchFamily="50" charset="-52"/>
              </a:rPr>
              <a:t>: дозволяє фізичним особам отримати послуги, надіслати повідомлення до ДПС, а також надає доступ до деяких реєстрів.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uk-UA" sz="1150" b="1" u="sng" dirty="0" smtClean="0">
                <a:latin typeface="e-Ukraine" pitchFamily="50" charset="-52"/>
                <a:hlinkClick r:id="rId5"/>
              </a:rPr>
              <a:t> </a:t>
            </a:r>
            <a:r>
              <a:rPr lang="uk-UA" sz="1150" u="sng" dirty="0" smtClean="0">
                <a:latin typeface="e-Ukraine" pitchFamily="50" charset="-52"/>
                <a:hlinkClick r:id="rId5"/>
              </a:rPr>
              <a:t>Розділ «</a:t>
            </a:r>
            <a:r>
              <a:rPr lang="uk-UA" sz="1150" u="sng" dirty="0" err="1" smtClean="0">
                <a:latin typeface="e-Ukraine" pitchFamily="50" charset="-52"/>
                <a:hlinkClick r:id="rId5"/>
              </a:rPr>
              <a:t>Онлайн-навчання</a:t>
            </a:r>
            <a:r>
              <a:rPr lang="uk-UA" sz="1150" u="sng" dirty="0" smtClean="0">
                <a:latin typeface="e-Ukraine" pitchFamily="50" charset="-52"/>
                <a:hlinkClick r:id="rId5"/>
              </a:rPr>
              <a:t>»</a:t>
            </a:r>
            <a:r>
              <a:rPr lang="uk-UA" sz="1150" dirty="0" smtClean="0">
                <a:latin typeface="e-Ukraine" pitchFamily="50" charset="-52"/>
              </a:rPr>
              <a:t>: інструмент для підвищення комфортності платників при виконанні податкових </a:t>
            </a:r>
            <a:r>
              <a:rPr lang="uk-UA" sz="1150" dirty="0" err="1" smtClean="0">
                <a:latin typeface="e-Ukraine" pitchFamily="50" charset="-52"/>
              </a:rPr>
              <a:t>обовʼязків</a:t>
            </a:r>
            <a:r>
              <a:rPr lang="uk-UA" sz="1150" dirty="0" smtClean="0">
                <a:latin typeface="e-Ukraine" pitchFamily="50" charset="-52"/>
              </a:rPr>
              <a:t> та рівня добровільної сплати податків.</a:t>
            </a:r>
          </a:p>
          <a:p>
            <a:pPr indent="360000" algn="just"/>
            <a:r>
              <a:rPr lang="uk-UA" sz="1150" dirty="0" smtClean="0">
                <a:latin typeface="e-Ukraine" pitchFamily="50" charset="-52"/>
              </a:rPr>
              <a:t>Усі ці сервіси – не лише про цифрові рішення, а про реальні кроки до економічної </a:t>
            </a:r>
            <a:r>
              <a:rPr lang="uk-UA" sz="1150" dirty="0" err="1" smtClean="0">
                <a:latin typeface="e-Ukraine" pitchFamily="50" charset="-52"/>
              </a:rPr>
              <a:t>безбар’єрності</a:t>
            </a:r>
            <a:r>
              <a:rPr lang="uk-UA" sz="1150" dirty="0" smtClean="0">
                <a:latin typeface="e-Ukraine" pitchFamily="50" charset="-52"/>
              </a:rPr>
              <a:t>, коли податкові послуги стають доступними, зрозумілими та зручними для кожного громадянина і бізнесу.</a:t>
            </a:r>
            <a:endParaRPr lang="uk-UA" sz="1150" dirty="0">
              <a:latin typeface="e-Ukraine" pitchFamily="50" charset="-52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 b="-705"/>
          <a:stretch>
            <a:fillRect/>
          </a:stretch>
        </p:blipFill>
        <p:spPr bwMode="auto">
          <a:xfrm rot="16200000">
            <a:off x="8788637" y="5731107"/>
            <a:ext cx="1520356" cy="73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 cstate="print"/>
          <a:srcRect r="53047"/>
          <a:stretch>
            <a:fillRect/>
          </a:stretch>
        </p:blipFill>
        <p:spPr bwMode="auto">
          <a:xfrm rot="5400000">
            <a:off x="9145946" y="6097947"/>
            <a:ext cx="485770" cy="103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23825" y="0"/>
            <a:ext cx="48291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200" dirty="0" smtClean="0">
              <a:latin typeface="e-Ukraine" pitchFamily="50" charset="-52"/>
              <a:cs typeface="Times New Roman" pitchFamily="18" charset="0"/>
            </a:endParaRPr>
          </a:p>
          <a:p>
            <a:pPr indent="360000" algn="just" fontAlgn="base"/>
            <a:r>
              <a:rPr lang="uk-UA" sz="1150" dirty="0" smtClean="0">
                <a:latin typeface="e-Ukraine" pitchFamily="50" charset="-52"/>
              </a:rPr>
              <a:t>Головне управління ДПС у Дніпропетровській області повідомляє.</a:t>
            </a:r>
          </a:p>
          <a:p>
            <a:pPr indent="360000" algn="just" fontAlgn="base"/>
            <a:r>
              <a:rPr lang="uk-UA" sz="1150" dirty="0" smtClean="0">
                <a:latin typeface="e-Ukraine" pitchFamily="50" charset="-52"/>
              </a:rPr>
              <a:t>Державна податкова служба України послідовно створює умови, за яких громадяни та суб’єкти господарювання можуть отримувати податкові сервіси зручно – незалежно від фізичних можливостей, соціального статусу чи формату взаємодії.</a:t>
            </a:r>
          </a:p>
          <a:p>
            <a:pPr indent="360000" algn="just" fontAlgn="base"/>
            <a:r>
              <a:rPr lang="uk-UA" sz="1150" dirty="0" smtClean="0">
                <a:latin typeface="e-Ukraine" pitchFamily="50" charset="-52"/>
              </a:rPr>
              <a:t>Сьогодні ДПС пропонує широкий спектр безоплатних адміністративних та електронних послуг, орієнтованих на комфорт платників податків.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uk-UA" sz="1150" b="1" u="sng" dirty="0" smtClean="0">
                <a:latin typeface="e-Ukraine" pitchFamily="50" charset="-52"/>
                <a:hlinkClick r:id="rId8"/>
              </a:rPr>
              <a:t> </a:t>
            </a:r>
            <a:r>
              <a:rPr lang="uk-UA" sz="1150" u="sng" dirty="0" smtClean="0">
                <a:latin typeface="e-Ukraine" pitchFamily="50" charset="-52"/>
                <a:hlinkClick r:id="rId8"/>
              </a:rPr>
              <a:t>Адміністративні послуги в ЦОП</a:t>
            </a:r>
            <a:r>
              <a:rPr lang="uk-UA" sz="1150" dirty="0" smtClean="0">
                <a:latin typeface="e-Ukraine" pitchFamily="50" charset="-52"/>
              </a:rPr>
              <a:t>: весь перелік адміністративних послуг в ЦОП є безкоштовним.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uk-UA" sz="1150" b="1" u="sng" dirty="0" smtClean="0">
                <a:latin typeface="e-Ukraine" pitchFamily="50" charset="-52"/>
                <a:hlinkClick r:id="rId9"/>
              </a:rPr>
              <a:t> </a:t>
            </a:r>
            <a:r>
              <a:rPr lang="uk-UA" sz="1150" u="sng" dirty="0" smtClean="0">
                <a:latin typeface="e-Ukraine" pitchFamily="50" charset="-52"/>
                <a:hlinkClick r:id="rId9"/>
              </a:rPr>
              <a:t>Офіси податкових консультантів</a:t>
            </a:r>
            <a:r>
              <a:rPr lang="uk-UA" sz="1150" dirty="0" smtClean="0">
                <a:latin typeface="e-Ukraine" pitchFamily="50" charset="-52"/>
              </a:rPr>
              <a:t>: бізнес, </a:t>
            </a:r>
            <a:r>
              <a:rPr lang="uk-UA" sz="1150" dirty="0" err="1" smtClean="0">
                <a:latin typeface="e-Ukraine" pitchFamily="50" charset="-52"/>
              </a:rPr>
              <a:t>ФОП</a:t>
            </a:r>
            <a:r>
              <a:rPr lang="uk-UA" sz="1150" dirty="0" smtClean="0">
                <a:latin typeface="e-Ukraine" pitchFamily="50" charset="-52"/>
              </a:rPr>
              <a:t> та громадянин особисто можуть отримати фахову пораду, допомогу з податкових питань.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uk-UA" sz="1150" b="1" u="sng" dirty="0" smtClean="0">
                <a:latin typeface="e-Ukraine" pitchFamily="50" charset="-52"/>
                <a:hlinkClick r:id="rId10"/>
              </a:rPr>
              <a:t> </a:t>
            </a:r>
            <a:r>
              <a:rPr lang="uk-UA" sz="1150" u="sng" dirty="0" smtClean="0">
                <a:latin typeface="e-Ukraine" pitchFamily="50" charset="-52"/>
                <a:hlinkClick r:id="rId10"/>
              </a:rPr>
              <a:t>Консультації Контакт-центру</a:t>
            </a:r>
            <a:r>
              <a:rPr lang="uk-UA" sz="1150" dirty="0" smtClean="0">
                <a:latin typeface="e-Ukraine" pitchFamily="50" charset="-52"/>
              </a:rPr>
              <a:t>: підтримка та консультації з податкового законодавства.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uk-UA" sz="1150" b="1" u="sng" dirty="0" smtClean="0">
                <a:latin typeface="e-Ukraine" pitchFamily="50" charset="-52"/>
                <a:hlinkClick r:id="rId11"/>
              </a:rPr>
              <a:t> </a:t>
            </a:r>
            <a:r>
              <a:rPr lang="uk-UA" sz="1150" u="sng" dirty="0" smtClean="0">
                <a:latin typeface="e-Ukraine" pitchFamily="50" charset="-52"/>
                <a:hlinkClick r:id="rId11"/>
              </a:rPr>
              <a:t>Комунікаційна податкова платформа</a:t>
            </a:r>
            <a:r>
              <a:rPr lang="uk-UA" sz="1150" dirty="0" smtClean="0">
                <a:latin typeface="e-Ukraine" pitchFamily="50" charset="-52"/>
              </a:rPr>
              <a:t>: зручний механізм взаємодії між ДПС та бізнес-асоціаціями, громадськими організаціями, які представляють інтереси бізнесу.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uk-UA" sz="1150" b="1" u="sng" dirty="0" smtClean="0">
                <a:latin typeface="e-Ukraine" pitchFamily="50" charset="-52"/>
                <a:hlinkClick r:id="rId12"/>
              </a:rPr>
              <a:t> </a:t>
            </a:r>
            <a:r>
              <a:rPr lang="uk-UA" sz="1150" u="sng" dirty="0" smtClean="0">
                <a:latin typeface="e-Ukraine" pitchFamily="50" charset="-52"/>
                <a:hlinkClick r:id="rId12"/>
              </a:rPr>
              <a:t>Загальнодоступний інформаційно-довідковий ресурс (ЗІР)</a:t>
            </a:r>
            <a:r>
              <a:rPr lang="uk-UA" sz="1150" dirty="0" smtClean="0">
                <a:latin typeface="e-Ukraine" pitchFamily="50" charset="-52"/>
              </a:rPr>
              <a:t>: велика база даних роз’яснень, консультацій та нормативних документів у відкритому доступі.</a:t>
            </a:r>
          </a:p>
          <a:p>
            <a:pPr algn="just" fontAlgn="base">
              <a:buFont typeface="e-Ukraine" pitchFamily="50" charset="-52"/>
              <a:buChar char="–"/>
            </a:pPr>
            <a:r>
              <a:rPr lang="uk-UA" sz="1150" b="1" u="sng" dirty="0" smtClean="0">
                <a:latin typeface="e-Ukraine" pitchFamily="50" charset="-52"/>
                <a:hlinkClick r:id="rId13"/>
              </a:rPr>
              <a:t> </a:t>
            </a:r>
            <a:r>
              <a:rPr lang="uk-UA" sz="1150" u="sng" dirty="0" smtClean="0">
                <a:latin typeface="e-Ukraine" pitchFamily="50" charset="-52"/>
                <a:hlinkClick r:id="rId13"/>
              </a:rPr>
              <a:t>Кваліфікований надавач електронних довірчих послуг</a:t>
            </a:r>
            <a:r>
              <a:rPr lang="uk-UA" sz="1150" dirty="0" smtClean="0">
                <a:latin typeface="e-Ukraine" pitchFamily="50" charset="-52"/>
              </a:rPr>
              <a:t>: безкоштовне надання електронного підпису для органів влади, бізнесу та громадян.</a:t>
            </a:r>
          </a:p>
          <a:p>
            <a:pPr algn="just">
              <a:buFont typeface="e-Ukraine" pitchFamily="50" charset="-52"/>
              <a:buChar char="–"/>
            </a:pPr>
            <a:r>
              <a:rPr lang="uk-UA" sz="1150" b="1" u="sng" dirty="0" smtClean="0">
                <a:latin typeface="e-Ukraine" pitchFamily="50" charset="-52"/>
                <a:hlinkClick r:id="rId14"/>
              </a:rPr>
              <a:t> </a:t>
            </a:r>
            <a:r>
              <a:rPr lang="uk-UA" sz="1150" u="sng" dirty="0" smtClean="0">
                <a:latin typeface="e-Ukraine" pitchFamily="50" charset="-52"/>
                <a:hlinkClick r:id="rId14"/>
              </a:rPr>
              <a:t>ПРРО ДПС</a:t>
            </a:r>
            <a:r>
              <a:rPr lang="uk-UA" sz="1150" dirty="0" smtClean="0">
                <a:latin typeface="e-Ukraine" pitchFamily="50" charset="-52"/>
              </a:rPr>
              <a:t>: зручне рішення для реєстрації розрахункових операцій у сфері торгівлі, громадського харчування та послуг.</a:t>
            </a:r>
            <a:endParaRPr lang="uk-UA" sz="1150" dirty="0">
              <a:latin typeface="e-Ukraine" pitchFamily="50" charset="-52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 b="-705"/>
          <a:stretch>
            <a:fillRect/>
          </a:stretch>
        </p:blipFill>
        <p:spPr bwMode="auto">
          <a:xfrm>
            <a:off x="0" y="6196672"/>
            <a:ext cx="1390650" cy="67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7" cstate="print"/>
          <a:srcRect r="53047"/>
          <a:stretch>
            <a:fillRect/>
          </a:stretch>
        </p:blipFill>
        <p:spPr bwMode="auto">
          <a:xfrm rot="5400000">
            <a:off x="1463166" y="6139942"/>
            <a:ext cx="458930" cy="97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2700</TotalTime>
  <Words>350</Words>
  <Application>Microsoft Office PowerPoint</Application>
  <PresentationFormat>Аркуш A4 (210x297 мм)</PresentationFormat>
  <Paragraphs>30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384</cp:revision>
  <dcterms:created xsi:type="dcterms:W3CDTF">2021-05-27T05:23:05Z</dcterms:created>
  <dcterms:modified xsi:type="dcterms:W3CDTF">2026-06-08T07:42:43Z</dcterms:modified>
</cp:coreProperties>
</file>