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562100"/>
            <a:ext cx="4229100" cy="1200329"/>
          </a:xfrm>
          <a:prstGeom prst="rect">
            <a:avLst/>
          </a:prstGeom>
        </p:spPr>
        <p:txBody>
          <a:bodyPr wrap="square">
            <a:spAutoFit/>
          </a:bodyPr>
          <a:lstStyle/>
          <a:p>
            <a:pPr algn="ctr" fontAlgn="base"/>
            <a:r>
              <a:rPr lang="uk-UA" dirty="0" smtClean="0">
                <a:solidFill>
                  <a:srgbClr val="0033CC"/>
                </a:solidFill>
                <a:latin typeface="e-Ukraine Head Bold" pitchFamily="50" charset="-52"/>
              </a:rPr>
              <a:t>Витрати понесені фізичною особою на лікування за наслідками 2025 року: чи є право на податкову знижку?</a:t>
            </a:r>
            <a:endParaRPr lang="ru-RU" dirty="0">
              <a:solidFill>
                <a:srgbClr val="0033CC"/>
              </a:solidFill>
              <a:latin typeface="e-Ukraine Head Bold" pitchFamily="50" charset="-52"/>
            </a:endParaRPr>
          </a:p>
        </p:txBody>
      </p:sp>
      <p:sp>
        <p:nvSpPr>
          <p:cNvPr id="39" name="Прямокутник 38"/>
          <p:cNvSpPr/>
          <p:nvPr/>
        </p:nvSpPr>
        <p:spPr>
          <a:xfrm>
            <a:off x="7724775" y="330517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Червень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9" name="Рисунок 18" descr="Листівка 11.jpg"/>
          <p:cNvPicPr>
            <a:picLocks noChangeAspect="1"/>
          </p:cNvPicPr>
          <p:nvPr/>
        </p:nvPicPr>
        <p:blipFill>
          <a:blip r:embed="rId8" cstate="print"/>
          <a:stretch>
            <a:fillRect/>
          </a:stretch>
        </p:blipFill>
        <p:spPr>
          <a:xfrm>
            <a:off x="6387465" y="4356068"/>
            <a:ext cx="2689860" cy="1537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4493538"/>
          </a:xfrm>
          <a:prstGeom prst="rect">
            <a:avLst/>
          </a:prstGeom>
        </p:spPr>
        <p:txBody>
          <a:bodyPr wrap="square">
            <a:spAutoFit/>
          </a:bodyPr>
          <a:lstStyle/>
          <a:p>
            <a:pPr indent="360000" algn="just" fontAlgn="base"/>
            <a:endParaRPr lang="uk-UA" sz="1100" b="1" dirty="0" smtClean="0">
              <a:solidFill>
                <a:srgbClr val="0033CC"/>
              </a:solidFill>
              <a:latin typeface="e-Ukraine" pitchFamily="50" charset="-52"/>
              <a:cs typeface="Arial" pitchFamily="34" charset="0"/>
            </a:endParaRPr>
          </a:p>
          <a:p>
            <a:pPr indent="360000" algn="just" fontAlgn="base"/>
            <a:r>
              <a:rPr lang="uk-UA" sz="1100" dirty="0" smtClean="0">
                <a:latin typeface="e-Ukraine" pitchFamily="50" charset="-52"/>
              </a:rPr>
              <a:t>г) операцій із зміни статі;</a:t>
            </a:r>
          </a:p>
          <a:p>
            <a:pPr indent="360000" algn="just" fontAlgn="base"/>
            <a:r>
              <a:rPr lang="uk-UA" sz="1100" dirty="0" smtClean="0">
                <a:latin typeface="e-Ukraine" pitchFamily="50" charset="-52"/>
              </a:rPr>
              <a:t>ґ) лікування венеричних захворювань (крім </a:t>
            </a:r>
            <a:r>
              <a:rPr lang="uk-UA" sz="1100" dirty="0" err="1" smtClean="0">
                <a:latin typeface="e-Ukraine" pitchFamily="50" charset="-52"/>
              </a:rPr>
              <a:t>СНІДу</a:t>
            </a:r>
            <a:r>
              <a:rPr lang="uk-UA" sz="1100" dirty="0" smtClean="0">
                <a:latin typeface="e-Ukraine" pitchFamily="50" charset="-52"/>
              </a:rPr>
              <a:t> та венеричних захворювань, причиною яких є побутове зараження або зґвалтування);</a:t>
            </a:r>
          </a:p>
          <a:p>
            <a:pPr indent="360000" algn="just" fontAlgn="base"/>
            <a:r>
              <a:rPr lang="uk-UA" sz="1100" dirty="0" smtClean="0">
                <a:latin typeface="e-Ukraine" pitchFamily="50" charset="-52"/>
              </a:rPr>
              <a:t>д) лікування тютюнової чи алкогольної залежності;</a:t>
            </a:r>
          </a:p>
          <a:p>
            <a:pPr indent="360000" algn="just" fontAlgn="base"/>
            <a:r>
              <a:rPr lang="uk-UA" sz="1100" dirty="0" smtClean="0">
                <a:latin typeface="e-Ukraine" pitchFamily="50" charset="-52"/>
              </a:rPr>
              <a:t>е) придбання ліків, медичних засобів та пристосувань, оплати вартості медичних послуг, які не включено до переліку життєво необхідних, затвердженого Кабінетом Міністрів України.</a:t>
            </a:r>
            <a:br>
              <a:rPr lang="uk-UA" sz="1100" dirty="0" smtClean="0">
                <a:latin typeface="e-Ukraine" pitchFamily="50" charset="-52"/>
              </a:rPr>
            </a:br>
            <a:r>
              <a:rPr lang="uk-UA" sz="1100" dirty="0" smtClean="0">
                <a:latin typeface="e-Ukraine" pitchFamily="50" charset="-52"/>
              </a:rPr>
              <a:t>Пунктом 1 </a:t>
            </a:r>
            <a:r>
              <a:rPr lang="uk-UA" sz="1100" dirty="0" err="1" smtClean="0">
                <a:latin typeface="e-Ukraine" pitchFamily="50" charset="-52"/>
              </a:rPr>
              <a:t>розд</a:t>
            </a:r>
            <a:r>
              <a:rPr lang="uk-UA" sz="1100" dirty="0" smtClean="0">
                <a:latin typeface="e-Ukraine" pitchFamily="50" charset="-52"/>
              </a:rPr>
              <a:t>. ХІХ «Прикінцеві положення» ПКУ встановлено, що </a:t>
            </a:r>
            <a:r>
              <a:rPr lang="uk-UA" sz="1100" dirty="0" err="1" smtClean="0">
                <a:latin typeface="e-Ukraine" pitchFamily="50" charset="-52"/>
              </a:rPr>
              <a:t>п.п</a:t>
            </a:r>
            <a:r>
              <a:rPr lang="uk-UA" sz="1100" dirty="0" smtClean="0">
                <a:latin typeface="e-Ukraine" pitchFamily="50" charset="-52"/>
              </a:rPr>
              <a:t>. 166.3.4 п. 166.3 ст. 166 ПКУ набирає чинності з 01 січня року, наступного за роком, у якому набере чинність закон про загальнообов’язкове державне соціальне медичне страхування.</a:t>
            </a:r>
          </a:p>
          <a:p>
            <a:pPr indent="360000" algn="just"/>
            <a:r>
              <a:rPr lang="uk-UA" sz="1100" dirty="0" smtClean="0">
                <a:latin typeface="e-Ukraine" pitchFamily="50" charset="-52"/>
              </a:rPr>
              <a:t>Станом на 01 січня 2026 року закон про загальнообов’язкове державне соціальне медичне страхування чинності не набрав, тому податкова знижка по витратах, понесених платником податку на користь закладів охорони здоров’я для компенсації вартості платних послуг з лікування такого платника податку або члена сім’ї першого ступеня споріднення (</a:t>
            </a:r>
            <a:r>
              <a:rPr lang="uk-UA" sz="1100" dirty="0" err="1" smtClean="0">
                <a:latin typeface="e-Ukraine" pitchFamily="50" charset="-52"/>
              </a:rPr>
              <a:t>п.п</a:t>
            </a:r>
            <a:r>
              <a:rPr lang="uk-UA" sz="1100" dirty="0" smtClean="0">
                <a:latin typeface="e-Ukraine" pitchFamily="50" charset="-52"/>
              </a:rPr>
              <a:t>. 166.3.4 п. 166.3 ст. 166 ПКУ), за наслідками</a:t>
            </a:r>
            <a:br>
              <a:rPr lang="uk-UA" sz="1100" dirty="0" smtClean="0">
                <a:latin typeface="e-Ukraine" pitchFamily="50" charset="-52"/>
              </a:rPr>
            </a:br>
            <a:r>
              <a:rPr lang="uk-UA" sz="1100" dirty="0" smtClean="0">
                <a:latin typeface="e-Ukraine" pitchFamily="50" charset="-52"/>
              </a:rPr>
              <a:t>2025 року платникам не надається.</a:t>
            </a:r>
            <a:endParaRPr lang="uk-UA" sz="110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788637" y="5731107"/>
            <a:ext cx="1520356" cy="733423"/>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9145946" y="6097947"/>
            <a:ext cx="485770" cy="1034337"/>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524863"/>
          </a:xfrm>
          <a:prstGeom prst="rect">
            <a:avLst/>
          </a:prstGeom>
        </p:spPr>
        <p:txBody>
          <a:bodyPr wrap="square">
            <a:spAutoFit/>
          </a:bodyPr>
          <a:lstStyle/>
          <a:p>
            <a:pPr indent="360000" algn="just" fontAlgn="base"/>
            <a:endParaRPr lang="uk-UA" sz="1100" dirty="0" smtClean="0">
              <a:latin typeface="e-Ukraine" pitchFamily="50" charset="-52"/>
              <a:cs typeface="Times New Roman" pitchFamily="18" charset="0"/>
            </a:endParaRPr>
          </a:p>
          <a:p>
            <a:pPr indent="360000" algn="just" fontAlgn="base"/>
            <a:r>
              <a:rPr lang="uk-UA" sz="1100" dirty="0" smtClean="0">
                <a:latin typeface="e-Ukraine" pitchFamily="50" charset="-52"/>
              </a:rPr>
              <a:t>Головне управління ДПС у Дніпропетровській області інформує.</a:t>
            </a:r>
          </a:p>
          <a:p>
            <a:pPr indent="360000" algn="just" fontAlgn="base"/>
            <a:r>
              <a:rPr lang="uk-UA" sz="1100" dirty="0" smtClean="0">
                <a:latin typeface="e-Ukraine" pitchFamily="50" charset="-52"/>
              </a:rPr>
              <a:t>До переліку витрат, дозволених до включення до податкової знижки відповідно до </a:t>
            </a:r>
            <a:r>
              <a:rPr lang="uk-UA" sz="1100" dirty="0" err="1" smtClean="0">
                <a:latin typeface="e-Ukraine" pitchFamily="50" charset="-52"/>
              </a:rPr>
              <a:t>п.п</a:t>
            </a:r>
            <a:r>
              <a:rPr lang="uk-UA" sz="1100" dirty="0" smtClean="0">
                <a:latin typeface="e-Ukraine" pitchFamily="50" charset="-52"/>
              </a:rPr>
              <a:t>. 166.3.4 п. 166.3</a:t>
            </a:r>
            <a:br>
              <a:rPr lang="uk-UA" sz="1100" dirty="0" smtClean="0">
                <a:latin typeface="e-Ukraine" pitchFamily="50" charset="-52"/>
              </a:rPr>
            </a:br>
            <a:r>
              <a:rPr lang="uk-UA" sz="1100" dirty="0" smtClean="0">
                <a:latin typeface="e-Ukraine" pitchFamily="50" charset="-52"/>
              </a:rPr>
              <a:t>ст. 166 Податкового кодексу України (далі – ПКУ), включається сума коштів, сплачених платником податку на користь закладів охорони здоров’я для компенсації вартості платних послуг з лікування такого платника податку або члена його сім’ї першого ступеня споріднення та/або особи, над якою встановлено опіку чи піклування, або яку влаштовано до прийомної сім’ї, дитячого будинку сімейного типу, якщо такого платника податку призначено відповідно опікуном, піклувальником, прийомним батьком, прийомною матір’ю, батьком-вихователем, матір’ю-вихователькою, у тому числі для придбання ліків (донорських компонентів, протезно-ортопедичних пристосувань, виробів медичного призначення для індивідуального користування осіб з інвалідністю), а також суму коштів, сплачених платником податку, визнаним в установленому порядку особою з інвалідністю, на користь протезно-ортопедичних підприємств, реабілітаційних закладів для компенсації вартості платних послуг з реабілітації, технічних та інших засобів реабілітації, наданих такому платнику податку або його дитині з інвалідністю у розмірах, що не перекриваються виплатами з фондів загальнообов’язкового державного соціального медичного страхування, крім:</a:t>
            </a:r>
          </a:p>
          <a:p>
            <a:pPr indent="360000" algn="just" fontAlgn="base"/>
            <a:r>
              <a:rPr lang="uk-UA" sz="1100" dirty="0" smtClean="0">
                <a:latin typeface="e-Ukraine" pitchFamily="50" charset="-52"/>
              </a:rPr>
              <a:t>а) косметичного лікування або косметичної хірургії, включаючи косметичне протезування, не пов’язаних з медичними показаннями, водолікування та геліотерапії, не пов’язаних з лікуванням хронічних захворювань;</a:t>
            </a:r>
          </a:p>
          <a:p>
            <a:pPr indent="360000" algn="just" fontAlgn="base"/>
            <a:r>
              <a:rPr lang="uk-UA" sz="1100" dirty="0" smtClean="0">
                <a:latin typeface="e-Ukraine" pitchFamily="50" charset="-52"/>
              </a:rPr>
              <a:t>б) протезування зубів з використанням дорогоцінних металів, порцеляни та гальванопластики;</a:t>
            </a:r>
          </a:p>
          <a:p>
            <a:pPr indent="360000" algn="just"/>
            <a:r>
              <a:rPr lang="uk-UA" sz="1100" dirty="0" smtClean="0">
                <a:latin typeface="e-Ukraine" pitchFamily="50" charset="-52"/>
              </a:rPr>
              <a:t>в) абортів (крім абортів, які проводяться за медичними показаннями або коли вагітність стала наслідком зґвалтування);</a:t>
            </a:r>
            <a:endParaRPr lang="uk-UA" sz="1100" dirty="0">
              <a:latin typeface="e-Ukraine" pitchFamily="50" charset="-52"/>
            </a:endParaRPr>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2690</TotalTime>
  <Words>135</Words>
  <Application>Microsoft Office PowerPoint</Application>
  <PresentationFormat>Аркуш A4 (210x297 мм)</PresentationFormat>
  <Paragraphs>25</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381</cp:revision>
  <dcterms:created xsi:type="dcterms:W3CDTF">2021-05-27T05:23:05Z</dcterms:created>
  <dcterms:modified xsi:type="dcterms:W3CDTF">2026-06-03T12:55:51Z</dcterms:modified>
</cp:coreProperties>
</file>