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906000" cy="6858000" type="A4"/>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25A8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9" autoAdjust="0"/>
    <p:restoredTop sz="94660" autoAdjust="0"/>
  </p:normalViewPr>
  <p:slideViewPr>
    <p:cSldViewPr snapToGrid="0">
      <p:cViewPr>
        <p:scale>
          <a:sx n="100" d="100"/>
          <a:sy n="100" d="100"/>
        </p:scale>
        <p:origin x="-246" y="-15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8"/>
            <a:ext cx="84201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41"/>
            <a:ext cx="2414588"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536576" y="274641"/>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3"/>
            <a:ext cx="84201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03.06.2026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CE06E-CD33-4E8D-BB2D-3C537C4FAFB6}" type="datetimeFigureOut">
              <a:rPr lang="ru-RU" smtClean="0"/>
              <a:pPr/>
              <a:t>03.06.2026</a:t>
            </a:fld>
            <a:endParaRPr lang="ru-RU"/>
          </a:p>
        </p:txBody>
      </p:sp>
      <p:sp>
        <p:nvSpPr>
          <p:cNvPr id="5" name="Нижний колонтитул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0836-F63B-4D9E-A2D5-C448F5928A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AAE0BDE6-D7B9-4FD3-A01F-F489C68E00E5}"/>
              </a:ext>
            </a:extLst>
          </p:cNvPr>
          <p:cNvSpPr>
            <a:spLocks noChangeArrowheads="1"/>
          </p:cNvSpPr>
          <p:nvPr/>
        </p:nvSpPr>
        <p:spPr bwMode="auto">
          <a:xfrm>
            <a:off x="0" y="1762125"/>
            <a:ext cx="9906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pic>
        <p:nvPicPr>
          <p:cNvPr id="23" name="Рисунок 22" descr="долучайся.jpg"/>
          <p:cNvPicPr>
            <a:picLocks noChangeAspect="1"/>
          </p:cNvPicPr>
          <p:nvPr/>
        </p:nvPicPr>
        <p:blipFill>
          <a:blip r:embed="rId2" cstate="print"/>
          <a:srcRect l="5522" t="16482" r="66239" b="18246"/>
          <a:stretch>
            <a:fillRect/>
          </a:stretch>
        </p:blipFill>
        <p:spPr>
          <a:xfrm>
            <a:off x="409575" y="1362075"/>
            <a:ext cx="1543050" cy="2466975"/>
          </a:xfrm>
          <a:prstGeom prst="rect">
            <a:avLst/>
          </a:prstGeom>
        </p:spPr>
      </p:pic>
      <p:pic>
        <p:nvPicPr>
          <p:cNvPr id="24" name="Рисунок 23" descr="долучайся.jpg"/>
          <p:cNvPicPr>
            <a:picLocks noChangeAspect="1"/>
          </p:cNvPicPr>
          <p:nvPr/>
        </p:nvPicPr>
        <p:blipFill>
          <a:blip r:embed="rId2" cstate="print"/>
          <a:srcRect l="68275" t="42391" r="5229" b="16986"/>
          <a:stretch>
            <a:fillRect/>
          </a:stretch>
        </p:blipFill>
        <p:spPr>
          <a:xfrm>
            <a:off x="2619375" y="3295957"/>
            <a:ext cx="1517626" cy="1609418"/>
          </a:xfrm>
          <a:prstGeom prst="rect">
            <a:avLst/>
          </a:prstGeom>
        </p:spPr>
      </p:pic>
      <p:sp>
        <p:nvSpPr>
          <p:cNvPr id="25" name="Прямокутник 24"/>
          <p:cNvSpPr/>
          <p:nvPr/>
        </p:nvSpPr>
        <p:spPr>
          <a:xfrm>
            <a:off x="1514475" y="6296026"/>
            <a:ext cx="2333625" cy="323165"/>
          </a:xfrm>
          <a:prstGeom prst="rect">
            <a:avLst/>
          </a:prstGeom>
        </p:spPr>
        <p:txBody>
          <a:bodyPr wrap="square">
            <a:spAutoFit/>
          </a:bodyPr>
          <a:lstStyle/>
          <a:p>
            <a:r>
              <a:rPr lang="en-US" sz="1500" b="1" dirty="0" smtClean="0">
                <a:solidFill>
                  <a:srgbClr val="0033CC"/>
                </a:solidFill>
                <a:latin typeface="e-Ukraine Head Bold" pitchFamily="2" charset="-52"/>
              </a:rPr>
              <a:t>dp.ikc@tax.gov.ua</a:t>
            </a:r>
            <a:endParaRPr lang="en-US" sz="1500" b="1" dirty="0">
              <a:solidFill>
                <a:srgbClr val="0033CC"/>
              </a:solidFill>
              <a:latin typeface="e-Ukraine Head Bold" pitchFamily="2" charset="-52"/>
            </a:endParaRPr>
          </a:p>
        </p:txBody>
      </p:sp>
      <p:sp>
        <p:nvSpPr>
          <p:cNvPr id="38" name="Прямокутник 37"/>
          <p:cNvSpPr/>
          <p:nvPr/>
        </p:nvSpPr>
        <p:spPr>
          <a:xfrm>
            <a:off x="5610225" y="1562100"/>
            <a:ext cx="4229100" cy="1477328"/>
          </a:xfrm>
          <a:prstGeom prst="rect">
            <a:avLst/>
          </a:prstGeom>
        </p:spPr>
        <p:txBody>
          <a:bodyPr wrap="square">
            <a:spAutoFit/>
          </a:bodyPr>
          <a:lstStyle/>
          <a:p>
            <a:pPr algn="ctr" fontAlgn="base"/>
            <a:r>
              <a:rPr lang="uk-UA" dirty="0" smtClean="0">
                <a:solidFill>
                  <a:srgbClr val="0033CC"/>
                </a:solidFill>
                <a:latin typeface="e-Ukraine Head Bold" pitchFamily="50" charset="-52"/>
              </a:rPr>
              <a:t>Податковий </a:t>
            </a:r>
            <a:r>
              <a:rPr lang="uk-UA" dirty="0" err="1" smtClean="0">
                <a:solidFill>
                  <a:srgbClr val="0033CC"/>
                </a:solidFill>
                <a:latin typeface="e-Ukraine Head Bold" pitchFamily="50" charset="-52"/>
              </a:rPr>
              <a:t>комплаєнс</a:t>
            </a:r>
            <a:r>
              <a:rPr lang="uk-UA" dirty="0" smtClean="0">
                <a:solidFill>
                  <a:srgbClr val="0033CC"/>
                </a:solidFill>
                <a:latin typeface="e-Ukraine Head Bold" pitchFamily="50" charset="-52"/>
              </a:rPr>
              <a:t> – мінімізація ризиків недотримання платниками податків вимог податкового законодавства</a:t>
            </a:r>
            <a:endParaRPr lang="ru-RU" dirty="0">
              <a:solidFill>
                <a:srgbClr val="0033CC"/>
              </a:solidFill>
              <a:latin typeface="e-Ukraine Head Bold" pitchFamily="50" charset="-52"/>
            </a:endParaRPr>
          </a:p>
        </p:txBody>
      </p:sp>
      <p:sp>
        <p:nvSpPr>
          <p:cNvPr id="39" name="Прямокутник 38"/>
          <p:cNvSpPr/>
          <p:nvPr/>
        </p:nvSpPr>
        <p:spPr>
          <a:xfrm>
            <a:off x="7724775" y="3448051"/>
            <a:ext cx="1724025" cy="307777"/>
          </a:xfrm>
          <a:prstGeom prst="rect">
            <a:avLst/>
          </a:prstGeom>
        </p:spPr>
        <p:txBody>
          <a:bodyPr wrap="square">
            <a:spAutoFit/>
          </a:bodyPr>
          <a:lstStyle/>
          <a:p>
            <a:pPr lvl="0" algn="r" defTabSz="914400" fontAlgn="base">
              <a:spcBef>
                <a:spcPct val="0"/>
              </a:spcBef>
              <a:spcAft>
                <a:spcPct val="0"/>
              </a:spcAft>
            </a:pPr>
            <a:r>
              <a:rPr lang="uk-UA" sz="1400" b="1" dirty="0" smtClean="0">
                <a:latin typeface="e-Ukraine Light" pitchFamily="50" charset="-52"/>
                <a:cs typeface="Times New Roman" pitchFamily="18" charset="0"/>
              </a:rPr>
              <a:t>Червень 2026</a:t>
            </a:r>
          </a:p>
        </p:txBody>
      </p:sp>
      <p:pic>
        <p:nvPicPr>
          <p:cNvPr id="47" name="Рисунок 46" descr="Версія для роботи (1280 × 785 пікс.), копія (2).png"/>
          <p:cNvPicPr>
            <a:picLocks noChangeAspect="1"/>
          </p:cNvPicPr>
          <p:nvPr/>
        </p:nvPicPr>
        <p:blipFill>
          <a:blip r:embed="rId3" cstate="print"/>
          <a:srcRect l="14615" t="72420" r="67404" b="5159"/>
          <a:stretch>
            <a:fillRect/>
          </a:stretch>
        </p:blipFill>
        <p:spPr>
          <a:xfrm>
            <a:off x="742950" y="6151470"/>
            <a:ext cx="723900" cy="553570"/>
          </a:xfrm>
          <a:prstGeom prst="rect">
            <a:avLst/>
          </a:prstGeom>
        </p:spPr>
      </p:pic>
      <p:pic>
        <p:nvPicPr>
          <p:cNvPr id="29" name="Рисунок 28" descr="долучайся.jpg"/>
          <p:cNvPicPr>
            <a:picLocks noChangeAspect="1"/>
          </p:cNvPicPr>
          <p:nvPr/>
        </p:nvPicPr>
        <p:blipFill>
          <a:blip r:embed="rId2" cstate="print"/>
          <a:srcRect l="68275" t="17268" r="10096" b="57075"/>
          <a:stretch>
            <a:fillRect/>
          </a:stretch>
        </p:blipFill>
        <p:spPr>
          <a:xfrm>
            <a:off x="2742623" y="2326801"/>
            <a:ext cx="1238828" cy="1016474"/>
          </a:xfrm>
          <a:prstGeom prst="rect">
            <a:avLst/>
          </a:prstGeom>
        </p:spPr>
      </p:pic>
      <p:pic>
        <p:nvPicPr>
          <p:cNvPr id="1031" name="Picture 7"/>
          <p:cNvPicPr>
            <a:picLocks noChangeAspect="1" noChangeArrowheads="1"/>
          </p:cNvPicPr>
          <p:nvPr/>
        </p:nvPicPr>
        <p:blipFill>
          <a:blip r:embed="rId4" cstate="print"/>
          <a:srcRect r="53047"/>
          <a:stretch>
            <a:fillRect/>
          </a:stretch>
        </p:blipFill>
        <p:spPr bwMode="auto">
          <a:xfrm>
            <a:off x="8884876" y="4667247"/>
            <a:ext cx="1021124" cy="2174257"/>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b="-705"/>
          <a:stretch>
            <a:fillRect/>
          </a:stretch>
        </p:blipFill>
        <p:spPr bwMode="auto">
          <a:xfrm>
            <a:off x="7405604" y="5680380"/>
            <a:ext cx="2500396" cy="1206195"/>
          </a:xfrm>
          <a:prstGeom prst="rect">
            <a:avLst/>
          </a:prstGeom>
          <a:noFill/>
          <a:ln w="9525">
            <a:noFill/>
            <a:miter lim="800000"/>
            <a:headEnd/>
            <a:tailEnd/>
          </a:ln>
        </p:spPr>
      </p:pic>
      <p:sp>
        <p:nvSpPr>
          <p:cNvPr id="16" name="Прямоугольник 15"/>
          <p:cNvSpPr/>
          <p:nvPr/>
        </p:nvSpPr>
        <p:spPr>
          <a:xfrm>
            <a:off x="1" y="152311"/>
            <a:ext cx="4810124" cy="646331"/>
          </a:xfrm>
          <a:prstGeom prst="rect">
            <a:avLst/>
          </a:prstGeom>
        </p:spPr>
        <p:txBody>
          <a:bodyPr wrap="square">
            <a:spAutoFit/>
          </a:bodyPr>
          <a:lstStyle/>
          <a:p>
            <a:pPr lvl="0" indent="449263" algn="ctr" defTabSz="914400" eaLnBrk="0" fontAlgn="base" hangingPunct="0">
              <a:spcBef>
                <a:spcPct val="0"/>
              </a:spcBef>
            </a:pPr>
            <a:r>
              <a:rPr lang="uk-UA" altLang="ru-RU" sz="1200" b="1" dirty="0" smtClean="0">
                <a:latin typeface="e-Ukraine Head Bold" pitchFamily="2" charset="-52"/>
              </a:rPr>
              <a:t>Будьте в курсі податкового законодавства: користуйтеся офіційними джерелами інформації податкової служби Дніпропетровщини!</a:t>
            </a:r>
            <a:endParaRPr lang="uk-UA" altLang="ru-RU" sz="1200" b="1" dirty="0">
              <a:latin typeface="e-Ukraine Head Bold" pitchFamily="2" charset="-52"/>
            </a:endParaRPr>
          </a:p>
        </p:txBody>
      </p:sp>
      <p:pic>
        <p:nvPicPr>
          <p:cNvPr id="17" name="Picture 7"/>
          <p:cNvPicPr>
            <a:picLocks noChangeAspect="1" noChangeArrowheads="1"/>
          </p:cNvPicPr>
          <p:nvPr/>
        </p:nvPicPr>
        <p:blipFill>
          <a:blip r:embed="rId6" cstate="print"/>
          <a:srcRect r="53047"/>
          <a:stretch>
            <a:fillRect/>
          </a:stretch>
        </p:blipFill>
        <p:spPr bwMode="auto">
          <a:xfrm rot="5400000">
            <a:off x="6494089" y="5608543"/>
            <a:ext cx="798559" cy="1700355"/>
          </a:xfrm>
          <a:prstGeom prst="rect">
            <a:avLst/>
          </a:prstGeom>
          <a:noFill/>
          <a:ln w="9525">
            <a:noFill/>
            <a:miter lim="800000"/>
            <a:headEnd/>
            <a:tailEnd/>
          </a:ln>
        </p:spPr>
      </p:pic>
      <p:sp>
        <p:nvSpPr>
          <p:cNvPr id="22" name="Прямоугольник 20"/>
          <p:cNvSpPr/>
          <p:nvPr/>
        </p:nvSpPr>
        <p:spPr>
          <a:xfrm>
            <a:off x="6457951" y="123826"/>
            <a:ext cx="4200524" cy="754053"/>
          </a:xfrm>
          <a:prstGeom prst="rect">
            <a:avLst/>
          </a:prstGeom>
        </p:spPr>
        <p:txBody>
          <a:bodyPr wrap="square">
            <a:spAutoFit/>
          </a:bodyPr>
          <a:lstStyle/>
          <a:p>
            <a:r>
              <a:rPr lang="uk-UA" sz="1200" b="1" dirty="0" smtClean="0">
                <a:latin typeface="e-Ukraine Head Bold" pitchFamily="50" charset="-52"/>
              </a:rPr>
              <a:t>Державна податкова служба України</a:t>
            </a:r>
          </a:p>
          <a:p>
            <a:endParaRPr lang="uk-UA" sz="500" b="1" dirty="0" smtClean="0">
              <a:latin typeface="e-Ukraine Head Bold" pitchFamily="50" charset="-52"/>
            </a:endParaRPr>
          </a:p>
          <a:p>
            <a:r>
              <a:rPr lang="uk-UA" sz="1200" b="1" dirty="0" smtClean="0">
                <a:latin typeface="e-Ukraine Head Bold" pitchFamily="50" charset="-52"/>
              </a:rPr>
              <a:t>Головне управління ДПС у Дніпропетровській області</a:t>
            </a:r>
          </a:p>
          <a:p>
            <a:endParaRPr lang="ru-RU" sz="200" b="1" dirty="0" smtClean="0">
              <a:latin typeface="e-Ukraine Head Bold" pitchFamily="50" charset="-52"/>
            </a:endParaRPr>
          </a:p>
        </p:txBody>
      </p:sp>
      <p:pic>
        <p:nvPicPr>
          <p:cNvPr id="26" name="Рисунок 25" descr="Версія для роботи (1280 × 785 пікс.), копія.png"/>
          <p:cNvPicPr>
            <a:picLocks noChangeAspect="1"/>
          </p:cNvPicPr>
          <p:nvPr/>
        </p:nvPicPr>
        <p:blipFill>
          <a:blip r:embed="rId7" cstate="print"/>
          <a:srcRect l="2212" t="2807" r="88365" b="88256"/>
          <a:stretch>
            <a:fillRect/>
          </a:stretch>
        </p:blipFill>
        <p:spPr>
          <a:xfrm>
            <a:off x="5314950" y="107205"/>
            <a:ext cx="1191293" cy="692895"/>
          </a:xfrm>
          <a:prstGeom prst="rect">
            <a:avLst/>
          </a:prstGeom>
        </p:spPr>
      </p:pic>
      <p:sp>
        <p:nvSpPr>
          <p:cNvPr id="2050" name="AutoShape 2" descr="7eminar | РРО / ПРРО у 2025 році: чи усім обов'язково застосовува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19" name="Рисунок 18" descr="Листівка 11.jpg"/>
          <p:cNvPicPr>
            <a:picLocks noChangeAspect="1"/>
          </p:cNvPicPr>
          <p:nvPr/>
        </p:nvPicPr>
        <p:blipFill>
          <a:blip r:embed="rId8" cstate="print"/>
          <a:stretch>
            <a:fillRect/>
          </a:stretch>
        </p:blipFill>
        <p:spPr>
          <a:xfrm>
            <a:off x="6339840" y="4378076"/>
            <a:ext cx="2689860" cy="15120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8214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 xmlns:a16="http://schemas.microsoft.com/office/drawing/2014/main" id="{AB020ADF-A26B-4DB1-A8F3-01CE965CB04E}"/>
              </a:ext>
            </a:extLst>
          </p:cNvPr>
          <p:cNvSpPr/>
          <p:nvPr/>
        </p:nvSpPr>
        <p:spPr>
          <a:xfrm>
            <a:off x="228599" y="1809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Arial" pitchFamily="34" charset="0"/>
              <a:ea typeface="Times New Roman" panose="02020603050405020304" pitchFamily="18" charset="0"/>
              <a:cs typeface="Arial" pitchFamily="34" charset="0"/>
            </a:endParaRPr>
          </a:p>
        </p:txBody>
      </p:sp>
      <p:sp>
        <p:nvSpPr>
          <p:cNvPr id="3073" name="Rectangle 1"/>
          <p:cNvSpPr>
            <a:spLocks noChangeArrowheads="1"/>
          </p:cNvSpPr>
          <p:nvPr/>
        </p:nvSpPr>
        <p:spPr bwMode="auto">
          <a:xfrm>
            <a:off x="171450" y="3068210"/>
            <a:ext cx="4648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smtClean="0">
                <a:latin typeface="Arial" pitchFamily="34" charset="0"/>
                <a:cs typeface="Arial" pitchFamily="34" charset="0"/>
              </a:rPr>
              <a:t>  </a:t>
            </a:r>
            <a:endParaRPr lang="uk-UA" sz="1300" smtClean="0">
              <a:latin typeface="Arial" pitchFamily="34" charset="0"/>
              <a:cs typeface="Arial" pitchFamily="34" charset="0"/>
            </a:endParaRPr>
          </a:p>
        </p:txBody>
      </p:sp>
      <p:sp>
        <p:nvSpPr>
          <p:cNvPr id="12" name="Прямоугольник 11"/>
          <p:cNvSpPr/>
          <p:nvPr/>
        </p:nvSpPr>
        <p:spPr>
          <a:xfrm>
            <a:off x="5181599" y="0"/>
            <a:ext cx="4572001" cy="4893647"/>
          </a:xfrm>
          <a:prstGeom prst="rect">
            <a:avLst/>
          </a:prstGeom>
        </p:spPr>
        <p:txBody>
          <a:bodyPr wrap="square">
            <a:spAutoFit/>
          </a:bodyPr>
          <a:lstStyle/>
          <a:p>
            <a:pPr indent="360000" algn="just" fontAlgn="base"/>
            <a:endParaRPr lang="uk-UA" sz="1200" b="1" dirty="0" smtClean="0">
              <a:solidFill>
                <a:srgbClr val="0033CC"/>
              </a:solidFill>
              <a:latin typeface="e-Ukraine" pitchFamily="50" charset="-52"/>
              <a:cs typeface="Arial" pitchFamily="34" charset="0"/>
            </a:endParaRPr>
          </a:p>
          <a:p>
            <a:pPr indent="360000" algn="just" fontAlgn="base"/>
            <a:r>
              <a:rPr lang="uk-UA" sz="1200" dirty="0" smtClean="0">
                <a:latin typeface="e-Ukraine" pitchFamily="50" charset="-52"/>
              </a:rPr>
              <a:t>Відповідно до Постанови № 854 ДПС затверджено розпорядчі документи, якими деталізовані складові та процеси реалізації експериментального </a:t>
            </a:r>
            <a:r>
              <a:rPr lang="uk-UA" sz="1200" dirty="0" err="1" smtClean="0">
                <a:latin typeface="e-Ukraine" pitchFamily="50" charset="-52"/>
              </a:rPr>
              <a:t>проєкту</a:t>
            </a:r>
            <a:r>
              <a:rPr lang="uk-UA" sz="1200" dirty="0" smtClean="0">
                <a:latin typeface="e-Ukraine" pitchFamily="50" charset="-52"/>
              </a:rPr>
              <a:t>.</a:t>
            </a:r>
          </a:p>
          <a:p>
            <a:pPr indent="360000" algn="just" fontAlgn="base"/>
            <a:r>
              <a:rPr lang="uk-UA" sz="1200" dirty="0" smtClean="0">
                <a:latin typeface="e-Ukraine" pitchFamily="50" charset="-52"/>
              </a:rPr>
              <a:t>Система управління податковими ризиками – це частина бізнес-процесів, цілей, стратегій та діяльності ДПС, що передбачає безперервний, циклічний, ітеративний, комплексний, цілісний процес управління, який здійснюється в ДПС на основі податкових ризиків (</a:t>
            </a:r>
            <a:r>
              <a:rPr lang="uk-UA" sz="1200" dirty="0" err="1" smtClean="0">
                <a:latin typeface="e-Ukraine" pitchFamily="50" charset="-52"/>
              </a:rPr>
              <a:t>комплаєнс-ризиків</a:t>
            </a:r>
            <a:r>
              <a:rPr lang="uk-UA" sz="1200" dirty="0" smtClean="0">
                <a:latin typeface="e-Ukraine" pitchFamily="50" charset="-52"/>
              </a:rPr>
              <a:t>). Така система деталізує положення Порядку реалізації експериментального </a:t>
            </a:r>
            <a:r>
              <a:rPr lang="uk-UA" sz="1200" dirty="0" err="1" smtClean="0">
                <a:latin typeface="e-Ukraine" pitchFamily="50" charset="-52"/>
              </a:rPr>
              <a:t>проєкту</a:t>
            </a:r>
            <a:r>
              <a:rPr lang="uk-UA" sz="1200" dirty="0" smtClean="0">
                <a:latin typeface="e-Ukraine" pitchFamily="50" charset="-52"/>
              </a:rPr>
              <a:t>, затвердженого постановою № 854,  яка інтегрується у структуру та діяльність ДПС.</a:t>
            </a:r>
          </a:p>
          <a:p>
            <a:pPr indent="360000" algn="just"/>
            <a:r>
              <a:rPr lang="uk-UA" sz="1200" dirty="0" smtClean="0">
                <a:latin typeface="e-Ukraine" pitchFamily="50" charset="-52"/>
              </a:rPr>
              <a:t>Метою Державної податкової служби України під час реалізації експериментального </a:t>
            </a:r>
            <a:r>
              <a:rPr lang="uk-UA" sz="1200" dirty="0" err="1" smtClean="0">
                <a:latin typeface="e-Ukraine" pitchFamily="50" charset="-52"/>
              </a:rPr>
              <a:t>проєкту</a:t>
            </a:r>
            <a:r>
              <a:rPr lang="uk-UA" sz="1200" dirty="0" smtClean="0">
                <a:latin typeface="e-Ukraine" pitchFamily="50" charset="-52"/>
              </a:rPr>
              <a:t> є планування та виконання заходів, спрямованих на забезпечення виконання платниками податків своїх податкових обов’язків щодо реєстрації у податковому органі, подання звітності, сплати платежів, декларування податкових зобов’язань, та мінімізація  ризиків недотримання платниками податків вимог податкового та іншого законодавства, контроль за дотриманням якого покладено на ДПС.</a:t>
            </a:r>
            <a:endParaRPr lang="uk-UA" sz="1200" dirty="0">
              <a:latin typeface="e-Ukraine" pitchFamily="50" charset="-52"/>
            </a:endParaRPr>
          </a:p>
        </p:txBody>
      </p:sp>
      <p:pic>
        <p:nvPicPr>
          <p:cNvPr id="11" name="Picture 6"/>
          <p:cNvPicPr>
            <a:picLocks noChangeAspect="1" noChangeArrowheads="1"/>
          </p:cNvPicPr>
          <p:nvPr/>
        </p:nvPicPr>
        <p:blipFill>
          <a:blip r:embed="rId2" cstate="print"/>
          <a:srcRect b="-705"/>
          <a:stretch>
            <a:fillRect/>
          </a:stretch>
        </p:blipFill>
        <p:spPr bwMode="auto">
          <a:xfrm rot="16200000">
            <a:off x="8788637" y="5731107"/>
            <a:ext cx="1520356" cy="733423"/>
          </a:xfrm>
          <a:prstGeom prst="rect">
            <a:avLst/>
          </a:prstGeom>
          <a:noFill/>
          <a:ln w="9525">
            <a:noFill/>
            <a:miter lim="800000"/>
            <a:headEnd/>
            <a:tailEnd/>
          </a:ln>
        </p:spPr>
      </p:pic>
      <p:pic>
        <p:nvPicPr>
          <p:cNvPr id="13" name="Picture 7"/>
          <p:cNvPicPr>
            <a:picLocks noChangeAspect="1" noChangeArrowheads="1"/>
          </p:cNvPicPr>
          <p:nvPr/>
        </p:nvPicPr>
        <p:blipFill>
          <a:blip r:embed="rId3" cstate="print"/>
          <a:srcRect r="53047"/>
          <a:stretch>
            <a:fillRect/>
          </a:stretch>
        </p:blipFill>
        <p:spPr bwMode="auto">
          <a:xfrm rot="5400000">
            <a:off x="9145946" y="6097947"/>
            <a:ext cx="485770" cy="1034337"/>
          </a:xfrm>
          <a:prstGeom prst="rect">
            <a:avLst/>
          </a:prstGeom>
          <a:noFill/>
          <a:ln w="9525">
            <a:noFill/>
            <a:miter lim="800000"/>
            <a:headEnd/>
            <a:tailEnd/>
          </a:ln>
        </p:spPr>
      </p:pic>
      <p:sp>
        <p:nvSpPr>
          <p:cNvPr id="15" name="Прямоугольник 11"/>
          <p:cNvSpPr/>
          <p:nvPr/>
        </p:nvSpPr>
        <p:spPr>
          <a:xfrm>
            <a:off x="5010151" y="0"/>
            <a:ext cx="4857750" cy="1169551"/>
          </a:xfrm>
          <a:prstGeom prst="rect">
            <a:avLst/>
          </a:prstGeom>
        </p:spPr>
        <p:txBody>
          <a:bodyPr wrap="square">
            <a:spAutoFit/>
          </a:bodyPr>
          <a:lstStyle/>
          <a:p>
            <a:pPr indent="180975" algn="just" fontAlgn="base"/>
            <a:endParaRPr lang="uk-UA" sz="1050" dirty="0" smtClean="0">
              <a:latin typeface="Arial" pitchFamily="34" charset="0"/>
              <a:cs typeface="Arial" pitchFamily="34" charset="0"/>
            </a:endParaRPr>
          </a:p>
          <a:p>
            <a:pPr indent="180975" algn="just" fontAlgn="base">
              <a:spcAft>
                <a:spcPts val="600"/>
              </a:spcAft>
            </a:pPr>
            <a:r>
              <a:rPr lang="uk-UA" sz="1200" b="1" dirty="0" smtClean="0">
                <a:latin typeface="Arial" pitchFamily="34" charset="0"/>
                <a:cs typeface="Arial" pitchFamily="34" charset="0"/>
              </a:rPr>
              <a:t> </a:t>
            </a:r>
            <a:endParaRPr lang="uk-UA" sz="1200" dirty="0" smtClean="0">
              <a:latin typeface="Arial" pitchFamily="34" charset="0"/>
              <a:cs typeface="Arial" pitchFamily="34" charset="0"/>
            </a:endParaRPr>
          </a:p>
          <a:p>
            <a:pPr indent="180975" algn="just"/>
            <a:r>
              <a:rPr lang="uk-UA" sz="1000" dirty="0" smtClean="0">
                <a:latin typeface="Arial" pitchFamily="34" charset="0"/>
                <a:cs typeface="Arial" pitchFamily="34" charset="0"/>
              </a:rPr>
              <a:t> </a:t>
            </a:r>
          </a:p>
          <a:p>
            <a:pPr indent="180975" algn="just" fontAlgn="base">
              <a:spcAft>
                <a:spcPts val="300"/>
              </a:spcAft>
            </a:pPr>
            <a:endParaRPr lang="uk-UA" sz="1000" dirty="0" smtClean="0">
              <a:latin typeface="Arial" pitchFamily="34" charset="0"/>
              <a:cs typeface="Arial" pitchFamily="34" charset="0"/>
            </a:endParaRPr>
          </a:p>
          <a:p>
            <a:pPr indent="180975" algn="just" fontAlgn="base"/>
            <a:r>
              <a:rPr lang="uk-UA" sz="1000" dirty="0" smtClean="0">
                <a:latin typeface="Arial" pitchFamily="34" charset="0"/>
                <a:cs typeface="Arial" pitchFamily="34" charset="0"/>
              </a:rPr>
              <a:t>	</a:t>
            </a:r>
          </a:p>
          <a:p>
            <a:pPr indent="180975" algn="just"/>
            <a:endParaRPr lang="uk-UA" sz="1000" dirty="0" smtClean="0">
              <a:latin typeface="Arial" pitchFamily="34" charset="0"/>
              <a:cs typeface="Arial" pitchFamily="34" charset="0"/>
            </a:endParaRPr>
          </a:p>
        </p:txBody>
      </p:sp>
      <p:sp>
        <p:nvSpPr>
          <p:cNvPr id="17" name="Прямоугольник 11"/>
          <p:cNvSpPr/>
          <p:nvPr/>
        </p:nvSpPr>
        <p:spPr>
          <a:xfrm>
            <a:off x="123825" y="0"/>
            <a:ext cx="4829176" cy="5816977"/>
          </a:xfrm>
          <a:prstGeom prst="rect">
            <a:avLst/>
          </a:prstGeom>
        </p:spPr>
        <p:txBody>
          <a:bodyPr wrap="square">
            <a:spAutoFit/>
          </a:bodyPr>
          <a:lstStyle/>
          <a:p>
            <a:pPr indent="360000" algn="just" fontAlgn="base"/>
            <a:endParaRPr lang="uk-UA" sz="1200" dirty="0" smtClean="0">
              <a:latin typeface="e-Ukraine" pitchFamily="50" charset="-52"/>
              <a:cs typeface="Times New Roman" pitchFamily="18" charset="0"/>
            </a:endParaRPr>
          </a:p>
          <a:p>
            <a:pPr indent="360000" algn="just" fontAlgn="base"/>
            <a:r>
              <a:rPr lang="uk-UA" sz="1200" dirty="0" smtClean="0">
                <a:latin typeface="e-Ukraine" pitchFamily="50" charset="-52"/>
              </a:rPr>
              <a:t>Головне управління ДПС у Дніпропетровській області повідомляє.</a:t>
            </a:r>
          </a:p>
          <a:p>
            <a:pPr indent="360000" algn="just" fontAlgn="base"/>
            <a:r>
              <a:rPr lang="uk-UA" sz="1200" dirty="0" smtClean="0">
                <a:latin typeface="e-Ukraine" pitchFamily="50" charset="-52"/>
              </a:rPr>
              <a:t>Постановою Кабінету Міністрів України від</a:t>
            </a:r>
            <a:br>
              <a:rPr lang="uk-UA" sz="1200" dirty="0" smtClean="0">
                <a:latin typeface="e-Ukraine" pitchFamily="50" charset="-52"/>
              </a:rPr>
            </a:br>
            <a:r>
              <a:rPr lang="uk-UA" sz="1200" dirty="0" smtClean="0">
                <a:latin typeface="e-Ukraine" pitchFamily="50" charset="-52"/>
              </a:rPr>
              <a:t>25 липня 2024 року № 854  (далі – Постанова № 854) затверджено Порядок реалізації експериментального проекту щодо функціонування системи управління податковими ризиками (</a:t>
            </a:r>
            <a:r>
              <a:rPr lang="uk-UA" sz="1200" dirty="0" err="1" smtClean="0">
                <a:latin typeface="e-Ukraine" pitchFamily="50" charset="-52"/>
              </a:rPr>
              <a:t>комплаєнс-ризиками</a:t>
            </a:r>
            <a:r>
              <a:rPr lang="uk-UA" sz="1200" dirty="0" smtClean="0">
                <a:latin typeface="e-Ukraine" pitchFamily="50" charset="-52"/>
              </a:rPr>
              <a:t>) в Державній податковій службі (далі – Порядок реалізації експериментального </a:t>
            </a:r>
            <a:r>
              <a:rPr lang="uk-UA" sz="1200" dirty="0" err="1" smtClean="0">
                <a:latin typeface="e-Ukraine" pitchFamily="50" charset="-52"/>
              </a:rPr>
              <a:t>проєкту</a:t>
            </a:r>
            <a:r>
              <a:rPr lang="uk-UA" sz="1200" dirty="0" smtClean="0">
                <a:latin typeface="e-Ukraine" pitchFamily="50" charset="-52"/>
              </a:rPr>
              <a:t>).</a:t>
            </a:r>
          </a:p>
          <a:p>
            <a:pPr indent="360000" algn="just" fontAlgn="base"/>
            <a:r>
              <a:rPr lang="uk-UA" sz="1200" dirty="0" smtClean="0">
                <a:latin typeface="e-Ukraine" pitchFamily="50" charset="-52"/>
              </a:rPr>
              <a:t>Постанова № 854 започаткувала впровадження в ДПС нових підходів до управління податковими ризиками (</a:t>
            </a:r>
            <a:r>
              <a:rPr lang="uk-UA" sz="1200" dirty="0" err="1" smtClean="0">
                <a:latin typeface="e-Ukraine" pitchFamily="50" charset="-52"/>
              </a:rPr>
              <a:t>комплаєнс-ризиками</a:t>
            </a:r>
            <a:r>
              <a:rPr lang="uk-UA" sz="1200" dirty="0" smtClean="0">
                <a:latin typeface="e-Ukraine" pitchFamily="50" charset="-52"/>
              </a:rPr>
              <a:t>) без залучення платників податків безпосередньо.</a:t>
            </a:r>
          </a:p>
          <a:p>
            <a:pPr indent="360000" algn="just" fontAlgn="base"/>
            <a:r>
              <a:rPr lang="uk-UA" sz="1200" dirty="0" smtClean="0">
                <a:latin typeface="e-Ukraine" pitchFamily="50" charset="-52"/>
              </a:rPr>
              <a:t>Метою експериментального </a:t>
            </a:r>
            <a:r>
              <a:rPr lang="uk-UA" sz="1200" dirty="0" err="1" smtClean="0">
                <a:latin typeface="e-Ukraine" pitchFamily="50" charset="-52"/>
              </a:rPr>
              <a:t>проєкту</a:t>
            </a:r>
            <a:r>
              <a:rPr lang="uk-UA" sz="1200" dirty="0" smtClean="0">
                <a:latin typeface="e-Ukraine" pitchFamily="50" charset="-52"/>
              </a:rPr>
              <a:t> є впровадження в організацію та діяльність ДПС міжнародних підходів до управління, які ґрунтуються на управлінні податковими ризиками щодо підвищення рівня дотримання платниками податків своїх податкових обов’язків із використанням підходу, та базуються на оцінці податкових ризиків.</a:t>
            </a:r>
          </a:p>
          <a:p>
            <a:pPr indent="360000" algn="just"/>
            <a:r>
              <a:rPr lang="uk-UA" sz="1200" dirty="0" smtClean="0">
                <a:latin typeface="e-Ukraine" pitchFamily="50" charset="-52"/>
              </a:rPr>
              <a:t>Порядок реалізації експериментального </a:t>
            </a:r>
            <a:r>
              <a:rPr lang="uk-UA" sz="1200" dirty="0" err="1" smtClean="0">
                <a:latin typeface="e-Ukraine" pitchFamily="50" charset="-52"/>
              </a:rPr>
              <a:t>проєкту</a:t>
            </a:r>
            <a:r>
              <a:rPr lang="uk-UA" sz="1200" dirty="0" smtClean="0">
                <a:latin typeface="e-Ukraine" pitchFamily="50" charset="-52"/>
              </a:rPr>
              <a:t> окреслює основні види ризиків, пов’язаних із невиконанням платниками податків обов’язків, визначених ст. 16 Податкового кодексу України, на яких буде зосереджено увагу податкового органу під час реалізації експериментального </a:t>
            </a:r>
            <a:r>
              <a:rPr lang="uk-UA" sz="1200" dirty="0" err="1" smtClean="0">
                <a:latin typeface="e-Ukraine" pitchFamily="50" charset="-52"/>
              </a:rPr>
              <a:t>проєкту</a:t>
            </a:r>
            <a:r>
              <a:rPr lang="uk-UA" sz="1200" dirty="0" smtClean="0">
                <a:latin typeface="e-Ukraine" pitchFamily="50" charset="-52"/>
              </a:rPr>
              <a:t>: ризик реєстрації, ризик звітності, ризик сплати, ризик декларування.</a:t>
            </a:r>
            <a:endParaRPr lang="uk-UA" sz="1200" dirty="0">
              <a:latin typeface="e-Ukraine" pitchFamily="50" charset="-52"/>
            </a:endParaRPr>
          </a:p>
        </p:txBody>
      </p:sp>
      <p:pic>
        <p:nvPicPr>
          <p:cNvPr id="9" name="Picture 6"/>
          <p:cNvPicPr>
            <a:picLocks noChangeAspect="1" noChangeArrowheads="1"/>
          </p:cNvPicPr>
          <p:nvPr/>
        </p:nvPicPr>
        <p:blipFill>
          <a:blip r:embed="rId2" cstate="print"/>
          <a:srcRect b="-705"/>
          <a:stretch>
            <a:fillRect/>
          </a:stretch>
        </p:blipFill>
        <p:spPr bwMode="auto">
          <a:xfrm>
            <a:off x="1" y="6178293"/>
            <a:ext cx="1428749" cy="689231"/>
          </a:xfrm>
          <a:prstGeom prst="rect">
            <a:avLst/>
          </a:prstGeom>
          <a:noFill/>
          <a:ln w="9525">
            <a:noFill/>
            <a:miter lim="800000"/>
            <a:headEnd/>
            <a:tailEnd/>
          </a:ln>
        </p:spPr>
      </p:pic>
      <p:pic>
        <p:nvPicPr>
          <p:cNvPr id="14" name="Picture 7"/>
          <p:cNvPicPr>
            <a:picLocks noChangeAspect="1" noChangeArrowheads="1"/>
          </p:cNvPicPr>
          <p:nvPr/>
        </p:nvPicPr>
        <p:blipFill>
          <a:blip r:embed="rId3" cstate="print"/>
          <a:srcRect r="53047"/>
          <a:stretch>
            <a:fillRect/>
          </a:stretch>
        </p:blipFill>
        <p:spPr bwMode="auto">
          <a:xfrm rot="5400000">
            <a:off x="1468099" y="6221076"/>
            <a:ext cx="407075" cy="866775"/>
          </a:xfrm>
          <a:prstGeom prst="rect">
            <a:avLst/>
          </a:prstGeom>
          <a:noFill/>
          <a:ln w="9525">
            <a:noFill/>
            <a:miter lim="800000"/>
            <a:headEnd/>
            <a:tailEnd/>
          </a:ln>
        </p:spPr>
      </p:pic>
    </p:spTree>
    <p:extLst>
      <p:ext uri="{BB962C8B-B14F-4D97-AF65-F5344CB8AC3E}">
        <p14:creationId xmlns:p14="http://schemas.microsoft.com/office/powerpoint/2010/main" xmlns="" val="38422195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2680</TotalTime>
  <Words>126</Words>
  <Application>Microsoft Office PowerPoint</Application>
  <PresentationFormat>Аркуш A4 (210x297 мм)</PresentationFormat>
  <Paragraphs>23</Paragraphs>
  <Slides>2</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vt:i4>
      </vt:variant>
    </vt:vector>
  </HeadingPairs>
  <TitlesOfParts>
    <vt:vector size="3" baseType="lpstr">
      <vt:lpstr>Тема Office</vt:lpstr>
      <vt:lpstr>Слайд 1</vt:lpstr>
      <vt:lpstr>Слайд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d71380</cp:lastModifiedBy>
  <cp:revision>377</cp:revision>
  <dcterms:created xsi:type="dcterms:W3CDTF">2021-05-27T05:23:05Z</dcterms:created>
  <dcterms:modified xsi:type="dcterms:W3CDTF">2026-06-03T08:27:00Z</dcterms:modified>
</cp:coreProperties>
</file>