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9" autoAdjust="0"/>
    <p:restoredTop sz="94660" autoAdjust="0"/>
  </p:normalViewPr>
  <p:slideViewPr>
    <p:cSldViewPr snapToGrid="0">
      <p:cViewPr>
        <p:scale>
          <a:sx n="100" d="100"/>
          <a:sy n="100" d="100"/>
        </p:scale>
        <p:origin x="-246" y="-19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ax.gov.ua/data/material/000/679/803602/Podannya_Zayavi_pro_vnesennya_zm_n_do_Derzhavnogo_re_stru_f_zichnih_os_b.pdf"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23" name="Рисунок 22" descr="долучайся.jpg"/>
          <p:cNvPicPr>
            <a:picLocks noChangeAspect="1"/>
          </p:cNvPicPr>
          <p:nvPr/>
        </p:nvPicPr>
        <p:blipFill>
          <a:blip r:embed="rId2" cstate="print"/>
          <a:srcRect l="5522" t="16482" r="66239" b="18246"/>
          <a:stretch>
            <a:fillRect/>
          </a:stretch>
        </p:blipFill>
        <p:spPr>
          <a:xfrm>
            <a:off x="409575" y="1362075"/>
            <a:ext cx="1543050" cy="2466975"/>
          </a:xfrm>
          <a:prstGeom prst="rect">
            <a:avLst/>
          </a:prstGeom>
        </p:spPr>
      </p:pic>
      <p:pic>
        <p:nvPicPr>
          <p:cNvPr id="24" name="Рисунок 23" descr="долучайся.jpg"/>
          <p:cNvPicPr>
            <a:picLocks noChangeAspect="1"/>
          </p:cNvPicPr>
          <p:nvPr/>
        </p:nvPicPr>
        <p:blipFill>
          <a:blip r:embed="rId2" cstate="print"/>
          <a:srcRect l="68275" t="42391" r="5229" b="16986"/>
          <a:stretch>
            <a:fillRect/>
          </a:stretch>
        </p:blipFill>
        <p:spPr>
          <a:xfrm>
            <a:off x="2619375" y="3295957"/>
            <a:ext cx="1517626" cy="1609418"/>
          </a:xfrm>
          <a:prstGeom prst="rect">
            <a:avLst/>
          </a:prstGeom>
        </p:spPr>
      </p:pic>
      <p:sp>
        <p:nvSpPr>
          <p:cNvPr id="25" name="Прямокутник 24"/>
          <p:cNvSpPr/>
          <p:nvPr/>
        </p:nvSpPr>
        <p:spPr>
          <a:xfrm>
            <a:off x="1514475"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sp>
        <p:nvSpPr>
          <p:cNvPr id="38" name="Прямокутник 37"/>
          <p:cNvSpPr/>
          <p:nvPr/>
        </p:nvSpPr>
        <p:spPr>
          <a:xfrm>
            <a:off x="5610225" y="1562100"/>
            <a:ext cx="4229100" cy="1200329"/>
          </a:xfrm>
          <a:prstGeom prst="rect">
            <a:avLst/>
          </a:prstGeom>
        </p:spPr>
        <p:txBody>
          <a:bodyPr wrap="square">
            <a:spAutoFit/>
          </a:bodyPr>
          <a:lstStyle/>
          <a:p>
            <a:pPr algn="ctr" fontAlgn="base"/>
            <a:r>
              <a:rPr lang="uk-UA" dirty="0" err="1" smtClean="0">
                <a:solidFill>
                  <a:srgbClr val="0033CC"/>
                </a:solidFill>
                <a:latin typeface="e-Ukraine Head Bold" pitchFamily="50" charset="-52"/>
              </a:rPr>
              <a:t>Безбар</a:t>
            </a:r>
            <a:r>
              <a:rPr lang="en-US" dirty="0" smtClean="0">
                <a:solidFill>
                  <a:srgbClr val="0033CC"/>
                </a:solidFill>
                <a:latin typeface="e-Ukraine Head Bold" pitchFamily="50" charset="-52"/>
              </a:rPr>
              <a:t>’</a:t>
            </a:r>
            <a:r>
              <a:rPr lang="uk-UA" dirty="0" err="1" smtClean="0">
                <a:solidFill>
                  <a:srgbClr val="0033CC"/>
                </a:solidFill>
                <a:latin typeface="e-Ukraine Head Bold" pitchFamily="50" charset="-52"/>
              </a:rPr>
              <a:t>єрність</a:t>
            </a:r>
            <a:r>
              <a:rPr lang="uk-UA" dirty="0" smtClean="0">
                <a:solidFill>
                  <a:srgbClr val="0033CC"/>
                </a:solidFill>
                <a:latin typeface="e-Ukraine Head Bold" pitchFamily="50" charset="-52"/>
              </a:rPr>
              <a:t> послуг: для оновлення персональних даних в ДРФО громадяни можуть подати заяву </a:t>
            </a:r>
            <a:r>
              <a:rPr lang="uk-UA" dirty="0" err="1" smtClean="0">
                <a:solidFill>
                  <a:srgbClr val="0033CC"/>
                </a:solidFill>
                <a:latin typeface="e-Ukraine Head Bold" pitchFamily="50" charset="-52"/>
              </a:rPr>
              <a:t>онлайн</a:t>
            </a:r>
            <a:endParaRPr lang="ru-RU" dirty="0">
              <a:solidFill>
                <a:srgbClr val="0033CC"/>
              </a:solidFill>
              <a:latin typeface="e-Ukraine Head Bold" pitchFamily="50" charset="-52"/>
            </a:endParaRPr>
          </a:p>
        </p:txBody>
      </p:sp>
      <p:sp>
        <p:nvSpPr>
          <p:cNvPr id="39" name="Прямокутник 38"/>
          <p:cNvSpPr/>
          <p:nvPr/>
        </p:nvSpPr>
        <p:spPr>
          <a:xfrm>
            <a:off x="7724775" y="3305176"/>
            <a:ext cx="172402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Червень 2026</a:t>
            </a:r>
          </a:p>
        </p:txBody>
      </p:sp>
      <p:pic>
        <p:nvPicPr>
          <p:cNvPr id="47" name="Рисунок 46" descr="Версія для роботи (1280 × 785 пікс.), копія (2).png"/>
          <p:cNvPicPr>
            <a:picLocks noChangeAspect="1"/>
          </p:cNvPicPr>
          <p:nvPr/>
        </p:nvPicPr>
        <p:blipFill>
          <a:blip r:embed="rId3" cstate="print"/>
          <a:srcRect l="14615" t="72420" r="67404" b="5159"/>
          <a:stretch>
            <a:fillRect/>
          </a:stretch>
        </p:blipFill>
        <p:spPr>
          <a:xfrm>
            <a:off x="742950" y="6151470"/>
            <a:ext cx="723900" cy="553570"/>
          </a:xfrm>
          <a:prstGeom prst="rect">
            <a:avLst/>
          </a:prstGeom>
        </p:spPr>
      </p:pic>
      <p:pic>
        <p:nvPicPr>
          <p:cNvPr id="29" name="Рисунок 28" descr="долучайся.jpg"/>
          <p:cNvPicPr>
            <a:picLocks noChangeAspect="1"/>
          </p:cNvPicPr>
          <p:nvPr/>
        </p:nvPicPr>
        <p:blipFill>
          <a:blip r:embed="rId2" cstate="print"/>
          <a:srcRect l="68275" t="17268" r="10096" b="57075"/>
          <a:stretch>
            <a:fillRect/>
          </a:stretch>
        </p:blipFill>
        <p:spPr>
          <a:xfrm>
            <a:off x="2742623" y="2326801"/>
            <a:ext cx="1238828" cy="1016474"/>
          </a:xfrm>
          <a:prstGeom prst="rect">
            <a:avLst/>
          </a:prstGeom>
        </p:spPr>
      </p:pic>
      <p:pic>
        <p:nvPicPr>
          <p:cNvPr id="1031" name="Picture 7"/>
          <p:cNvPicPr>
            <a:picLocks noChangeAspect="1" noChangeArrowheads="1"/>
          </p:cNvPicPr>
          <p:nvPr/>
        </p:nvPicPr>
        <p:blipFill>
          <a:blip r:embed="rId4" cstate="print"/>
          <a:srcRect r="53047"/>
          <a:stretch>
            <a:fillRect/>
          </a:stretch>
        </p:blipFill>
        <p:spPr bwMode="auto">
          <a:xfrm>
            <a:off x="8884876" y="4667247"/>
            <a:ext cx="1021124" cy="2174257"/>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b="-705"/>
          <a:stretch>
            <a:fillRect/>
          </a:stretch>
        </p:blipFill>
        <p:spPr bwMode="auto">
          <a:xfrm>
            <a:off x="7405604" y="5680380"/>
            <a:ext cx="2500396" cy="1206195"/>
          </a:xfrm>
          <a:prstGeom prst="rect">
            <a:avLst/>
          </a:prstGeom>
          <a:noFill/>
          <a:ln w="9525">
            <a:noFill/>
            <a:miter lim="800000"/>
            <a:headEnd/>
            <a:tailEnd/>
          </a:ln>
        </p:spPr>
      </p:pic>
      <p:sp>
        <p:nvSpPr>
          <p:cNvPr id="16" name="Прямоугольник 15"/>
          <p:cNvSpPr/>
          <p:nvPr/>
        </p:nvSpPr>
        <p:spPr>
          <a:xfrm>
            <a:off x="1" y="152311"/>
            <a:ext cx="4810124" cy="646331"/>
          </a:xfrm>
          <a:prstGeom prst="rect">
            <a:avLst/>
          </a:prstGeom>
        </p:spPr>
        <p:txBody>
          <a:bodyPr wrap="square">
            <a:spAutoFit/>
          </a:bodyPr>
          <a:lstStyle/>
          <a:p>
            <a:pPr lvl="0" indent="449263" algn="ctr" defTabSz="914400" eaLnBrk="0" fontAlgn="base" hangingPunct="0">
              <a:spcBef>
                <a:spcPct val="0"/>
              </a:spcBef>
            </a:pPr>
            <a:r>
              <a:rPr lang="uk-UA" altLang="ru-RU" sz="1200" b="1" dirty="0" smtClean="0">
                <a:latin typeface="e-Ukraine Head Bold" pitchFamily="2" charset="-52"/>
              </a:rPr>
              <a:t>Будьте в курсі податкового законодавства: користуйтеся офіційними джерелами інформації податкової служби Дніпропетровщини!</a:t>
            </a:r>
            <a:endParaRPr lang="uk-UA" altLang="ru-RU" sz="1200" b="1" dirty="0">
              <a:latin typeface="e-Ukraine Head Bold" pitchFamily="2" charset="-52"/>
            </a:endParaRPr>
          </a:p>
        </p:txBody>
      </p:sp>
      <p:pic>
        <p:nvPicPr>
          <p:cNvPr id="17" name="Picture 7"/>
          <p:cNvPicPr>
            <a:picLocks noChangeAspect="1" noChangeArrowheads="1"/>
          </p:cNvPicPr>
          <p:nvPr/>
        </p:nvPicPr>
        <p:blipFill>
          <a:blip r:embed="rId6" cstate="print"/>
          <a:srcRect r="53047"/>
          <a:stretch>
            <a:fillRect/>
          </a:stretch>
        </p:blipFill>
        <p:spPr bwMode="auto">
          <a:xfrm rot="5400000">
            <a:off x="6494089" y="5608543"/>
            <a:ext cx="798559" cy="1700355"/>
          </a:xfrm>
          <a:prstGeom prst="rect">
            <a:avLst/>
          </a:prstGeom>
          <a:noFill/>
          <a:ln w="9525">
            <a:noFill/>
            <a:miter lim="800000"/>
            <a:headEnd/>
            <a:tailEnd/>
          </a:ln>
        </p:spPr>
      </p:pic>
      <p:sp>
        <p:nvSpPr>
          <p:cNvPr id="22" name="Прямоугольник 20"/>
          <p:cNvSpPr/>
          <p:nvPr/>
        </p:nvSpPr>
        <p:spPr>
          <a:xfrm>
            <a:off x="6457951" y="123826"/>
            <a:ext cx="4200524" cy="754053"/>
          </a:xfrm>
          <a:prstGeom prst="rect">
            <a:avLst/>
          </a:prstGeom>
        </p:spPr>
        <p:txBody>
          <a:bodyPr wrap="square">
            <a:spAutoFit/>
          </a:bodyPr>
          <a:lstStyle/>
          <a:p>
            <a:r>
              <a:rPr lang="uk-UA" sz="1200" b="1" dirty="0" smtClean="0">
                <a:latin typeface="e-Ukraine Head Bold" pitchFamily="50" charset="-52"/>
              </a:rPr>
              <a:t>Державна податкова служба України</a:t>
            </a:r>
          </a:p>
          <a:p>
            <a:endParaRPr lang="uk-UA" sz="500" b="1" dirty="0" smtClean="0">
              <a:latin typeface="e-Ukraine Head Bold" pitchFamily="50" charset="-52"/>
            </a:endParaRPr>
          </a:p>
          <a:p>
            <a:r>
              <a:rPr lang="uk-UA" sz="1200" b="1" dirty="0" smtClean="0">
                <a:latin typeface="e-Ukraine Head Bold" pitchFamily="50" charset="-52"/>
              </a:rPr>
              <a:t>Головне управління ДПС у Дніпропетровській області</a:t>
            </a:r>
          </a:p>
          <a:p>
            <a:endParaRPr lang="ru-RU" sz="200" b="1" dirty="0" smtClean="0">
              <a:latin typeface="e-Ukraine Head Bold" pitchFamily="50" charset="-52"/>
            </a:endParaRPr>
          </a:p>
        </p:txBody>
      </p:sp>
      <p:pic>
        <p:nvPicPr>
          <p:cNvPr id="26" name="Рисунок 25" descr="Версія для роботи (1280 × 785 пікс.), копія.png"/>
          <p:cNvPicPr>
            <a:picLocks noChangeAspect="1"/>
          </p:cNvPicPr>
          <p:nvPr/>
        </p:nvPicPr>
        <p:blipFill>
          <a:blip r:embed="rId7" cstate="print"/>
          <a:srcRect l="2212" t="2807" r="88365" b="88256"/>
          <a:stretch>
            <a:fillRect/>
          </a:stretch>
        </p:blipFill>
        <p:spPr>
          <a:xfrm>
            <a:off x="5314950" y="107205"/>
            <a:ext cx="1191293" cy="692895"/>
          </a:xfrm>
          <a:prstGeom prst="rect">
            <a:avLst/>
          </a:prstGeom>
        </p:spPr>
      </p:pic>
      <p:sp>
        <p:nvSpPr>
          <p:cNvPr id="2050" name="AutoShape 2" descr="7eminar | РРО / ПРРО у 2025 році: чи усім обов'язково застосовува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9" name="Рисунок 18" descr="Листівка 11.jpg"/>
          <p:cNvPicPr>
            <a:picLocks noChangeAspect="1"/>
          </p:cNvPicPr>
          <p:nvPr/>
        </p:nvPicPr>
        <p:blipFill>
          <a:blip r:embed="rId8" cstate="print"/>
          <a:srcRect l="10320" t="10416" r="10932"/>
          <a:stretch>
            <a:fillRect/>
          </a:stretch>
        </p:blipFill>
        <p:spPr>
          <a:xfrm>
            <a:off x="6515100" y="4276838"/>
            <a:ext cx="2238375" cy="16971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Arial" pitchFamily="34" charset="0"/>
              <a:ea typeface="Times New Roman" panose="02020603050405020304" pitchFamily="18" charset="0"/>
              <a:cs typeface="Arial" pitchFamily="34"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Arial" pitchFamily="34" charset="0"/>
                <a:cs typeface="Arial" pitchFamily="34" charset="0"/>
              </a:rPr>
              <a:t>  </a:t>
            </a:r>
            <a:endParaRPr lang="uk-UA" sz="1300" smtClean="0">
              <a:latin typeface="Arial" pitchFamily="34" charset="0"/>
              <a:cs typeface="Arial" pitchFamily="34" charset="0"/>
            </a:endParaRPr>
          </a:p>
        </p:txBody>
      </p:sp>
      <p:sp>
        <p:nvSpPr>
          <p:cNvPr id="12" name="Прямоугольник 11"/>
          <p:cNvSpPr/>
          <p:nvPr/>
        </p:nvSpPr>
        <p:spPr>
          <a:xfrm>
            <a:off x="5181599" y="0"/>
            <a:ext cx="4572001" cy="5509200"/>
          </a:xfrm>
          <a:prstGeom prst="rect">
            <a:avLst/>
          </a:prstGeom>
        </p:spPr>
        <p:txBody>
          <a:bodyPr wrap="square">
            <a:spAutoFit/>
          </a:bodyPr>
          <a:lstStyle/>
          <a:p>
            <a:pPr indent="360000" algn="just" fontAlgn="base"/>
            <a:endParaRPr lang="uk-UA" sz="1100" b="1" dirty="0" smtClean="0">
              <a:solidFill>
                <a:srgbClr val="0033CC"/>
              </a:solidFill>
              <a:latin typeface="e-Ukraine" pitchFamily="50" charset="-52"/>
              <a:cs typeface="Arial" pitchFamily="34" charset="0"/>
            </a:endParaRPr>
          </a:p>
          <a:p>
            <a:pPr indent="360000" algn="just" fontAlgn="base"/>
            <a:r>
              <a:rPr lang="uk-UA" sz="1100" dirty="0" smtClean="0">
                <a:solidFill>
                  <a:srgbClr val="0033CC"/>
                </a:solidFill>
                <a:latin typeface="e-Ukraine" pitchFamily="50" charset="-52"/>
              </a:rPr>
              <a:t>До заяви додаються:</a:t>
            </a:r>
            <a:r>
              <a:rPr lang="uk-UA" sz="1100" dirty="0" smtClean="0">
                <a:latin typeface="e-Ukraine" pitchFamily="50" charset="-52"/>
              </a:rPr>
              <a:t> скановані копії документів – є обов'язковою умовою для подання заяви. Копії мають бути у форматі PDF або у вигляді зображень:</a:t>
            </a:r>
          </a:p>
          <a:p>
            <a:pPr algn="just" fontAlgn="base">
              <a:buFont typeface="e-Ukraine" pitchFamily="50" charset="-52"/>
              <a:buChar char="–"/>
            </a:pPr>
            <a:r>
              <a:rPr lang="uk-UA" sz="1100" dirty="0" smtClean="0">
                <a:latin typeface="e-Ukraine" pitchFamily="50" charset="-52"/>
              </a:rPr>
              <a:t> для паспортів-книжечок – усі заповнені сторінки</a:t>
            </a:r>
            <a:br>
              <a:rPr lang="uk-UA" sz="1100" dirty="0" smtClean="0">
                <a:latin typeface="e-Ukraine" pitchFamily="50" charset="-52"/>
              </a:rPr>
            </a:br>
            <a:r>
              <a:rPr lang="uk-UA" sz="1100" dirty="0" smtClean="0">
                <a:latin typeface="e-Ukraine" pitchFamily="50" charset="-52"/>
              </a:rPr>
              <a:t>(1–6 та реєстрація).</a:t>
            </a:r>
          </a:p>
          <a:p>
            <a:pPr algn="just" fontAlgn="base">
              <a:buFont typeface="e-Ukraine" pitchFamily="50" charset="-52"/>
              <a:buChar char="–"/>
            </a:pPr>
            <a:r>
              <a:rPr lang="uk-UA" sz="1100" dirty="0" smtClean="0">
                <a:latin typeface="e-Ukraine" pitchFamily="50" charset="-52"/>
              </a:rPr>
              <a:t> для ID-карток – обидва боки та витяг про місце проживання.</a:t>
            </a:r>
          </a:p>
          <a:p>
            <a:pPr algn="just" fontAlgn="base">
              <a:buFont typeface="e-Ukraine" pitchFamily="50" charset="-52"/>
              <a:buChar char="–"/>
            </a:pPr>
            <a:r>
              <a:rPr lang="uk-UA" sz="1100" dirty="0" smtClean="0">
                <a:latin typeface="e-Ukraine" pitchFamily="50" charset="-52"/>
              </a:rPr>
              <a:t> при зміні прізвища, імені, по батькові – свідоцтво про шлюб, розірвання шлюбу або про зміну імені;</a:t>
            </a:r>
          </a:p>
          <a:p>
            <a:pPr algn="just" fontAlgn="base">
              <a:buFont typeface="e-Ukraine" pitchFamily="50" charset="-52"/>
              <a:buChar char="–"/>
            </a:pPr>
            <a:r>
              <a:rPr lang="uk-UA" sz="1100" dirty="0" smtClean="0">
                <a:latin typeface="e-Ukraine" pitchFamily="50" charset="-52"/>
              </a:rPr>
              <a:t> у разі внесення змін стосовно малолітніх осіб (до 14 років) – свідоцтво про народження дитини та документ, що посвідчує особу одного з батьків (усиновителя чи опікуна), витяг про місце проживання, документ, що підтверджує зміну ПІБ дитини (у разі наявності такої зміни).</a:t>
            </a:r>
          </a:p>
          <a:p>
            <a:pPr indent="360000" algn="just" fontAlgn="base"/>
            <a:r>
              <a:rPr lang="uk-UA" sz="1100" dirty="0" smtClean="0">
                <a:latin typeface="e-Ukraine" pitchFamily="50" charset="-52"/>
              </a:rPr>
              <a:t>Після заповнення натисніть «Зберегти», підпишіть документ за допомогою кваліфікованого електронного підпису (КЕП) та відправте до ДПС. Система автоматично перевірить правильність заповнення полів перед відправкою.</a:t>
            </a:r>
          </a:p>
          <a:p>
            <a:pPr indent="360000" algn="just" fontAlgn="base"/>
            <a:r>
              <a:rPr lang="uk-UA" sz="1100" i="1" dirty="0" smtClean="0">
                <a:latin typeface="e-Ukraine" pitchFamily="50" charset="-52"/>
              </a:rPr>
              <a:t>Детальніше</a:t>
            </a:r>
            <a:r>
              <a:rPr lang="uk-UA" sz="1100" dirty="0" smtClean="0">
                <a:latin typeface="e-Ukraine" pitchFamily="50" charset="-52"/>
              </a:rPr>
              <a:t> –</a:t>
            </a:r>
            <a:r>
              <a:rPr lang="en-US" sz="1100" dirty="0" smtClean="0">
                <a:latin typeface="e-Ukraine" pitchFamily="50" charset="-52"/>
              </a:rPr>
              <a:t> </a:t>
            </a:r>
            <a:r>
              <a:rPr lang="uk-UA" sz="1100" dirty="0" smtClean="0">
                <a:latin typeface="e-Ukraine" pitchFamily="50" charset="-52"/>
              </a:rPr>
              <a:t>за посиланням: </a:t>
            </a:r>
            <a:r>
              <a:rPr lang="uk-UA" sz="1100" u="sng" dirty="0" smtClean="0">
                <a:latin typeface="e-Ukraine" pitchFamily="50" charset="-52"/>
                <a:hlinkClick r:id="rId2"/>
              </a:rPr>
              <a:t>https://tax.gov.ua/data/material/000/679/803602/Podannya_Zayavi_pro_vnesennya_zm_n_do_Derzhavnogo_re_stru_f_zichnih_os_b.pdf</a:t>
            </a:r>
            <a:endParaRPr lang="uk-UA" sz="1100" dirty="0" smtClean="0">
              <a:latin typeface="e-Ukraine" pitchFamily="50" charset="-52"/>
            </a:endParaRPr>
          </a:p>
          <a:p>
            <a:pPr indent="360000" algn="just" fontAlgn="base"/>
            <a:r>
              <a:rPr lang="uk-UA" sz="1100" i="1" dirty="0" err="1" smtClean="0">
                <a:latin typeface="e-Ukraine" pitchFamily="50" charset="-52"/>
              </a:rPr>
              <a:t>Довідково</a:t>
            </a:r>
            <a:r>
              <a:rPr lang="uk-UA" sz="1100" i="1" dirty="0" smtClean="0">
                <a:latin typeface="e-Ukraine" pitchFamily="50" charset="-52"/>
              </a:rPr>
              <a:t>: </a:t>
            </a:r>
            <a:endParaRPr lang="uk-UA" sz="1100" dirty="0" smtClean="0">
              <a:latin typeface="e-Ukraine" pitchFamily="50" charset="-52"/>
            </a:endParaRPr>
          </a:p>
          <a:p>
            <a:pPr indent="360000" algn="just" fontAlgn="base"/>
            <a:r>
              <a:rPr lang="uk-UA" sz="1100" dirty="0" smtClean="0">
                <a:latin typeface="e-Ukraine" pitchFamily="50" charset="-52"/>
              </a:rPr>
              <a:t>Податковий кодекс України</a:t>
            </a:r>
          </a:p>
          <a:p>
            <a:pPr indent="360000" algn="just"/>
            <a:r>
              <a:rPr lang="uk-UA" sz="1100" dirty="0" smtClean="0">
                <a:latin typeface="e-Ukraine" pitchFamily="50" charset="-52"/>
              </a:rPr>
              <a:t>наказ Міністерства фінансів України від 29.09.2017 № 822, яким затверджено Положення про реєстрацію фізичних осіб у Державному реєстрі фізичних осіб – платників податків (із змінами).</a:t>
            </a:r>
            <a:endParaRPr lang="uk-UA" sz="1100" dirty="0">
              <a:latin typeface="e-Ukraine" pitchFamily="50" charset="-52"/>
            </a:endParaRPr>
          </a:p>
        </p:txBody>
      </p:sp>
      <p:pic>
        <p:nvPicPr>
          <p:cNvPr id="11" name="Picture 6"/>
          <p:cNvPicPr>
            <a:picLocks noChangeAspect="1" noChangeArrowheads="1"/>
          </p:cNvPicPr>
          <p:nvPr/>
        </p:nvPicPr>
        <p:blipFill>
          <a:blip r:embed="rId3" cstate="print"/>
          <a:srcRect b="-705"/>
          <a:stretch>
            <a:fillRect/>
          </a:stretch>
        </p:blipFill>
        <p:spPr bwMode="auto">
          <a:xfrm rot="16200000">
            <a:off x="9096574" y="6039045"/>
            <a:ext cx="1104898" cy="533005"/>
          </a:xfrm>
          <a:prstGeom prst="rect">
            <a:avLst/>
          </a:prstGeom>
          <a:noFill/>
          <a:ln w="9525">
            <a:noFill/>
            <a:miter lim="800000"/>
            <a:headEnd/>
            <a:tailEnd/>
          </a:ln>
        </p:spPr>
      </p:pic>
      <p:pic>
        <p:nvPicPr>
          <p:cNvPr id="13" name="Picture 7"/>
          <p:cNvPicPr>
            <a:picLocks noChangeAspect="1" noChangeArrowheads="1"/>
          </p:cNvPicPr>
          <p:nvPr/>
        </p:nvPicPr>
        <p:blipFill>
          <a:blip r:embed="rId4" cstate="print"/>
          <a:srcRect r="53047"/>
          <a:stretch>
            <a:fillRect/>
          </a:stretch>
        </p:blipFill>
        <p:spPr bwMode="auto">
          <a:xfrm rot="5400000">
            <a:off x="9248076" y="6200077"/>
            <a:ext cx="420494" cy="895347"/>
          </a:xfrm>
          <a:prstGeom prst="rect">
            <a:avLst/>
          </a:prstGeom>
          <a:noFill/>
          <a:ln w="9525">
            <a:noFill/>
            <a:miter lim="800000"/>
            <a:headEnd/>
            <a:tailEnd/>
          </a:ln>
        </p:spPr>
      </p:pic>
      <p:sp>
        <p:nvSpPr>
          <p:cNvPr id="15" name="Прямоугольник 11"/>
          <p:cNvSpPr/>
          <p:nvPr/>
        </p:nvSpPr>
        <p:spPr>
          <a:xfrm>
            <a:off x="5010151" y="0"/>
            <a:ext cx="4857750" cy="1169551"/>
          </a:xfrm>
          <a:prstGeom prst="rect">
            <a:avLst/>
          </a:prstGeom>
        </p:spPr>
        <p:txBody>
          <a:bodyPr wrap="square">
            <a:spAutoFit/>
          </a:bodyPr>
          <a:lstStyle/>
          <a:p>
            <a:pPr indent="180975" algn="just" fontAlgn="base"/>
            <a:endParaRPr lang="uk-UA" sz="1050" dirty="0" smtClean="0">
              <a:latin typeface="Arial" pitchFamily="34" charset="0"/>
              <a:cs typeface="Arial" pitchFamily="34" charset="0"/>
            </a:endParaRPr>
          </a:p>
          <a:p>
            <a:pPr indent="180975" algn="just" fontAlgn="base">
              <a:spcAft>
                <a:spcPts val="600"/>
              </a:spcAft>
            </a:pPr>
            <a:r>
              <a:rPr lang="uk-UA" sz="1200" b="1" dirty="0" smtClean="0">
                <a:latin typeface="Arial" pitchFamily="34" charset="0"/>
                <a:cs typeface="Arial" pitchFamily="34" charset="0"/>
              </a:rPr>
              <a:t> </a:t>
            </a:r>
            <a:endParaRPr lang="uk-UA" sz="1200" dirty="0" smtClean="0">
              <a:latin typeface="Arial" pitchFamily="34" charset="0"/>
              <a:cs typeface="Arial" pitchFamily="34" charset="0"/>
            </a:endParaRPr>
          </a:p>
          <a:p>
            <a:pPr indent="180975" algn="just"/>
            <a:r>
              <a:rPr lang="uk-UA" sz="1000" dirty="0" smtClean="0">
                <a:latin typeface="Arial" pitchFamily="34" charset="0"/>
                <a:cs typeface="Arial" pitchFamily="34" charset="0"/>
              </a:rPr>
              <a:t> </a:t>
            </a:r>
          </a:p>
          <a:p>
            <a:pPr indent="180975" algn="just" fontAlgn="base">
              <a:spcAft>
                <a:spcPts val="300"/>
              </a:spcAft>
            </a:pPr>
            <a:endParaRPr lang="uk-UA" sz="1000" dirty="0" smtClean="0">
              <a:latin typeface="Arial" pitchFamily="34" charset="0"/>
              <a:cs typeface="Arial" pitchFamily="34" charset="0"/>
            </a:endParaRPr>
          </a:p>
          <a:p>
            <a:pPr indent="180975" algn="just" fontAlgn="base"/>
            <a:r>
              <a:rPr lang="uk-UA" sz="1000" dirty="0" smtClean="0">
                <a:latin typeface="Arial" pitchFamily="34" charset="0"/>
                <a:cs typeface="Arial" pitchFamily="34" charset="0"/>
              </a:rPr>
              <a:t>	</a:t>
            </a:r>
          </a:p>
          <a:p>
            <a:pPr indent="180975" algn="just"/>
            <a:endParaRPr lang="uk-UA" sz="1000" dirty="0" smtClean="0">
              <a:latin typeface="Arial" pitchFamily="34" charset="0"/>
              <a:cs typeface="Arial" pitchFamily="34" charset="0"/>
            </a:endParaRPr>
          </a:p>
        </p:txBody>
      </p:sp>
      <p:sp>
        <p:nvSpPr>
          <p:cNvPr id="17" name="Прямоугольник 11"/>
          <p:cNvSpPr/>
          <p:nvPr/>
        </p:nvSpPr>
        <p:spPr>
          <a:xfrm>
            <a:off x="123825" y="0"/>
            <a:ext cx="4829176" cy="6355586"/>
          </a:xfrm>
          <a:prstGeom prst="rect">
            <a:avLst/>
          </a:prstGeom>
        </p:spPr>
        <p:txBody>
          <a:bodyPr wrap="square">
            <a:spAutoFit/>
          </a:bodyPr>
          <a:lstStyle/>
          <a:p>
            <a:pPr indent="360000" algn="just" fontAlgn="base"/>
            <a:endParaRPr lang="uk-UA" sz="1100" dirty="0" smtClean="0">
              <a:latin typeface="e-Ukraine" pitchFamily="50" charset="-52"/>
              <a:cs typeface="Times New Roman" pitchFamily="18" charset="0"/>
            </a:endParaRPr>
          </a:p>
          <a:p>
            <a:pPr indent="360000" algn="just" fontAlgn="base"/>
            <a:r>
              <a:rPr lang="uk-UA" sz="1100" dirty="0" smtClean="0">
                <a:latin typeface="e-Ukraine" pitchFamily="50" charset="-52"/>
              </a:rPr>
              <a:t>Головне управління ДПС у Дніпропетровській області нагадує.</a:t>
            </a:r>
          </a:p>
          <a:p>
            <a:pPr indent="360000" algn="just" fontAlgn="base"/>
            <a:r>
              <a:rPr lang="uk-UA" sz="1100" dirty="0" smtClean="0">
                <a:latin typeface="e-Ukraine" pitchFamily="50" charset="-52"/>
              </a:rPr>
              <a:t>Громадяни, які змінили особисті дані (прізвище, ім’я, по батькові, місце проживання тощо), зобов’язані повідомити про це податкові органи протягом одного місяця.</a:t>
            </a:r>
          </a:p>
          <a:p>
            <a:pPr indent="360000" algn="just" fontAlgn="base"/>
            <a:r>
              <a:rPr lang="uk-UA" sz="1100" dirty="0" smtClean="0">
                <a:latin typeface="e-Ukraine" pitchFamily="50" charset="-52"/>
              </a:rPr>
              <a:t>Оновити персональні дані зручно та без черг можна через Електронний кабінет.</a:t>
            </a:r>
          </a:p>
          <a:p>
            <a:pPr indent="360000" algn="just" fontAlgn="base"/>
            <a:r>
              <a:rPr lang="uk-UA" sz="1100" dirty="0" smtClean="0">
                <a:solidFill>
                  <a:srgbClr val="0033CC"/>
                </a:solidFill>
                <a:latin typeface="e-Ukraine" pitchFamily="50" charset="-52"/>
              </a:rPr>
              <a:t>Подати заяву </a:t>
            </a:r>
            <a:r>
              <a:rPr lang="uk-UA" sz="1100" dirty="0" err="1" smtClean="0">
                <a:solidFill>
                  <a:srgbClr val="0033CC"/>
                </a:solidFill>
                <a:latin typeface="e-Ukraine" pitchFamily="50" charset="-52"/>
              </a:rPr>
              <a:t>онлайн</a:t>
            </a:r>
            <a:r>
              <a:rPr lang="uk-UA" sz="1100" dirty="0" smtClean="0">
                <a:solidFill>
                  <a:srgbClr val="0033CC"/>
                </a:solidFill>
                <a:latin typeface="e-Ukraine" pitchFamily="50" charset="-52"/>
              </a:rPr>
              <a:t> можна на підставі таких документів:</a:t>
            </a:r>
          </a:p>
          <a:p>
            <a:pPr algn="just" fontAlgn="base">
              <a:buFont typeface="e-Ukraine" pitchFamily="50" charset="-52"/>
              <a:buChar char="–"/>
            </a:pPr>
            <a:r>
              <a:rPr lang="uk-UA" sz="1100" b="1" dirty="0" smtClean="0">
                <a:latin typeface="e-Ukraine" pitchFamily="50" charset="-52"/>
              </a:rPr>
              <a:t> </a:t>
            </a:r>
            <a:r>
              <a:rPr lang="uk-UA" sz="1100" dirty="0" smtClean="0">
                <a:latin typeface="e-Ukraine" pitchFamily="50" charset="-52"/>
              </a:rPr>
              <a:t>для громадян України: паспорт (книжечка або</a:t>
            </a:r>
            <a:br>
              <a:rPr lang="uk-UA" sz="1100" dirty="0" smtClean="0">
                <a:latin typeface="e-Ukraine" pitchFamily="50" charset="-52"/>
              </a:rPr>
            </a:br>
            <a:r>
              <a:rPr lang="uk-UA" sz="1100" dirty="0" smtClean="0">
                <a:latin typeface="e-Ukraine" pitchFamily="50" charset="-52"/>
              </a:rPr>
              <a:t>ID-картка).</a:t>
            </a:r>
          </a:p>
          <a:p>
            <a:pPr algn="just" fontAlgn="base">
              <a:buFont typeface="e-Ukraine" pitchFamily="50" charset="-52"/>
              <a:buChar char="–"/>
            </a:pPr>
            <a:r>
              <a:rPr lang="uk-UA" sz="1100" b="1" dirty="0" smtClean="0">
                <a:latin typeface="e-Ukraine" pitchFamily="50" charset="-52"/>
              </a:rPr>
              <a:t> </a:t>
            </a:r>
            <a:r>
              <a:rPr lang="uk-UA" sz="1100" dirty="0" smtClean="0">
                <a:latin typeface="e-Ukraine" pitchFamily="50" charset="-52"/>
              </a:rPr>
              <a:t>для дітей (до 14 років): свідоцтво про народження.</a:t>
            </a:r>
          </a:p>
          <a:p>
            <a:pPr algn="just" fontAlgn="base">
              <a:buFont typeface="e-Ukraine" pitchFamily="50" charset="-52"/>
              <a:buChar char="–"/>
            </a:pPr>
            <a:r>
              <a:rPr lang="uk-UA" sz="1100" b="1" dirty="0" smtClean="0">
                <a:latin typeface="e-Ukraine" pitchFamily="50" charset="-52"/>
              </a:rPr>
              <a:t> </a:t>
            </a:r>
            <a:r>
              <a:rPr lang="uk-UA" sz="1100" dirty="0" smtClean="0">
                <a:latin typeface="e-Ukraine" pitchFamily="50" charset="-52"/>
              </a:rPr>
              <a:t>для іноземців: посвідка на тимчасове або постійне проживання в Україні у формі ID-картки.</a:t>
            </a:r>
          </a:p>
          <a:p>
            <a:pPr indent="360000" algn="just" fontAlgn="base"/>
            <a:r>
              <a:rPr lang="uk-UA" sz="1100" dirty="0" smtClean="0">
                <a:latin typeface="e-Ukraine" pitchFamily="50" charset="-52"/>
              </a:rPr>
              <a:t>Для цього необхідно в Електронному кабінеті:</a:t>
            </a:r>
          </a:p>
          <a:p>
            <a:pPr indent="360000" algn="just" fontAlgn="base"/>
            <a:r>
              <a:rPr lang="uk-UA" sz="1100" dirty="0" smtClean="0">
                <a:latin typeface="e-Ukraine" pitchFamily="50" charset="-52"/>
              </a:rPr>
              <a:t>1. </a:t>
            </a:r>
            <a:r>
              <a:rPr lang="uk-UA" sz="1100" dirty="0" err="1" smtClean="0">
                <a:latin typeface="e-Ukraine" pitchFamily="50" charset="-52"/>
              </a:rPr>
              <a:t>Оберати</a:t>
            </a:r>
            <a:r>
              <a:rPr lang="uk-UA" sz="1100" dirty="0" smtClean="0">
                <a:latin typeface="e-Ukraine" pitchFamily="50" charset="-52"/>
              </a:rPr>
              <a:t> режим «ЕК для громадян» пункт «Заява про внесення змін до ДРФО (5ДР)».</a:t>
            </a:r>
          </a:p>
          <a:p>
            <a:pPr indent="360000" algn="just" fontAlgn="base"/>
            <a:r>
              <a:rPr lang="uk-UA" sz="1100" dirty="0" smtClean="0">
                <a:latin typeface="e-Ukraine" pitchFamily="50" charset="-52"/>
              </a:rPr>
              <a:t>2. Заповнити дані:</a:t>
            </a:r>
          </a:p>
          <a:p>
            <a:pPr algn="just" fontAlgn="base">
              <a:buFont typeface="e-Ukraine" pitchFamily="50" charset="-52"/>
              <a:buChar char="–"/>
            </a:pPr>
            <a:r>
              <a:rPr lang="uk-UA" sz="1100" dirty="0" smtClean="0">
                <a:latin typeface="e-Ukraine" pitchFamily="50" charset="-52"/>
              </a:rPr>
              <a:t> вказати РНОКПП та актуальну особисту інформацію (прізвище, ім’я, по батькові і т.п.);</a:t>
            </a:r>
          </a:p>
          <a:p>
            <a:pPr algn="just" fontAlgn="base">
              <a:buFont typeface="e-Ukraine" pitchFamily="50" charset="-52"/>
              <a:buChar char="–"/>
            </a:pPr>
            <a:r>
              <a:rPr lang="uk-UA" sz="1100" dirty="0" smtClean="0">
                <a:latin typeface="e-Ukraine" pitchFamily="50" charset="-52"/>
              </a:rPr>
              <a:t> якщо відбулася зміна ПІБ, обов’язково вказуються попередні дані;</a:t>
            </a:r>
          </a:p>
          <a:p>
            <a:pPr algn="just" fontAlgn="base">
              <a:buFont typeface="e-Ukraine" pitchFamily="50" charset="-52"/>
              <a:buChar char="–"/>
            </a:pPr>
            <a:r>
              <a:rPr lang="uk-UA" sz="1100" dirty="0" smtClean="0">
                <a:latin typeface="e-Ukraine" pitchFamily="50" charset="-52"/>
              </a:rPr>
              <a:t> заповнюються відомості про місце народження та актуальну адресу задекларованого (зареєстрованого) місця проживання (перебування). Для внутрішньо переміщених осіб (ВПО) передбачено спеціальне поле для внесення даних про зареєстроване місце проживання відповідно до довідки про взяття на облік внутрішньо переміщеної особи.</a:t>
            </a:r>
          </a:p>
          <a:p>
            <a:pPr indent="360000" algn="just" fontAlgn="base"/>
            <a:r>
              <a:rPr lang="uk-UA" sz="1100" dirty="0" smtClean="0">
                <a:latin typeface="e-Ukraine" pitchFamily="50" charset="-52"/>
              </a:rPr>
              <a:t>3. Документи: вказуються реквізити документа, що посвідчує особу (серія, номер, дата видачі).</a:t>
            </a:r>
          </a:p>
          <a:p>
            <a:pPr indent="360000" algn="just"/>
            <a:r>
              <a:rPr lang="uk-UA" sz="1100" dirty="0" smtClean="0">
                <a:latin typeface="e-Ukraine" pitchFamily="50" charset="-52"/>
              </a:rPr>
              <a:t>4. Вибір </a:t>
            </a:r>
            <a:r>
              <a:rPr lang="uk-UA" sz="1100" dirty="0" err="1" smtClean="0">
                <a:latin typeface="e-Ukraine" pitchFamily="50" charset="-52"/>
              </a:rPr>
              <a:t>ЦОПа</a:t>
            </a:r>
            <a:r>
              <a:rPr lang="uk-UA" sz="1100" dirty="0" smtClean="0">
                <a:latin typeface="e-Ukraine" pitchFamily="50" charset="-52"/>
              </a:rPr>
              <a:t>: обирається зручний для платника Центр обслуговування платників, де можна отримати готову картку платника податків.</a:t>
            </a:r>
            <a:endParaRPr lang="uk-UA" sz="1100" dirty="0">
              <a:latin typeface="e-Ukraine" pitchFamily="50" charset="-52"/>
            </a:endParaRPr>
          </a:p>
        </p:txBody>
      </p:sp>
      <p:pic>
        <p:nvPicPr>
          <p:cNvPr id="9" name="Picture 6"/>
          <p:cNvPicPr>
            <a:picLocks noChangeAspect="1" noChangeArrowheads="1"/>
          </p:cNvPicPr>
          <p:nvPr/>
        </p:nvPicPr>
        <p:blipFill>
          <a:blip r:embed="rId3" cstate="print"/>
          <a:srcRect b="-705"/>
          <a:stretch>
            <a:fillRect/>
          </a:stretch>
        </p:blipFill>
        <p:spPr bwMode="auto">
          <a:xfrm>
            <a:off x="1" y="6352898"/>
            <a:ext cx="1066799" cy="514626"/>
          </a:xfrm>
          <a:prstGeom prst="rect">
            <a:avLst/>
          </a:prstGeom>
          <a:noFill/>
          <a:ln w="9525">
            <a:noFill/>
            <a:miter lim="800000"/>
            <a:headEnd/>
            <a:tailEnd/>
          </a:ln>
        </p:spPr>
      </p:pic>
      <p:pic>
        <p:nvPicPr>
          <p:cNvPr id="14" name="Picture 7"/>
          <p:cNvPicPr>
            <a:picLocks noChangeAspect="1" noChangeArrowheads="1"/>
          </p:cNvPicPr>
          <p:nvPr/>
        </p:nvPicPr>
        <p:blipFill>
          <a:blip r:embed="rId4" cstate="print"/>
          <a:srcRect r="53047"/>
          <a:stretch>
            <a:fillRect/>
          </a:stretch>
        </p:blipFill>
        <p:spPr bwMode="auto">
          <a:xfrm rot="5400000">
            <a:off x="1101889" y="6312065"/>
            <a:ext cx="348921" cy="742950"/>
          </a:xfrm>
          <a:prstGeom prst="rect">
            <a:avLst/>
          </a:prstGeom>
          <a:noFill/>
          <a:ln w="9525">
            <a:noFill/>
            <a:miter lim="800000"/>
            <a:headEnd/>
            <a:tailEnd/>
          </a:ln>
        </p:spPr>
      </p:pic>
    </p:spTree>
    <p:extLst>
      <p:ext uri="{BB962C8B-B14F-4D97-AF65-F5344CB8AC3E}">
        <p14:creationId xmlns:p14="http://schemas.microsoft.com/office/powerpoint/2010/main" xmlns=""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2676</TotalTime>
  <Words>80</Words>
  <Application>Microsoft Office PowerPoint</Application>
  <PresentationFormat>Аркуш A4 (210x297 мм)</PresentationFormat>
  <Paragraphs>40</Paragraphs>
  <Slides>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d71380</cp:lastModifiedBy>
  <cp:revision>376</cp:revision>
  <dcterms:created xsi:type="dcterms:W3CDTF">2021-05-27T05:23:05Z</dcterms:created>
  <dcterms:modified xsi:type="dcterms:W3CDTF">2026-06-03T06:48:23Z</dcterms:modified>
</cp:coreProperties>
</file>