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9906000" cy="6858000" type="A4"/>
  <p:notesSz cx="7102475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25A87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99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246" y="-16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13.05.2026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13.05.2026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13.05.2026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13.05.2026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13.05.2026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13.05.2026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13.05.2026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13.05.2026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13.05.2026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13.05.2026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13.05.2026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CE06E-CD33-4E8D-BB2D-3C537C4FAFB6}" type="datetimeFigureOut">
              <a:rPr lang="ru-RU" smtClean="0"/>
              <a:pPr/>
              <a:t>13.05.2026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AAE0BDE6-D7B9-4FD3-A01F-F489C68E0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2125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3" name="Рисунок 22" descr="долучайся.jpg"/>
          <p:cNvPicPr>
            <a:picLocks noChangeAspect="1"/>
          </p:cNvPicPr>
          <p:nvPr/>
        </p:nvPicPr>
        <p:blipFill>
          <a:blip r:embed="rId2" cstate="print"/>
          <a:srcRect l="5522" t="16482" r="66239" b="18246"/>
          <a:stretch>
            <a:fillRect/>
          </a:stretch>
        </p:blipFill>
        <p:spPr>
          <a:xfrm>
            <a:off x="409575" y="1362075"/>
            <a:ext cx="1543050" cy="2466975"/>
          </a:xfrm>
          <a:prstGeom prst="rect">
            <a:avLst/>
          </a:prstGeom>
        </p:spPr>
      </p:pic>
      <p:pic>
        <p:nvPicPr>
          <p:cNvPr id="24" name="Рисунок 23" descr="долучайся.jpg"/>
          <p:cNvPicPr>
            <a:picLocks noChangeAspect="1"/>
          </p:cNvPicPr>
          <p:nvPr/>
        </p:nvPicPr>
        <p:blipFill>
          <a:blip r:embed="rId2" cstate="print"/>
          <a:srcRect l="68275" t="42391" r="5229" b="16986"/>
          <a:stretch>
            <a:fillRect/>
          </a:stretch>
        </p:blipFill>
        <p:spPr>
          <a:xfrm>
            <a:off x="2619375" y="3295957"/>
            <a:ext cx="1517626" cy="1609418"/>
          </a:xfrm>
          <a:prstGeom prst="rect">
            <a:avLst/>
          </a:prstGeom>
        </p:spPr>
      </p:pic>
      <p:sp>
        <p:nvSpPr>
          <p:cNvPr id="25" name="Прямокутник 24"/>
          <p:cNvSpPr/>
          <p:nvPr/>
        </p:nvSpPr>
        <p:spPr>
          <a:xfrm>
            <a:off x="1514475" y="6296026"/>
            <a:ext cx="233362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solidFill>
                  <a:srgbClr val="0033CC"/>
                </a:solidFill>
                <a:latin typeface="e-Ukraine Head Bold" pitchFamily="2" charset="-52"/>
              </a:rPr>
              <a:t>dp.ikc@tax.gov.ua</a:t>
            </a:r>
            <a:endParaRPr lang="en-US" sz="1500" b="1" dirty="0">
              <a:solidFill>
                <a:srgbClr val="0033CC"/>
              </a:solidFill>
              <a:latin typeface="e-Ukraine Head Bold" pitchFamily="2" charset="-52"/>
            </a:endParaRPr>
          </a:p>
        </p:txBody>
      </p:sp>
      <p:sp>
        <p:nvSpPr>
          <p:cNvPr id="38" name="Прямокутник 37"/>
          <p:cNvSpPr/>
          <p:nvPr/>
        </p:nvSpPr>
        <p:spPr>
          <a:xfrm>
            <a:off x="5610225" y="1314450"/>
            <a:ext cx="42291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uk-UA" sz="1600" dirty="0" smtClean="0">
                <a:solidFill>
                  <a:srgbClr val="0033CC"/>
                </a:solidFill>
                <a:latin typeface="e-Ukraine Head Bold" pitchFamily="50" charset="-52"/>
              </a:rPr>
              <a:t>Декларація з податку на нерухомість за період(и), в якому(</a:t>
            </a:r>
            <a:r>
              <a:rPr lang="uk-UA" sz="1600" dirty="0" err="1" smtClean="0">
                <a:solidFill>
                  <a:srgbClr val="0033CC"/>
                </a:solidFill>
                <a:latin typeface="e-Ukraine Head Bold" pitchFamily="50" charset="-52"/>
              </a:rPr>
              <a:t>их</a:t>
            </a:r>
            <a:r>
              <a:rPr lang="uk-UA" sz="1600" dirty="0" smtClean="0">
                <a:solidFill>
                  <a:srgbClr val="0033CC"/>
                </a:solidFill>
                <a:latin typeface="e-Ukraine Head Bold" pitchFamily="50" charset="-52"/>
              </a:rPr>
              <a:t>) виникали об</a:t>
            </a:r>
            <a:r>
              <a:rPr lang="en-US" sz="1600" dirty="0" smtClean="0">
                <a:solidFill>
                  <a:srgbClr val="0033CC"/>
                </a:solidFill>
                <a:latin typeface="e-Ukraine Head Bold" pitchFamily="50" charset="-52"/>
              </a:rPr>
              <a:t>’</a:t>
            </a:r>
            <a:r>
              <a:rPr lang="uk-UA" sz="1600" dirty="0" err="1" smtClean="0">
                <a:solidFill>
                  <a:srgbClr val="0033CC"/>
                </a:solidFill>
                <a:latin typeface="e-Ukraine Head Bold" pitchFamily="50" charset="-52"/>
              </a:rPr>
              <a:t>єкти</a:t>
            </a:r>
            <a:r>
              <a:rPr lang="uk-UA" sz="1600" dirty="0" smtClean="0">
                <a:solidFill>
                  <a:srgbClr val="0033CC"/>
                </a:solidFill>
                <a:latin typeface="e-Ukraine Head Bold" pitchFamily="50" charset="-52"/>
              </a:rPr>
              <a:t> оподаткування, не була подана: що зі строком давності для нарахування податкового </a:t>
            </a:r>
            <a:r>
              <a:rPr lang="uk-UA" sz="1600" dirty="0" err="1" smtClean="0">
                <a:solidFill>
                  <a:srgbClr val="0033CC"/>
                </a:solidFill>
                <a:latin typeface="e-Ukraine Head Bold" pitchFamily="50" charset="-52"/>
              </a:rPr>
              <a:t>зобов</a:t>
            </a:r>
            <a:r>
              <a:rPr lang="en-US" sz="1600" dirty="0" smtClean="0">
                <a:solidFill>
                  <a:srgbClr val="0033CC"/>
                </a:solidFill>
                <a:latin typeface="e-Ukraine Head Bold" pitchFamily="50" charset="-52"/>
              </a:rPr>
              <a:t>’</a:t>
            </a:r>
            <a:r>
              <a:rPr lang="uk-UA" sz="1600" dirty="0" err="1" smtClean="0">
                <a:solidFill>
                  <a:srgbClr val="0033CC"/>
                </a:solidFill>
                <a:latin typeface="e-Ukraine Head Bold" pitchFamily="50" charset="-52"/>
              </a:rPr>
              <a:t>язання</a:t>
            </a:r>
            <a:r>
              <a:rPr lang="uk-UA" sz="1600" dirty="0" smtClean="0">
                <a:solidFill>
                  <a:srgbClr val="0033CC"/>
                </a:solidFill>
                <a:latin typeface="e-Ukraine Head Bold" pitchFamily="50" charset="-52"/>
              </a:rPr>
              <a:t>?</a:t>
            </a:r>
            <a:endParaRPr lang="ru-RU" sz="1600" dirty="0">
              <a:solidFill>
                <a:srgbClr val="0033CC"/>
              </a:solidFill>
              <a:latin typeface="e-Ukraine Head Bold" pitchFamily="50" charset="-52"/>
            </a:endParaRPr>
          </a:p>
        </p:txBody>
      </p:sp>
      <p:sp>
        <p:nvSpPr>
          <p:cNvPr id="39" name="Прямокутник 38"/>
          <p:cNvSpPr/>
          <p:nvPr/>
        </p:nvSpPr>
        <p:spPr>
          <a:xfrm>
            <a:off x="7724775" y="3467101"/>
            <a:ext cx="17240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latin typeface="e-Ukraine Light" pitchFamily="50" charset="-52"/>
                <a:cs typeface="Times New Roman" pitchFamily="18" charset="0"/>
              </a:rPr>
              <a:t>Травень 2026</a:t>
            </a:r>
          </a:p>
        </p:txBody>
      </p:sp>
      <p:pic>
        <p:nvPicPr>
          <p:cNvPr id="47" name="Рисунок 46" descr="Версія для роботи (1280 × 785 пікс.), копія (2).png"/>
          <p:cNvPicPr>
            <a:picLocks noChangeAspect="1"/>
          </p:cNvPicPr>
          <p:nvPr/>
        </p:nvPicPr>
        <p:blipFill>
          <a:blip r:embed="rId3" cstate="print"/>
          <a:srcRect l="14615" t="72420" r="67404" b="5159"/>
          <a:stretch>
            <a:fillRect/>
          </a:stretch>
        </p:blipFill>
        <p:spPr>
          <a:xfrm>
            <a:off x="742950" y="6151470"/>
            <a:ext cx="723900" cy="553570"/>
          </a:xfrm>
          <a:prstGeom prst="rect">
            <a:avLst/>
          </a:prstGeom>
        </p:spPr>
      </p:pic>
      <p:pic>
        <p:nvPicPr>
          <p:cNvPr id="29" name="Рисунок 28" descr="долучайся.jpg"/>
          <p:cNvPicPr>
            <a:picLocks noChangeAspect="1"/>
          </p:cNvPicPr>
          <p:nvPr/>
        </p:nvPicPr>
        <p:blipFill>
          <a:blip r:embed="rId2" cstate="print"/>
          <a:srcRect l="68275" t="17268" r="10096" b="57075"/>
          <a:stretch>
            <a:fillRect/>
          </a:stretch>
        </p:blipFill>
        <p:spPr>
          <a:xfrm>
            <a:off x="2742623" y="2326801"/>
            <a:ext cx="1238828" cy="1016474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 r="53047"/>
          <a:stretch>
            <a:fillRect/>
          </a:stretch>
        </p:blipFill>
        <p:spPr bwMode="auto">
          <a:xfrm>
            <a:off x="8884876" y="4667247"/>
            <a:ext cx="1021124" cy="217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b="-705"/>
          <a:stretch>
            <a:fillRect/>
          </a:stretch>
        </p:blipFill>
        <p:spPr bwMode="auto">
          <a:xfrm>
            <a:off x="7405604" y="5680380"/>
            <a:ext cx="2500396" cy="120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" y="152311"/>
            <a:ext cx="4810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defTabSz="914400" eaLnBrk="0" fontAlgn="base" hangingPunct="0">
              <a:spcBef>
                <a:spcPct val="0"/>
              </a:spcBef>
            </a:pPr>
            <a:r>
              <a:rPr lang="uk-UA" altLang="ru-RU" sz="1200" b="1" dirty="0" smtClean="0">
                <a:latin typeface="e-Ukraine Head Bold" pitchFamily="2" charset="-52"/>
              </a:rPr>
              <a:t>Будьте в курсі податкового законодавства: користуйтеся офіційними джерелами інформації податкової служби Дніпропетровщини!</a:t>
            </a:r>
            <a:endParaRPr lang="uk-UA" altLang="ru-RU" sz="1200" b="1" dirty="0">
              <a:latin typeface="e-Ukraine Head Bold" pitchFamily="2" charset="-52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6" cstate="print"/>
          <a:srcRect r="53047"/>
          <a:stretch>
            <a:fillRect/>
          </a:stretch>
        </p:blipFill>
        <p:spPr bwMode="auto">
          <a:xfrm rot="5400000">
            <a:off x="6494089" y="5608543"/>
            <a:ext cx="798559" cy="170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0"/>
          <p:cNvSpPr/>
          <p:nvPr/>
        </p:nvSpPr>
        <p:spPr>
          <a:xfrm>
            <a:off x="6457951" y="123826"/>
            <a:ext cx="4200524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latin typeface="e-Ukraine Head Bold" pitchFamily="50" charset="-52"/>
              </a:rPr>
              <a:t>Державна податкова служба України</a:t>
            </a:r>
          </a:p>
          <a:p>
            <a:endParaRPr lang="uk-UA" sz="500" b="1" dirty="0" smtClean="0">
              <a:latin typeface="e-Ukraine Head Bold" pitchFamily="50" charset="-52"/>
            </a:endParaRPr>
          </a:p>
          <a:p>
            <a:r>
              <a:rPr lang="uk-UA" sz="1200" b="1" dirty="0" smtClean="0">
                <a:latin typeface="e-Ukraine Head Bold" pitchFamily="50" charset="-52"/>
              </a:rPr>
              <a:t>Головне управління ДПС у Дніпропетровській області</a:t>
            </a:r>
          </a:p>
          <a:p>
            <a:endParaRPr lang="ru-RU" sz="200" b="1" dirty="0" smtClean="0">
              <a:latin typeface="e-Ukraine Head Bold" pitchFamily="50" charset="-52"/>
            </a:endParaRPr>
          </a:p>
        </p:txBody>
      </p:sp>
      <p:pic>
        <p:nvPicPr>
          <p:cNvPr id="26" name="Рисунок 25" descr="Версія для роботи (1280 × 785 пікс.), копія.png"/>
          <p:cNvPicPr>
            <a:picLocks noChangeAspect="1"/>
          </p:cNvPicPr>
          <p:nvPr/>
        </p:nvPicPr>
        <p:blipFill>
          <a:blip r:embed="rId7" cstate="print"/>
          <a:srcRect l="2212" t="2807" r="88365" b="88256"/>
          <a:stretch>
            <a:fillRect/>
          </a:stretch>
        </p:blipFill>
        <p:spPr>
          <a:xfrm>
            <a:off x="5314950" y="107205"/>
            <a:ext cx="1191293" cy="692895"/>
          </a:xfrm>
          <a:prstGeom prst="rect">
            <a:avLst/>
          </a:prstGeom>
        </p:spPr>
      </p:pic>
      <p:sp>
        <p:nvSpPr>
          <p:cNvPr id="2050" name="AutoShape 2" descr="7eminar | РРО / ПРРО у 2025 році: чи усім обов'язково застосовува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9" name="Рисунок 18" descr="Листівка 1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87860" y="4267200"/>
            <a:ext cx="2534154" cy="1687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382142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B020ADF-A26B-4DB1-A8F3-01CE965CB04E}"/>
              </a:ext>
            </a:extLst>
          </p:cNvPr>
          <p:cNvSpPr/>
          <p:nvPr/>
        </p:nvSpPr>
        <p:spPr>
          <a:xfrm>
            <a:off x="228599" y="180974"/>
            <a:ext cx="4591051" cy="6257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just">
              <a:spcAft>
                <a:spcPts val="0"/>
              </a:spcAft>
            </a:pPr>
            <a:endParaRPr lang="uk-UA" sz="120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1450" y="3068210"/>
            <a:ext cx="46481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uk-UA" sz="1400" smtClean="0">
                <a:latin typeface="Arial" pitchFamily="34" charset="0"/>
                <a:cs typeface="Arial" pitchFamily="34" charset="0"/>
              </a:rPr>
              <a:t>  </a:t>
            </a:r>
            <a:endParaRPr lang="uk-UA" sz="13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81599" y="0"/>
            <a:ext cx="4572001" cy="3747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 fontAlgn="base"/>
            <a:endParaRPr lang="uk-UA" sz="950" b="1" dirty="0" smtClean="0">
              <a:solidFill>
                <a:srgbClr val="0033CC"/>
              </a:solidFill>
              <a:latin typeface="e-Ukraine" pitchFamily="50" charset="-52"/>
              <a:cs typeface="Arial" pitchFamily="34" charset="0"/>
            </a:endParaRPr>
          </a:p>
          <a:p>
            <a:pPr indent="360000" algn="just" fontAlgn="base"/>
            <a:r>
              <a:rPr lang="uk-UA" sz="950" dirty="0" smtClean="0">
                <a:latin typeface="e-Ukraine" pitchFamily="50" charset="-52"/>
              </a:rPr>
              <a:t>Грошове зобов’язання може бути нараховане або провадження у справі про стягнення такого податку може бути розпочате без дотримання строку давності, визначеного в абзаці першому п. 102.1 ст. 102 ПКУ, якщо податкову декларацію за період, протягом якого виникло податкове зобов’язання, не було подано (</a:t>
            </a:r>
            <a:r>
              <a:rPr lang="uk-UA" sz="950" dirty="0" err="1" smtClean="0">
                <a:latin typeface="e-Ukraine" pitchFamily="50" charset="-52"/>
              </a:rPr>
              <a:t>п.п</a:t>
            </a:r>
            <a:r>
              <a:rPr lang="uk-UA" sz="950" dirty="0" smtClean="0">
                <a:latin typeface="e-Ukraine" pitchFamily="50" charset="-52"/>
              </a:rPr>
              <a:t>. 102.2.1 п. 102.2 ст. 102 ПКУ).</a:t>
            </a:r>
          </a:p>
          <a:p>
            <a:pPr indent="360000" algn="just" fontAlgn="base"/>
            <a:r>
              <a:rPr lang="uk-UA" sz="950" dirty="0" smtClean="0">
                <a:latin typeface="e-Ukraine" pitchFamily="50" charset="-52"/>
              </a:rPr>
              <a:t>Водночас, граничні строки для подання податкової декларації можуть бути продовжені керівником за письмовим запитом посадової особи юридичної особи (п. 102.6 ст. 102 ПКУ), у разі, якщо протягом зазначених граничних строків така юридична особа не мала інших посадових осіб, уповноважених відповідно до законодавства України нараховувати, стягувати та вносити до бюджету податки, а також вести бухгалтерський облік, складати та подавати податкову звітність (</a:t>
            </a:r>
            <a:r>
              <a:rPr lang="uk-UA" sz="950" dirty="0" err="1" smtClean="0">
                <a:latin typeface="e-Ukraine" pitchFamily="50" charset="-52"/>
              </a:rPr>
              <a:t>п.п</a:t>
            </a:r>
            <a:r>
              <a:rPr lang="uk-UA" sz="950" dirty="0" smtClean="0">
                <a:latin typeface="e-Ukraine" pitchFamily="50" charset="-52"/>
              </a:rPr>
              <a:t>. 102.7.2 п. 102.7 ст. 102 ПКУ).</a:t>
            </a:r>
          </a:p>
          <a:p>
            <a:pPr indent="360000" algn="just" fontAlgn="base"/>
            <a:r>
              <a:rPr lang="uk-UA" sz="950" dirty="0" smtClean="0">
                <a:latin typeface="e-Ukraine" pitchFamily="50" charset="-52"/>
              </a:rPr>
              <a:t>Отже, Декларація, яка не була подана суб’єктом господарювання за період(и), в якому(</a:t>
            </a:r>
            <a:r>
              <a:rPr lang="uk-UA" sz="950" dirty="0" err="1" smtClean="0">
                <a:latin typeface="e-Ukraine" pitchFamily="50" charset="-52"/>
              </a:rPr>
              <a:t>их</a:t>
            </a:r>
            <a:r>
              <a:rPr lang="uk-UA" sz="950" dirty="0" smtClean="0">
                <a:latin typeface="e-Ukraine" pitchFamily="50" charset="-52"/>
              </a:rPr>
              <a:t>) виникали об’єкти оподаткування, подається не пізніше закінчення 1095 дня, що настає за останнім днем граничного строку подання податкової декларації, враховуючи норми п. 102.1 ст. 102 ПКУ.</a:t>
            </a:r>
          </a:p>
          <a:p>
            <a:pPr indent="360000" algn="just"/>
            <a:r>
              <a:rPr lang="uk-UA" sz="950" dirty="0" smtClean="0">
                <a:latin typeface="e-Ukraine" pitchFamily="50" charset="-52"/>
              </a:rPr>
              <a:t>Поряд з цим, законодавство не обмежує платника податку в термінах подання до контролюючого органу податкової звітності, зокрема, Декларації після граничного строку, що передбачено п. 102.1 ст. 102 ПКУ.</a:t>
            </a:r>
            <a:endParaRPr lang="uk-UA" sz="950" dirty="0">
              <a:latin typeface="e-Ukraine" pitchFamily="50" charset="-52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/>
          <a:srcRect b="-705"/>
          <a:stretch>
            <a:fillRect/>
          </a:stretch>
        </p:blipFill>
        <p:spPr bwMode="auto">
          <a:xfrm rot="16200000">
            <a:off x="9096574" y="6039045"/>
            <a:ext cx="1104898" cy="533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/>
          <a:srcRect r="53047"/>
          <a:stretch>
            <a:fillRect/>
          </a:stretch>
        </p:blipFill>
        <p:spPr bwMode="auto">
          <a:xfrm rot="5400000">
            <a:off x="9248076" y="6200077"/>
            <a:ext cx="420494" cy="89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1"/>
          <p:cNvSpPr/>
          <p:nvPr/>
        </p:nvSpPr>
        <p:spPr>
          <a:xfrm>
            <a:off x="5010151" y="0"/>
            <a:ext cx="48577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 fontAlgn="base"/>
            <a:endParaRPr lang="uk-UA" sz="1050" dirty="0" smtClean="0">
              <a:latin typeface="Arial" pitchFamily="34" charset="0"/>
              <a:cs typeface="Arial" pitchFamily="34" charset="0"/>
            </a:endParaRPr>
          </a:p>
          <a:p>
            <a:pPr indent="180975" algn="just" fontAlgn="base">
              <a:spcAft>
                <a:spcPts val="600"/>
              </a:spcAft>
            </a:pPr>
            <a:r>
              <a:rPr lang="uk-UA" sz="1200" b="1" dirty="0" smtClean="0">
                <a:latin typeface="Arial" pitchFamily="34" charset="0"/>
                <a:cs typeface="Arial" pitchFamily="34" charset="0"/>
              </a:rPr>
              <a:t> </a:t>
            </a:r>
            <a:endParaRPr lang="uk-UA" sz="1200" dirty="0" smtClean="0">
              <a:latin typeface="Arial" pitchFamily="34" charset="0"/>
              <a:cs typeface="Arial" pitchFamily="34" charset="0"/>
            </a:endParaRPr>
          </a:p>
          <a:p>
            <a:pPr indent="180975" algn="just"/>
            <a:r>
              <a:rPr lang="uk-UA" sz="1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indent="180975" algn="just" fontAlgn="base">
              <a:spcAft>
                <a:spcPts val="300"/>
              </a:spcAft>
            </a:pPr>
            <a:endParaRPr lang="uk-UA" sz="1000" dirty="0" smtClean="0">
              <a:latin typeface="Arial" pitchFamily="34" charset="0"/>
              <a:cs typeface="Arial" pitchFamily="34" charset="0"/>
            </a:endParaRPr>
          </a:p>
          <a:p>
            <a:pPr indent="180975" algn="just" fontAlgn="base"/>
            <a:r>
              <a:rPr lang="uk-UA" sz="1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indent="180975" algn="just"/>
            <a:endParaRPr lang="uk-UA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1"/>
          <p:cNvSpPr/>
          <p:nvPr/>
        </p:nvSpPr>
        <p:spPr>
          <a:xfrm>
            <a:off x="123825" y="0"/>
            <a:ext cx="482917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 fontAlgn="base"/>
            <a:endParaRPr lang="uk-UA" sz="950" dirty="0" smtClean="0">
              <a:latin typeface="e-Ukraine" pitchFamily="50" charset="-52"/>
              <a:cs typeface="Times New Roman" pitchFamily="18" charset="0"/>
            </a:endParaRPr>
          </a:p>
          <a:p>
            <a:pPr indent="360000" algn="just" fontAlgn="base"/>
            <a:r>
              <a:rPr lang="uk-UA" sz="950" dirty="0" smtClean="0">
                <a:latin typeface="e-Ukraine" pitchFamily="50" charset="-52"/>
              </a:rPr>
              <a:t>Головне управління ДПС у Дніпропетровській області нагадує.</a:t>
            </a:r>
          </a:p>
          <a:p>
            <a:pPr indent="360000" algn="just" fontAlgn="base"/>
            <a:r>
              <a:rPr lang="uk-UA" sz="950" dirty="0" smtClean="0">
                <a:latin typeface="e-Ukraine" pitchFamily="50" charset="-52"/>
              </a:rPr>
              <a:t>Відповідно до </a:t>
            </a:r>
            <a:r>
              <a:rPr lang="uk-UA" sz="950" dirty="0" err="1" smtClean="0">
                <a:latin typeface="e-Ukraine" pitchFamily="50" charset="-52"/>
              </a:rPr>
              <a:t>п.п</a:t>
            </a:r>
            <a:r>
              <a:rPr lang="uk-UA" sz="950" dirty="0" smtClean="0">
                <a:latin typeface="e-Ukraine" pitchFamily="50" charset="-52"/>
              </a:rPr>
              <a:t>. 266.7.5 п. 266.7 ст. 266 Податкового кодексу України (далі – ПКУ) платники податку – юридичні особи самостійно обчислюють суму податку станом на 1 січня звітного року і не пізніше 20 лютого цього ж року подають до контролюючого органу за місцезнаходженням об’єкта оподаткування декларацію з податку на нерухоме майно, відмінне від земельної ділянки (далі – Декларація), за формою, встановленою у порядку, передбаченому ст. 46 ПКУ, з розбивкою річної суми рівними частками поквартально.</a:t>
            </a:r>
          </a:p>
          <a:p>
            <a:pPr indent="360000" algn="just" fontAlgn="base"/>
            <a:r>
              <a:rPr lang="uk-UA" sz="950" dirty="0" smtClean="0">
                <a:latin typeface="e-Ukraine" pitchFamily="50" charset="-52"/>
              </a:rPr>
              <a:t>Щодо новоствореного (нововведеного) об’єкта житлової та/або нежитлової нерухомості Декларація юридичною особою – платником податку подається протягом 30 календарних днів з дня виникнення права власності на такий об’єкт, а податок сплачується починаючи з місяця, в якому виникло право власності на такий об’єкт.</a:t>
            </a:r>
          </a:p>
          <a:p>
            <a:pPr indent="360000" algn="just" fontAlgn="base"/>
            <a:r>
              <a:rPr lang="uk-UA" sz="950" dirty="0" smtClean="0">
                <a:latin typeface="e-Ukraine" pitchFamily="50" charset="-52"/>
              </a:rPr>
              <a:t>Підпунктом 266.10.3 п. 266.10 ст. 266 ПКУ встановлено, що податкове зобов’язання з податку на нерухоме майно, відмінне від земельної ділянки, може бути </a:t>
            </a:r>
            <a:r>
              <a:rPr lang="uk-UA" sz="950" dirty="0" err="1" smtClean="0">
                <a:latin typeface="e-Ukraine" pitchFamily="50" charset="-52"/>
              </a:rPr>
              <a:t>нараховано</a:t>
            </a:r>
            <a:r>
              <a:rPr lang="uk-UA" sz="950" dirty="0" smtClean="0">
                <a:latin typeface="e-Ukraine" pitchFamily="50" charset="-52"/>
              </a:rPr>
              <a:t> за податкові (звітні) періоди (роки) в межах строків, визначених п. 102.1 ст. 102 ПКУ.</a:t>
            </a:r>
          </a:p>
          <a:p>
            <a:pPr indent="360000" algn="just" fontAlgn="base"/>
            <a:r>
              <a:rPr lang="uk-UA" sz="950" dirty="0" smtClean="0">
                <a:latin typeface="e-Ukraine" pitchFamily="50" charset="-52"/>
              </a:rPr>
              <a:t>Згідно з п. 102.1 ст. 102 ПКУ контролюючий орган, крім випадків, визначених п. 102.2 ст. 102 ПКУ, має право провести перевірку та самостійно визначити суму грошових зобов’язань платника податків у випадках, визначених ПКУ, не пізніше закінчення 1095 дня, що настає за останнім днем граничного строку подання податкової декларації, а якщо така податкова декларація була надана пізніше, – за днем її фактичного подання. Якщо протягом зазначеного строку контролюючий орган не визначає суму грошових зобов’язань, платник податків вважається вільним від такого грошового зобов’язання (в тому числі від нарахованої пені), а спір стосовно такої декларації та/або податкового повідомлення не підлягає розгляду в адміністративному або судовому порядку.</a:t>
            </a:r>
          </a:p>
          <a:p>
            <a:pPr indent="360000" algn="just"/>
            <a:r>
              <a:rPr lang="uk-UA" sz="950" dirty="0" smtClean="0">
                <a:latin typeface="e-Ukraine" pitchFamily="50" charset="-52"/>
              </a:rPr>
              <a:t>При цьому, у разі подання платником податку уточнюючого розрахунку до податкової декларації контролюючий орган має право визначити суму податкових зобов’язань за такою податковою декларацією протягом 1095 днів з дня подання уточнюючого розрахунку.</a:t>
            </a:r>
            <a:endParaRPr lang="uk-UA" sz="950" dirty="0">
              <a:latin typeface="e-Ukraine" pitchFamily="50" charset="-52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/>
          <a:srcRect b="-705"/>
          <a:stretch>
            <a:fillRect/>
          </a:stretch>
        </p:blipFill>
        <p:spPr bwMode="auto">
          <a:xfrm>
            <a:off x="1" y="6238026"/>
            <a:ext cx="1304924" cy="62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 cstate="print"/>
          <a:srcRect r="53047"/>
          <a:stretch>
            <a:fillRect/>
          </a:stretch>
        </p:blipFill>
        <p:spPr bwMode="auto">
          <a:xfrm rot="5400000">
            <a:off x="1293546" y="6256072"/>
            <a:ext cx="384708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422195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2666</TotalTime>
  <Words>630</Words>
  <Application>Microsoft Office PowerPoint</Application>
  <PresentationFormat>Аркуш A4 (210x297 мм)</PresentationFormat>
  <Paragraphs>25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d71380</cp:lastModifiedBy>
  <cp:revision>375</cp:revision>
  <dcterms:created xsi:type="dcterms:W3CDTF">2021-05-27T05:23:05Z</dcterms:created>
  <dcterms:modified xsi:type="dcterms:W3CDTF">2026-05-13T08:13:16Z</dcterms:modified>
</cp:coreProperties>
</file>