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zir.tax.gov.ua/main/bz/view/?src=ques&amp;id=4433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733550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Як фізична особа може отримати 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мікрогрант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 на створення власного бізнесу?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3850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Травень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1265" y="4294251"/>
            <a:ext cx="2689860" cy="166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У разі коли за результатом розгляду бізнес-плану є необхідність його доопрацювання </a:t>
            </a:r>
            <a:r>
              <a:rPr lang="uk-UA" sz="1200" dirty="0" err="1" smtClean="0">
                <a:latin typeface="e-Ukraine" pitchFamily="50" charset="-52"/>
              </a:rPr>
              <a:t>отримувачем</a:t>
            </a:r>
            <a:r>
              <a:rPr lang="uk-UA" sz="1200" dirty="0" smtClean="0">
                <a:latin typeface="e-Ukraine" pitchFamily="50" charset="-52"/>
              </a:rPr>
              <a:t>, регіональний центр зайнятості одноразово повертає такий бізнес-план для доопрацювання </a:t>
            </a:r>
            <a:r>
              <a:rPr lang="uk-UA" sz="1200" dirty="0" err="1" smtClean="0">
                <a:latin typeface="e-Ukraine" pitchFamily="50" charset="-52"/>
              </a:rPr>
              <a:t>отримувачу</a:t>
            </a:r>
            <a:r>
              <a:rPr lang="uk-UA" sz="1200" dirty="0" smtClean="0">
                <a:latin typeface="e-Ukraine" pitchFamily="50" charset="-52"/>
              </a:rPr>
              <a:t> та переносить його розгляд на наступний період за результатами доопрацювання. Не є підставою для повернення бізнес-плану наявність орфографічних, синтаксичних, граматичних помилок, що не спотворюють змісту бізнес-плану.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Доопрацьований бізнес-план подається </a:t>
            </a:r>
            <a:r>
              <a:rPr lang="uk-UA" sz="1200" dirty="0" err="1" smtClean="0">
                <a:latin typeface="e-Ukraine" pitchFamily="50" charset="-52"/>
              </a:rPr>
              <a:t>отримувачем</a:t>
            </a:r>
            <a:r>
              <a:rPr lang="uk-UA" sz="1200" dirty="0" smtClean="0">
                <a:latin typeface="e-Ukraine" pitchFamily="50" charset="-52"/>
              </a:rPr>
              <a:t> протягом 15 календарних днів з дня отримання повідомлення регіонального центру зайнятості, надісланого в кабінет </a:t>
            </a:r>
            <a:r>
              <a:rPr lang="uk-UA" sz="1200" dirty="0" err="1" smtClean="0">
                <a:latin typeface="e-Ukraine" pitchFamily="50" charset="-52"/>
              </a:rPr>
              <a:t>отримувача</a:t>
            </a:r>
            <a:r>
              <a:rPr lang="uk-UA" sz="1200" dirty="0" smtClean="0">
                <a:latin typeface="e-Ukraine" pitchFamily="50" charset="-52"/>
              </a:rPr>
              <a:t> на Порталі Дія. У разі неподання доопрацьованого бізнес-плану у зазначений строк Державним центром зайнятості приймається рішення про відмову у наданні </a:t>
            </a:r>
            <a:r>
              <a:rPr lang="uk-UA" sz="1200" dirty="0" err="1" smtClean="0">
                <a:latin typeface="e-Ukraine" pitchFamily="50" charset="-52"/>
              </a:rPr>
              <a:t>мікрогранту</a:t>
            </a:r>
            <a:r>
              <a:rPr lang="uk-UA" sz="1200" dirty="0" smtClean="0">
                <a:latin typeface="e-Ukraine" pitchFamily="50" charset="-52"/>
              </a:rPr>
              <a:t>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Центр зайнятості може надавати інформаційну підтримку </a:t>
            </a:r>
            <a:r>
              <a:rPr lang="uk-UA" sz="1200" dirty="0" err="1" smtClean="0">
                <a:latin typeface="e-Ukraine" pitchFamily="50" charset="-52"/>
              </a:rPr>
              <a:t>отримувачам</a:t>
            </a:r>
            <a:r>
              <a:rPr lang="uk-UA" sz="1200" dirty="0" smtClean="0">
                <a:latin typeface="e-Ukraine" pitchFamily="50" charset="-52"/>
              </a:rPr>
              <a:t>, менторську підтримку особам віком від 18 до 25 років включно (за їх зверненням) з питань провадження підприємницької діяльності та може здійснювати супровід </a:t>
            </a:r>
            <a:r>
              <a:rPr lang="uk-UA" sz="1200" dirty="0" err="1" smtClean="0">
                <a:latin typeface="e-Ukraine" pitchFamily="50" charset="-52"/>
              </a:rPr>
              <a:t>отримувачів</a:t>
            </a:r>
            <a:r>
              <a:rPr lang="uk-UA" sz="1200" dirty="0" smtClean="0">
                <a:latin typeface="e-Ukraine" pitchFamily="50" charset="-52"/>
              </a:rPr>
              <a:t>, які отримали </a:t>
            </a:r>
            <a:r>
              <a:rPr lang="uk-UA" sz="1200" dirty="0" err="1" smtClean="0">
                <a:latin typeface="e-Ukraine" pitchFamily="50" charset="-52"/>
              </a:rPr>
              <a:t>мікрогрант</a:t>
            </a:r>
            <a:r>
              <a:rPr lang="uk-UA" sz="1200" dirty="0" smtClean="0">
                <a:latin typeface="e-Ukraine" pitchFamily="50" charset="-52"/>
              </a:rPr>
              <a:t>, шляхом проведення регулярного навчання, організації груп взаємної підтримки для </a:t>
            </a:r>
            <a:r>
              <a:rPr lang="uk-UA" sz="1200" dirty="0" err="1" smtClean="0">
                <a:latin typeface="e-Ukraine" pitchFamily="50" charset="-52"/>
              </a:rPr>
              <a:t>отримувачів</a:t>
            </a:r>
            <a:r>
              <a:rPr lang="uk-UA" sz="1200" dirty="0" smtClean="0">
                <a:latin typeface="e-Ukraine" pitchFamily="50" charset="-52"/>
              </a:rPr>
              <a:t> тощо.</a:t>
            </a:r>
          </a:p>
          <a:p>
            <a:pPr indent="360000" algn="just"/>
            <a:r>
              <a:rPr lang="uk-UA" sz="1200" dirty="0" smtClean="0">
                <a:latin typeface="e-Ukraine" pitchFamily="50" charset="-52"/>
              </a:rPr>
              <a:t>Детальніше – за посиланням </a:t>
            </a:r>
            <a:r>
              <a:rPr lang="uk-UA" sz="1200" u="sng" dirty="0" smtClean="0">
                <a:latin typeface="e-Ukraine" pitchFamily="50" charset="-52"/>
                <a:hlinkClick r:id="rId2"/>
              </a:rPr>
              <a:t>https://zir.tax.gov.ua/main/bz/view/?src=ques&amp;id=44339</a:t>
            </a:r>
            <a:r>
              <a:rPr lang="uk-UA" sz="1200" dirty="0" smtClean="0">
                <a:latin typeface="e-Ukraine" pitchFamily="50" charset="-52"/>
              </a:rPr>
              <a:t>.</a:t>
            </a:r>
            <a:endParaRPr lang="uk-UA" sz="120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 rot="16200000">
            <a:off x="9096574" y="6039045"/>
            <a:ext cx="1104898" cy="5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9248076" y="6200077"/>
            <a:ext cx="420494" cy="8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Головне управління ДПС у Дніпропетровській області інформує.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Щоб отримати </a:t>
            </a:r>
            <a:r>
              <a:rPr lang="uk-UA" sz="1200" dirty="0" err="1" smtClean="0">
                <a:latin typeface="e-Ukraine" pitchFamily="50" charset="-52"/>
              </a:rPr>
              <a:t>мікрогрант</a:t>
            </a:r>
            <a:r>
              <a:rPr lang="uk-UA" sz="1200" dirty="0" smtClean="0">
                <a:latin typeface="e-Ukraine" pitchFamily="50" charset="-52"/>
              </a:rPr>
              <a:t> на створення власного бізнесу фізична особа формує заяву особисто або у відділенні АТ «Ощадбанк», АТ КБ «</a:t>
            </a:r>
            <a:r>
              <a:rPr lang="uk-UA" sz="1200" dirty="0" err="1" smtClean="0">
                <a:latin typeface="e-Ukraine" pitchFamily="50" charset="-52"/>
              </a:rPr>
              <a:t>ПриватБанк</a:t>
            </a:r>
            <a:r>
              <a:rPr lang="uk-UA" sz="1200" dirty="0" smtClean="0">
                <a:latin typeface="e-Ukraine" pitchFamily="50" charset="-52"/>
              </a:rPr>
              <a:t>», АТ «СЕНС БАНК» засобами Єдиного державного </a:t>
            </a:r>
            <a:r>
              <a:rPr lang="uk-UA" sz="1200" dirty="0" err="1" smtClean="0">
                <a:latin typeface="e-Ukraine" pitchFamily="50" charset="-52"/>
              </a:rPr>
              <a:t>вебпорталу</a:t>
            </a:r>
            <a:r>
              <a:rPr lang="uk-UA" sz="1200" dirty="0" smtClean="0">
                <a:latin typeface="e-Ukraine" pitchFamily="50" charset="-52"/>
              </a:rPr>
              <a:t> електронних послуг після проходження нею ідентифікації та </a:t>
            </a:r>
            <a:r>
              <a:rPr lang="uk-UA" sz="1200" dirty="0" err="1" smtClean="0">
                <a:latin typeface="e-Ukraine" pitchFamily="50" charset="-52"/>
              </a:rPr>
              <a:t>автентифікації</a:t>
            </a:r>
            <a:r>
              <a:rPr lang="uk-UA" sz="1200" dirty="0" smtClean="0">
                <a:latin typeface="e-Ukraine" pitchFamily="50" charset="-52"/>
              </a:rPr>
              <a:t> з використанням інтегрованої системи електронної ідентифікації, електронного підпису, що базується на кваліфікованому сертифікаті електронного підпису, та/або інших засобів ідентифікації, які дають змогу однозначно встановлювати особу </a:t>
            </a:r>
            <a:r>
              <a:rPr lang="uk-UA" sz="1200" dirty="0" err="1" smtClean="0">
                <a:latin typeface="e-Ukraine" pitchFamily="50" charset="-52"/>
              </a:rPr>
              <a:t>отримувача</a:t>
            </a:r>
            <a:r>
              <a:rPr lang="uk-UA" sz="1200" dirty="0" smtClean="0">
                <a:latin typeface="e-Ukraine" pitchFamily="50" charset="-52"/>
              </a:rPr>
              <a:t>.</a:t>
            </a:r>
          </a:p>
          <a:p>
            <a:pPr indent="360000" algn="just"/>
            <a:r>
              <a:rPr lang="uk-UA" sz="1200" dirty="0" smtClean="0">
                <a:latin typeface="e-Ukraine" pitchFamily="50" charset="-52"/>
              </a:rPr>
              <a:t>Рішення про надання </a:t>
            </a:r>
            <a:r>
              <a:rPr lang="uk-UA" sz="1200" dirty="0" err="1" smtClean="0">
                <a:latin typeface="e-Ukraine" pitchFamily="50" charset="-52"/>
              </a:rPr>
              <a:t>мікрогранту</a:t>
            </a:r>
            <a:r>
              <a:rPr lang="uk-UA" sz="1200" dirty="0" smtClean="0">
                <a:latin typeface="e-Ukraine" pitchFamily="50" charset="-52"/>
              </a:rPr>
              <a:t> приймається Державним центром зайнятості </a:t>
            </a:r>
            <a:r>
              <a:rPr lang="uk-UA" sz="1200" dirty="0" smtClean="0">
                <a:latin typeface="e-Ukraine" pitchFamily="50" charset="-52"/>
              </a:rPr>
              <a:t>протягом</a:t>
            </a:r>
            <a:br>
              <a:rPr lang="uk-UA" sz="1200" dirty="0" smtClean="0">
                <a:latin typeface="e-Ukraine" pitchFamily="50" charset="-52"/>
              </a:rPr>
            </a:br>
            <a:r>
              <a:rPr lang="uk-UA" sz="1200" dirty="0" smtClean="0">
                <a:latin typeface="e-Ukraine" pitchFamily="50" charset="-52"/>
              </a:rPr>
              <a:t>15 </a:t>
            </a:r>
            <a:r>
              <a:rPr lang="uk-UA" sz="1200" dirty="0" smtClean="0">
                <a:latin typeface="e-Ukraine" pitchFamily="50" charset="-52"/>
              </a:rPr>
              <a:t>робочих днів з дня кінцевого строку подання заяв на основі інформації уповноваженого банку, яка включає результати перевірки ділової репутації </a:t>
            </a:r>
            <a:r>
              <a:rPr lang="uk-UA" sz="1200" dirty="0" err="1" smtClean="0">
                <a:latin typeface="e-Ukraine" pitchFamily="50" charset="-52"/>
              </a:rPr>
              <a:t>отримувача</a:t>
            </a:r>
            <a:r>
              <a:rPr lang="uk-UA" sz="1200" dirty="0" smtClean="0">
                <a:latin typeface="e-Ukraine" pitchFamily="50" charset="-52"/>
              </a:rPr>
              <a:t> та відомостей, зазначених у заяві, а також оцінку співбесіди з </a:t>
            </a:r>
            <a:r>
              <a:rPr lang="uk-UA" sz="1200" dirty="0" err="1" smtClean="0">
                <a:latin typeface="e-Ukraine" pitchFamily="50" charset="-52"/>
              </a:rPr>
              <a:t>отримувачем</a:t>
            </a:r>
            <a:r>
              <a:rPr lang="uk-UA" sz="1200" dirty="0" smtClean="0">
                <a:latin typeface="e-Ukraine" pitchFamily="50" charset="-52"/>
              </a:rPr>
              <a:t>, проведеної регіональними центрами зайнятості, та документальне підтвердження </a:t>
            </a:r>
            <a:r>
              <a:rPr lang="uk-UA" sz="1200" dirty="0" err="1" smtClean="0">
                <a:latin typeface="e-Ukraine" pitchFamily="50" charset="-52"/>
              </a:rPr>
              <a:t>отримувачем</a:t>
            </a:r>
            <a:r>
              <a:rPr lang="uk-UA" sz="1200" dirty="0" smtClean="0">
                <a:latin typeface="e-Ukraine" pitchFamily="50" charset="-52"/>
              </a:rPr>
              <a:t> відсутності даних щодо наявності судових справ, відкритих виконавчих проваджень, арешту / конфіскації майна (активів) у разі отримання таких даних з автоматизованих систем та відсутності податкового боргу. Порядок обміну та передачі документів між уповноваженим банком та Державним центром зайнятості визначається договором про взаємодію.</a:t>
            </a:r>
            <a:endParaRPr lang="uk-UA" sz="1200" dirty="0">
              <a:latin typeface="e-Ukraine" pitchFamily="50" charset="-52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1" y="6238026"/>
            <a:ext cx="1304924" cy="62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 rot="5400000">
            <a:off x="1293546" y="6256072"/>
            <a:ext cx="38470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280</Words>
  <Application>Microsoft Office PowerPoint</Application>
  <PresentationFormat>Аркуш A4 (210x297 мм)</PresentationFormat>
  <Paragraphs>22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372</cp:revision>
  <dcterms:created xsi:type="dcterms:W3CDTF">2021-05-27T05:23:05Z</dcterms:created>
  <dcterms:modified xsi:type="dcterms:W3CDTF">2026-05-07T09:25:34Z</dcterms:modified>
</cp:coreProperties>
</file>