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733550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Електронні сервіси – 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цифрове рішення без бар</a:t>
            </a:r>
            <a:r>
              <a:rPr lang="en-US" dirty="0" smtClean="0">
                <a:solidFill>
                  <a:srgbClr val="0033CC"/>
                </a:solidFill>
                <a:latin typeface="e-Ukraine Head Bold" pitchFamily="50" charset="-52"/>
              </a:rPr>
              <a:t>’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єрів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1051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Травень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 descr="Листівка 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5076" y="4286250"/>
            <a:ext cx="2695574" cy="1653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200" dirty="0" smtClean="0">
                <a:solidFill>
                  <a:srgbClr val="0033CC"/>
                </a:solidFill>
                <a:latin typeface="e-Ukraine" pitchFamily="50" charset="-52"/>
              </a:rPr>
              <a:t>Основні принципи </a:t>
            </a:r>
            <a:r>
              <a:rPr lang="uk-UA" sz="1200" dirty="0" err="1" smtClean="0">
                <a:solidFill>
                  <a:srgbClr val="0033CC"/>
                </a:solidFill>
                <a:latin typeface="e-Ukraine" pitchFamily="50" charset="-52"/>
              </a:rPr>
              <a:t>безбар’єрності</a:t>
            </a:r>
            <a:r>
              <a:rPr lang="uk-UA" sz="1200" dirty="0" smtClean="0">
                <a:solidFill>
                  <a:srgbClr val="0033CC"/>
                </a:solidFill>
                <a:latin typeface="e-Ukraine" pitchFamily="50" charset="-52"/>
              </a:rPr>
              <a:t>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гнучкість</a:t>
            </a:r>
            <a:r>
              <a:rPr lang="uk-UA" sz="1200" dirty="0" smtClean="0">
                <a:latin typeface="e-Ukraine" pitchFamily="50" charset="-52"/>
              </a:rPr>
              <a:t>: можливість обрати найзручніший формат отримання послуг – </a:t>
            </a:r>
            <a:r>
              <a:rPr lang="uk-UA" sz="1200" dirty="0" err="1" smtClean="0">
                <a:latin typeface="e-Ukraine" pitchFamily="50" charset="-52"/>
              </a:rPr>
              <a:t>онлайн</a:t>
            </a:r>
            <a:r>
              <a:rPr lang="uk-UA" sz="1200" dirty="0" smtClean="0">
                <a:latin typeface="e-Ukraine" pitchFamily="50" charset="-52"/>
              </a:rPr>
              <a:t>, </a:t>
            </a:r>
            <a:r>
              <a:rPr lang="uk-UA" sz="1200" dirty="0" err="1" smtClean="0">
                <a:latin typeface="e-Ukraine" pitchFamily="50" charset="-52"/>
              </a:rPr>
              <a:t>офлайн</a:t>
            </a:r>
            <a:r>
              <a:rPr lang="uk-UA" sz="1200" dirty="0" smtClean="0">
                <a:latin typeface="e-Ukraine" pitchFamily="50" charset="-52"/>
              </a:rPr>
              <a:t> або телефоном.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прозорість</a:t>
            </a:r>
            <a:r>
              <a:rPr lang="uk-UA" sz="1200" dirty="0" smtClean="0">
                <a:latin typeface="e-Ukraine" pitchFamily="50" charset="-52"/>
              </a:rPr>
              <a:t>: чітка, зрозуміла і доступна інформація, зокрема для людей з інвалідністю чи старшого віку.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універсальність</a:t>
            </a:r>
            <a:r>
              <a:rPr lang="uk-UA" sz="1200" dirty="0" smtClean="0">
                <a:latin typeface="e-Ukraine" pitchFamily="50" charset="-52"/>
              </a:rPr>
              <a:t>: податкові послуги мають бути доступні для кожного – без винятків.</a:t>
            </a:r>
          </a:p>
          <a:p>
            <a:pPr indent="360000" algn="just"/>
            <a:r>
              <a:rPr lang="uk-UA" sz="1200" dirty="0" err="1" smtClean="0">
                <a:latin typeface="e-Ukraine" pitchFamily="50" charset="-52"/>
              </a:rPr>
              <a:t>Безбар’єрність</a:t>
            </a:r>
            <a:r>
              <a:rPr lang="uk-UA" sz="1200" dirty="0" smtClean="0">
                <a:latin typeface="e-Ukraine" pitchFamily="50" charset="-52"/>
              </a:rPr>
              <a:t> – це якісний сервіс і важливий крок до інклюзивного суспільства. Модернізація інфраструктури та розвиток цифрових сервісів допомагають ДПС забезпечувати комфортну та якісну підтримку всім платникам податків.</a:t>
            </a:r>
            <a:endParaRPr lang="uk-UA" sz="120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891836" y="5834308"/>
            <a:ext cx="1381123" cy="66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122091" y="6074091"/>
            <a:ext cx="501015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Взаємодія з платниками у зручному та доступному форматі – це розширення </a:t>
            </a:r>
            <a:r>
              <a:rPr lang="uk-UA" sz="1200" dirty="0" err="1" smtClean="0">
                <a:latin typeface="e-Ukraine" pitchFamily="50" charset="-52"/>
              </a:rPr>
              <a:t>безбар’єрних</a:t>
            </a:r>
            <a:r>
              <a:rPr lang="uk-UA" sz="1200" dirty="0" smtClean="0">
                <a:latin typeface="e-Ukraine" pitchFamily="50" charset="-52"/>
              </a:rPr>
              <a:t> можливостей для кожної людини.</a:t>
            </a:r>
          </a:p>
          <a:p>
            <a:pPr indent="360000" algn="just" fontAlgn="base"/>
            <a:r>
              <a:rPr lang="uk-UA" sz="1200" dirty="0" smtClean="0">
                <a:latin typeface="e-Ukraine" pitchFamily="50" charset="-52"/>
              </a:rPr>
              <a:t>Створення умов, за яких отримати податкові послуги можуть усі громадяни, незалежно від їхніх фізичних чи цифрових можливостей – у фокусі уваги податківців.</a:t>
            </a:r>
          </a:p>
          <a:p>
            <a:pPr indent="360000" algn="just" fontAlgn="base"/>
            <a:r>
              <a:rPr lang="uk-UA" sz="1200" dirty="0" err="1" smtClean="0">
                <a:solidFill>
                  <a:srgbClr val="0033CC"/>
                </a:solidFill>
                <a:latin typeface="e-Ukraine" pitchFamily="50" charset="-52"/>
              </a:rPr>
              <a:t>Безбар’єрний</a:t>
            </a:r>
            <a:r>
              <a:rPr lang="uk-UA" sz="1200" dirty="0" smtClean="0">
                <a:solidFill>
                  <a:srgbClr val="0033CC"/>
                </a:solidFill>
                <a:latin typeface="e-Ukraine" pitchFamily="50" charset="-52"/>
              </a:rPr>
              <a:t> простір податкової – це доступність: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фізична</a:t>
            </a:r>
            <a:r>
              <a:rPr lang="uk-UA" sz="1200" dirty="0" smtClean="0">
                <a:latin typeface="e-Ukraine" pitchFamily="50" charset="-52"/>
              </a:rPr>
              <a:t>: облаштування пандусів, зручних входів та інфраструктури для людей з інвалідністю та </a:t>
            </a:r>
            <a:r>
              <a:rPr lang="uk-UA" sz="1200" dirty="0" err="1" smtClean="0">
                <a:latin typeface="e-Ukraine" pitchFamily="50" charset="-52"/>
              </a:rPr>
              <a:t>маломобільних</a:t>
            </a:r>
            <a:r>
              <a:rPr lang="uk-UA" sz="1200" dirty="0" smtClean="0">
                <a:latin typeface="e-Ukraine" pitchFamily="50" charset="-52"/>
              </a:rPr>
              <a:t> груп;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інформаційна</a:t>
            </a:r>
            <a:r>
              <a:rPr lang="uk-UA" sz="1200" dirty="0" smtClean="0">
                <a:latin typeface="e-Ukraine" pitchFamily="50" charset="-52"/>
              </a:rPr>
              <a:t>: адаптовані сторінки </a:t>
            </a:r>
            <a:r>
              <a:rPr lang="uk-UA" sz="1200" dirty="0" err="1" smtClean="0">
                <a:latin typeface="e-Ukraine" pitchFamily="50" charset="-52"/>
              </a:rPr>
              <a:t>вебпорталу</a:t>
            </a:r>
            <a:r>
              <a:rPr lang="uk-UA" sz="1200" dirty="0" smtClean="0">
                <a:latin typeface="e-Ukraine" pitchFamily="50" charset="-52"/>
              </a:rPr>
              <a:t>, зручні для людей із порушеннями зору або слуху, зрозумілі матеріали; 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цифрова</a:t>
            </a:r>
            <a:r>
              <a:rPr lang="uk-UA" sz="1200" dirty="0" smtClean="0">
                <a:latin typeface="e-Ukraine" pitchFamily="50" charset="-52"/>
              </a:rPr>
              <a:t>: можливість отримати найпопулярніші послуги </a:t>
            </a:r>
            <a:r>
              <a:rPr lang="uk-UA" sz="1200" dirty="0" err="1" smtClean="0">
                <a:latin typeface="e-Ukraine" pitchFamily="50" charset="-52"/>
              </a:rPr>
              <a:t>онлайн</a:t>
            </a:r>
            <a:r>
              <a:rPr lang="uk-UA" sz="1200" dirty="0" smtClean="0">
                <a:latin typeface="e-Ukraine" pitchFamily="50" charset="-52"/>
              </a:rPr>
              <a:t> через Електронний кабінет – без відвідування контролюючого органу.</a:t>
            </a:r>
          </a:p>
          <a:p>
            <a:pPr indent="360000" algn="just" fontAlgn="base"/>
            <a:r>
              <a:rPr lang="uk-UA" sz="1200" dirty="0" smtClean="0">
                <a:solidFill>
                  <a:srgbClr val="0033CC"/>
                </a:solidFill>
                <a:latin typeface="e-Ukraine" pitchFamily="50" charset="-52"/>
              </a:rPr>
              <a:t>Крім того, електронні сервіси – це технічні рішення для доступності: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Мобільний </a:t>
            </a:r>
            <a:r>
              <a:rPr lang="uk-UA" sz="1200" i="1" dirty="0" err="1" smtClean="0">
                <a:latin typeface="e-Ukraine" pitchFamily="50" charset="-52"/>
              </a:rPr>
              <a:t>застосунок</a:t>
            </a:r>
            <a:r>
              <a:rPr lang="uk-UA" sz="1200" i="1" dirty="0" smtClean="0">
                <a:latin typeface="e-Ukraine" pitchFamily="50" charset="-52"/>
              </a:rPr>
              <a:t> «Моя податкова»</a:t>
            </a:r>
            <a:r>
              <a:rPr lang="uk-UA" sz="1200" dirty="0" smtClean="0">
                <a:latin typeface="e-Ukraine" pitchFamily="50" charset="-52"/>
              </a:rPr>
              <a:t>: швидкий спосіб переглянути власні дані, отримати послуги чи надіслати звернення прямо зі </a:t>
            </a:r>
            <a:r>
              <a:rPr lang="uk-UA" sz="1200" dirty="0" err="1" smtClean="0">
                <a:latin typeface="e-Ukraine" pitchFamily="50" charset="-52"/>
              </a:rPr>
              <a:t>смартфона</a:t>
            </a:r>
            <a:r>
              <a:rPr lang="uk-UA" sz="1200" dirty="0" smtClean="0">
                <a:latin typeface="e-Ukraine" pitchFamily="50" charset="-52"/>
              </a:rPr>
              <a:t>;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сервіс </a:t>
            </a:r>
            <a:r>
              <a:rPr lang="uk-UA" sz="1200" i="1" dirty="0" smtClean="0">
                <a:latin typeface="e-Ukraine" pitchFamily="50" charset="-52"/>
              </a:rPr>
              <a:t>«TAX </a:t>
            </a:r>
            <a:r>
              <a:rPr lang="uk-UA" sz="1200" i="1" dirty="0" err="1" smtClean="0">
                <a:latin typeface="e-Ukraine" pitchFamily="50" charset="-52"/>
              </a:rPr>
              <a:t>Control</a:t>
            </a:r>
            <a:r>
              <a:rPr lang="uk-UA" sz="1200" i="1" dirty="0" smtClean="0">
                <a:latin typeface="e-Ukraine" pitchFamily="50" charset="-52"/>
              </a:rPr>
              <a:t>»</a:t>
            </a:r>
            <a:r>
              <a:rPr lang="uk-UA" sz="1200" dirty="0" smtClean="0">
                <a:latin typeface="e-Ukraine" pitchFamily="50" charset="-52"/>
              </a:rPr>
              <a:t>: цифровий інструмент для повідомлень про можливі порушення у сфері торгівлі, послуг чи громадського харчування.</a:t>
            </a:r>
          </a:p>
          <a:p>
            <a:pPr algn="just">
              <a:buFont typeface="e-Ukraine" pitchFamily="50" charset="-52"/>
              <a:buChar char="–"/>
            </a:pPr>
            <a:r>
              <a:rPr lang="uk-UA" sz="1200" i="1" dirty="0" smtClean="0">
                <a:latin typeface="e-Ukraine" pitchFamily="50" charset="-52"/>
              </a:rPr>
              <a:t> Контакт-центр </a:t>
            </a:r>
            <a:r>
              <a:rPr lang="uk-UA" sz="1200" i="1" dirty="0" smtClean="0">
                <a:latin typeface="e-Ukraine" pitchFamily="50" charset="-52"/>
              </a:rPr>
              <a:t>ДПС</a:t>
            </a:r>
            <a:r>
              <a:rPr lang="uk-UA" sz="1200" dirty="0" smtClean="0">
                <a:latin typeface="e-Ukraine" pitchFamily="50" charset="-52"/>
              </a:rPr>
              <a:t>: зручний канал для консультацій і оперативних відповідей на запитання платників через телефонні дзвінки та переписку в </a:t>
            </a:r>
            <a:r>
              <a:rPr lang="uk-UA" sz="1200" dirty="0" err="1" smtClean="0">
                <a:latin typeface="e-Ukraine" pitchFamily="50" charset="-52"/>
              </a:rPr>
              <a:t>месенджері</a:t>
            </a:r>
            <a:r>
              <a:rPr lang="uk-UA" sz="1200" dirty="0" smtClean="0">
                <a:latin typeface="e-Ukraine" pitchFamily="50" charset="-52"/>
              </a:rPr>
              <a:t>.</a:t>
            </a:r>
            <a:endParaRPr lang="uk-UA" sz="1200" dirty="0">
              <a:latin typeface="e-Ukraine" pitchFamily="50" charset="-52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1" y="6238026"/>
            <a:ext cx="1304924" cy="6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293546" y="6256072"/>
            <a:ext cx="38470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2658</TotalTime>
  <Words>213</Words>
  <Application>Microsoft Office PowerPoint</Application>
  <PresentationFormat>Аркуш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372</cp:revision>
  <dcterms:created xsi:type="dcterms:W3CDTF">2021-05-27T05:23:05Z</dcterms:created>
  <dcterms:modified xsi:type="dcterms:W3CDTF">2026-05-13T07:56:23Z</dcterms:modified>
</cp:coreProperties>
</file>