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905000"/>
            <a:ext cx="422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err="1" smtClean="0">
                <a:solidFill>
                  <a:srgbClr val="0033CC"/>
                </a:solidFill>
                <a:latin typeface="e-Ukraine Head Bold" pitchFamily="50" charset="-52"/>
              </a:rPr>
              <a:t>Безбар</a:t>
            </a:r>
            <a:r>
              <a:rPr lang="en-US" dirty="0" smtClean="0">
                <a:solidFill>
                  <a:srgbClr val="0033CC"/>
                </a:solidFill>
                <a:latin typeface="e-Ukraine Head Bold" pitchFamily="50" charset="-52"/>
              </a:rPr>
              <a:t>’</a:t>
            </a:r>
            <a:r>
              <a:rPr lang="uk-UA" dirty="0" err="1" smtClean="0">
                <a:solidFill>
                  <a:srgbClr val="0033CC"/>
                </a:solidFill>
                <a:latin typeface="e-Ukraine Head Bold" pitchFamily="50" charset="-52"/>
              </a:rPr>
              <a:t>єрність</a:t>
            </a: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: основні поняття і напрями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09926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Травень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 descr="Листівка 9.jpg"/>
          <p:cNvPicPr>
            <a:picLocks noChangeAspect="1"/>
          </p:cNvPicPr>
          <p:nvPr/>
        </p:nvPicPr>
        <p:blipFill>
          <a:blip r:embed="rId8" cstate="print"/>
          <a:srcRect l="18173" t="23504" r="15865" b="7949"/>
          <a:stretch>
            <a:fillRect/>
          </a:stretch>
        </p:blipFill>
        <p:spPr>
          <a:xfrm>
            <a:off x="6305550" y="4324350"/>
            <a:ext cx="2724150" cy="1592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1599" y="0"/>
            <a:ext cx="45720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100" b="1" dirty="0" smtClean="0">
              <a:solidFill>
                <a:srgbClr val="0033CC"/>
              </a:solidFill>
              <a:latin typeface="e-Ukraine" pitchFamily="50" charset="-52"/>
              <a:cs typeface="Arial" pitchFamily="34" charset="0"/>
            </a:endParaRP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▼ </a:t>
            </a:r>
            <a:r>
              <a:rPr lang="uk-UA" sz="1100" b="1" dirty="0" smtClean="0">
                <a:latin typeface="e-Ukraine" pitchFamily="50" charset="-52"/>
              </a:rPr>
              <a:t>Цифрова </a:t>
            </a:r>
            <a:r>
              <a:rPr lang="uk-UA" sz="1100" b="1" dirty="0" err="1" smtClean="0">
                <a:latin typeface="e-Ukraine" pitchFamily="50" charset="-52"/>
              </a:rPr>
              <a:t>безбар’єрність</a:t>
            </a:r>
            <a:r>
              <a:rPr lang="uk-UA" sz="1100" dirty="0" smtClean="0">
                <a:latin typeface="e-Ukraine" pitchFamily="50" charset="-52"/>
              </a:rPr>
              <a:t>: усі суспільні групи мають доступ до швидкісного Інтернету, публічних послуг та публічної цифрової інформації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▼ </a:t>
            </a:r>
            <a:r>
              <a:rPr lang="uk-UA" sz="1100" b="1" dirty="0" smtClean="0">
                <a:latin typeface="e-Ukraine" pitchFamily="50" charset="-52"/>
              </a:rPr>
              <a:t>Суспільна та громадянська </a:t>
            </a:r>
            <a:r>
              <a:rPr lang="uk-UA" sz="1100" b="1" dirty="0" err="1" smtClean="0">
                <a:latin typeface="e-Ukraine" pitchFamily="50" charset="-52"/>
              </a:rPr>
              <a:t>безбар’єрність</a:t>
            </a:r>
            <a:r>
              <a:rPr lang="uk-UA" sz="1100" dirty="0" smtClean="0">
                <a:latin typeface="e-Ukraine" pitchFamily="50" charset="-52"/>
              </a:rPr>
              <a:t>: забезпечено рівні можливості участі всіх людей, їх об’єднань та окремих суспільних груп у житті громад та держави, рівний доступ до суспільно-політичного та культурного життя, сприятливе середовище для фізичного розвитку та самореалізації, а також інклюзивне середовище як передумова для участі в усіх формах суспільного життя та громадської активності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▼ </a:t>
            </a:r>
            <a:r>
              <a:rPr lang="uk-UA" sz="1100" b="1" dirty="0" smtClean="0">
                <a:latin typeface="e-Ukraine" pitchFamily="50" charset="-52"/>
              </a:rPr>
              <a:t>Освітня </a:t>
            </a:r>
            <a:r>
              <a:rPr lang="uk-UA" sz="1100" b="1" dirty="0" err="1" smtClean="0">
                <a:latin typeface="e-Ukraine" pitchFamily="50" charset="-52"/>
              </a:rPr>
              <a:t>безбар’єрність</a:t>
            </a:r>
            <a:r>
              <a:rPr lang="uk-UA" sz="1100" dirty="0" smtClean="0">
                <a:latin typeface="e-Ukraine" pitchFamily="50" charset="-52"/>
              </a:rPr>
              <a:t>: створені рівні можливості та вільний доступ до освіти, зокрема освіти протягом життя, а також здобуття іншої професії, підвищення кваліфікації та опанування додаткових </a:t>
            </a:r>
            <a:r>
              <a:rPr lang="uk-UA" sz="1100" dirty="0" err="1" smtClean="0">
                <a:latin typeface="e-Ukraine" pitchFamily="50" charset="-52"/>
              </a:rPr>
              <a:t>компетентностей</a:t>
            </a:r>
            <a:endParaRPr lang="uk-UA" sz="1100" dirty="0" smtClean="0">
              <a:latin typeface="e-Ukraine" pitchFamily="50" charset="-52"/>
            </a:endParaRP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▼ </a:t>
            </a:r>
            <a:r>
              <a:rPr lang="uk-UA" sz="1100" b="1" dirty="0" smtClean="0">
                <a:latin typeface="e-Ukraine" pitchFamily="50" charset="-52"/>
              </a:rPr>
              <a:t>Економічна </a:t>
            </a:r>
            <a:r>
              <a:rPr lang="uk-UA" sz="1100" b="1" dirty="0" err="1" smtClean="0">
                <a:latin typeface="e-Ukraine" pitchFamily="50" charset="-52"/>
              </a:rPr>
              <a:t>безбар’єрність</a:t>
            </a:r>
            <a:r>
              <a:rPr lang="uk-UA" sz="1100" dirty="0" smtClean="0">
                <a:latin typeface="e-Ukraine" pitchFamily="50" charset="-52"/>
              </a:rPr>
              <a:t>: усі громадяни незалежно від віку, статі, сімейного стану чи стану здоров’я мають умови та можливості для працевлаштування, отримання фінансових та інших ресурсів для заняття підприємництвом чи </a:t>
            </a:r>
            <a:r>
              <a:rPr lang="uk-UA" sz="1100" dirty="0" err="1" smtClean="0">
                <a:latin typeface="e-Ukraine" pitchFamily="50" charset="-52"/>
              </a:rPr>
              <a:t>самозайнятістю</a:t>
            </a:r>
            <a:r>
              <a:rPr lang="uk-UA" sz="1100" dirty="0" smtClean="0">
                <a:latin typeface="e-Ukraine" pitchFamily="50" charset="-52"/>
              </a:rPr>
              <a:t>.</a:t>
            </a:r>
            <a:endParaRPr lang="uk-UA" sz="1100" dirty="0">
              <a:latin typeface="e-Ukraine" pitchFamily="50" charset="-5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 rot="16200000">
            <a:off x="8598380" y="5540852"/>
            <a:ext cx="1777045" cy="85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8905118" y="5857118"/>
            <a:ext cx="639688" cy="136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100" dirty="0" smtClean="0">
              <a:latin typeface="e-Ukraine" pitchFamily="50" charset="-52"/>
              <a:cs typeface="Times New Roman" pitchFamily="18" charset="0"/>
            </a:endParaRP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Головне управління ДПС у Дніпропетровській області нагадує.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Створення </a:t>
            </a:r>
            <a:r>
              <a:rPr lang="uk-UA" sz="1100" dirty="0" err="1" smtClean="0">
                <a:latin typeface="e-Ukraine" pitchFamily="50" charset="-52"/>
              </a:rPr>
              <a:t>безбар’єрного</a:t>
            </a:r>
            <a:r>
              <a:rPr lang="uk-UA" sz="1100" dirty="0" smtClean="0">
                <a:latin typeface="e-Ukraine" pitchFamily="50" charset="-52"/>
              </a:rPr>
              <a:t> простору забезпечує кожній людині рівні права і можливості, комфорт і доступність до різних сфер життєдіяльності.</a:t>
            </a:r>
          </a:p>
          <a:p>
            <a:pPr indent="360000" algn="just" fontAlgn="base"/>
            <a:r>
              <a:rPr lang="uk-UA" sz="1100" b="1" dirty="0" smtClean="0">
                <a:solidFill>
                  <a:srgbClr val="0033CC"/>
                </a:solidFill>
                <a:latin typeface="e-Ukraine" pitchFamily="50" charset="-52"/>
              </a:rPr>
              <a:t>Основні поняття і напрями </a:t>
            </a:r>
            <a:r>
              <a:rPr lang="uk-UA" sz="1100" b="1" dirty="0" err="1" smtClean="0">
                <a:solidFill>
                  <a:srgbClr val="0033CC"/>
                </a:solidFill>
                <a:latin typeface="e-Ukraine" pitchFamily="50" charset="-52"/>
              </a:rPr>
              <a:t>безбар’єрності</a:t>
            </a:r>
            <a:r>
              <a:rPr lang="uk-UA" sz="1100" b="1" dirty="0" smtClean="0">
                <a:solidFill>
                  <a:srgbClr val="0033CC"/>
                </a:solidFill>
                <a:latin typeface="e-Ukraine" pitchFamily="50" charset="-52"/>
              </a:rPr>
              <a:t>:</a:t>
            </a:r>
            <a:endParaRPr lang="uk-UA" sz="1100" dirty="0" smtClean="0">
              <a:solidFill>
                <a:srgbClr val="0033CC"/>
              </a:solidFill>
              <a:latin typeface="e-Ukraine" pitchFamily="50" charset="-52"/>
            </a:endParaRP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▼ </a:t>
            </a:r>
            <a:r>
              <a:rPr lang="uk-UA" sz="1100" b="1" dirty="0" err="1" smtClean="0">
                <a:latin typeface="e-Ukraine" pitchFamily="50" charset="-52"/>
              </a:rPr>
              <a:t>Безбар’єрність</a:t>
            </a:r>
            <a:r>
              <a:rPr lang="uk-UA" sz="1100" dirty="0" smtClean="0">
                <a:latin typeface="e-Ukraine" pitchFamily="50" charset="-52"/>
              </a:rPr>
              <a:t>: це середовище необмежених можливостей, в якому відсутні дискримінація, соціальні упередження та стереотипи, враховуються інтереси та потреби кожного громадянина.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▼ </a:t>
            </a:r>
            <a:r>
              <a:rPr lang="uk-UA" sz="1100" b="1" dirty="0" smtClean="0">
                <a:latin typeface="e-Ukraine" pitchFamily="50" charset="-52"/>
              </a:rPr>
              <a:t>Доступність</a:t>
            </a:r>
            <a:r>
              <a:rPr lang="uk-UA" sz="1100" dirty="0" smtClean="0">
                <a:latin typeface="e-Ukraine" pitchFamily="50" charset="-52"/>
              </a:rPr>
              <a:t>: забезпечення рівного доступу всім групам населення до фізичного оточення, транспорту, інформації та зв’язку, інформаційно-комунікаційних технологій і систем, а також до інших об’єктів та послуг, як у міських, так і в сільських районах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▼ </a:t>
            </a:r>
            <a:r>
              <a:rPr lang="uk-UA" sz="1100" b="1" dirty="0" smtClean="0">
                <a:latin typeface="e-Ukraine" pitchFamily="50" charset="-52"/>
              </a:rPr>
              <a:t>Інклюзія</a:t>
            </a:r>
            <a:r>
              <a:rPr lang="uk-UA" sz="1100" dirty="0" smtClean="0">
                <a:latin typeface="e-Ukraine" pitchFamily="50" charset="-52"/>
              </a:rPr>
              <a:t>: процес збільшення ступеня участі всіх громадян у соціумі. Вона передбачає усунення бар’єрів та розробку і застосування конкретних рішень, які дозволять кожній людині рівноправно брати участь у суспільному житті. Один із ключових принципів інклюзії — залучення всіх людей у всі сфери життя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▼ </a:t>
            </a:r>
            <a:r>
              <a:rPr lang="uk-UA" sz="1100" b="1" dirty="0" smtClean="0">
                <a:latin typeface="e-Ukraine" pitchFamily="50" charset="-52"/>
              </a:rPr>
              <a:t>Фізична </a:t>
            </a:r>
            <a:r>
              <a:rPr lang="uk-UA" sz="1100" b="1" dirty="0" err="1" smtClean="0">
                <a:latin typeface="e-Ukraine" pitchFamily="50" charset="-52"/>
              </a:rPr>
              <a:t>безбар’єрність</a:t>
            </a:r>
            <a:r>
              <a:rPr lang="uk-UA" sz="1100" dirty="0" smtClean="0">
                <a:latin typeface="e-Ukraine" pitchFamily="50" charset="-52"/>
              </a:rPr>
              <a:t>: усі об’єкти фізичного оточення доступні для всіх соціальних груп незалежно від віку, стану здоров’я, інвалідності, майнового стану, статі, місця проживання та інших ознак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▼ </a:t>
            </a:r>
            <a:r>
              <a:rPr lang="uk-UA" sz="1100" b="1" dirty="0" smtClean="0">
                <a:latin typeface="e-Ukraine" pitchFamily="50" charset="-52"/>
              </a:rPr>
              <a:t>Інформаційна </a:t>
            </a:r>
            <a:r>
              <a:rPr lang="uk-UA" sz="1100" b="1" dirty="0" err="1" smtClean="0">
                <a:latin typeface="e-Ukraine" pitchFamily="50" charset="-52"/>
              </a:rPr>
              <a:t>безбар’єрність</a:t>
            </a:r>
            <a:r>
              <a:rPr lang="uk-UA" sz="1100" dirty="0" smtClean="0">
                <a:latin typeface="e-Ukraine" pitchFamily="50" charset="-52"/>
              </a:rPr>
              <a:t>: люди незалежно від їх функціональних порушень чи комунікативних можливостей мають доступ до інформації в різних форматах та з використанням технологій, зокрема шрифт </a:t>
            </a:r>
            <a:r>
              <a:rPr lang="uk-UA" sz="1100" dirty="0" err="1" smtClean="0">
                <a:latin typeface="e-Ukraine" pitchFamily="50" charset="-52"/>
              </a:rPr>
              <a:t>Брайля</a:t>
            </a:r>
            <a:r>
              <a:rPr lang="uk-UA" sz="1100" dirty="0" smtClean="0">
                <a:latin typeface="e-Ukraine" pitchFamily="50" charset="-52"/>
              </a:rPr>
              <a:t>, </a:t>
            </a:r>
            <a:r>
              <a:rPr lang="uk-UA" sz="1100" dirty="0" err="1" smtClean="0">
                <a:latin typeface="e-Ukraine" pitchFamily="50" charset="-52"/>
              </a:rPr>
              <a:t>великошрифтовий</a:t>
            </a:r>
            <a:r>
              <a:rPr lang="uk-UA" sz="1100" dirty="0" smtClean="0">
                <a:latin typeface="e-Ukraine" pitchFamily="50" charset="-52"/>
              </a:rPr>
              <a:t> друк, </a:t>
            </a:r>
            <a:r>
              <a:rPr lang="uk-UA" sz="1100" dirty="0" err="1" smtClean="0">
                <a:latin typeface="e-Ukraine" pitchFamily="50" charset="-52"/>
              </a:rPr>
              <a:t>аудіодискрипція</a:t>
            </a:r>
            <a:r>
              <a:rPr lang="uk-UA" sz="1100" dirty="0" smtClean="0">
                <a:latin typeface="e-Ukraine" pitchFamily="50" charset="-52"/>
              </a:rPr>
              <a:t> (</a:t>
            </a:r>
            <a:r>
              <a:rPr lang="uk-UA" sz="1100" dirty="0" err="1" smtClean="0">
                <a:latin typeface="e-Ukraine" pitchFamily="50" charset="-52"/>
              </a:rPr>
              <a:t>тифлокоментування</a:t>
            </a:r>
            <a:r>
              <a:rPr lang="uk-UA" sz="1100" dirty="0" smtClean="0">
                <a:latin typeface="e-Ukraine" pitchFamily="50" charset="-52"/>
              </a:rPr>
              <a:t>), переклад жестовою мовою, субтитрування, формат, придатний для зчитування програмами екранного доступу, формати простої мови, легкого читання, засоби альтернативної комунікації.</a:t>
            </a:r>
            <a:endParaRPr lang="uk-UA" sz="1100" dirty="0">
              <a:latin typeface="e-Ukraine" pitchFamily="50" charset="-52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1" y="6136939"/>
            <a:ext cx="1514474" cy="7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1600659" y="6144086"/>
            <a:ext cx="456281" cy="9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</TotalTime>
  <Words>96</Words>
  <Application>Microsoft Office PowerPoint</Application>
  <PresentationFormat>Аркуш A4 (210x297 мм)</PresentationFormat>
  <Paragraphs>27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368</cp:revision>
  <dcterms:created xsi:type="dcterms:W3CDTF">2021-05-27T05:23:05Z</dcterms:created>
  <dcterms:modified xsi:type="dcterms:W3CDTF">2026-05-06T06:19:09Z</dcterms:modified>
</cp:coreProperties>
</file>