
<file path=[Content_Types].xml><?xml version="1.0" encoding="utf-8"?>
<Types xmlns="http://schemas.openxmlformats.org/package/2006/content-types">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Layouts/slideLayout1.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sldIdLst>
    <p:sldId id="256" r:id="rId2"/>
    <p:sldId id="257" r:id="rId3"/>
  </p:sldIdLst>
  <p:sldSz cx="9906000" cy="6858000" type="A4"/>
  <p:notesSz cx="7102475" cy="10234613"/>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 xmlns:p15="http://schemas.microsoft.com/office/powerpoint/2012/main">
        <p15:guide id="1" orient="horz" pos="2160" userDrawn="1">
          <p15:clr>
            <a:srgbClr val="A4A3A4"/>
          </p15:clr>
        </p15:guide>
        <p15:guide id="2" pos="3120"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a:srgbClr val="25A872"/>
  </p:clrMru>
  <p:extLst>
    <p:ext uri="{E76CE94A-603C-4142-B9EB-6D1370010A27}">
      <p14:discardImageEditData xmlns:p14="http://schemas.microsoft.com/office/powerpoint/2010/main" xmlns="" val="0"/>
    </p:ext>
    <p:ext uri="{D31A062A-798A-4329-ABDD-BBA856620510}">
      <p14:defaultImageDpi xmlns:p14="http://schemas.microsoft.com/office/powerpoint/2010/main" xmlns="" val="32767"/>
    </p:ext>
    <p:ext uri="{FD5EFAAD-0ECE-453E-9831-46B23BE46B34}">
      <p15:chartTrackingRefBased xmlns=""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8399" autoAdjust="0"/>
    <p:restoredTop sz="94660" autoAdjust="0"/>
  </p:normalViewPr>
  <p:slideViewPr>
    <p:cSldViewPr snapToGrid="0">
      <p:cViewPr>
        <p:scale>
          <a:sx n="100" d="100"/>
          <a:sy n="100" d="100"/>
        </p:scale>
        <p:origin x="-246" y="-168"/>
      </p:cViewPr>
      <p:guideLst>
        <p:guide orient="horz" pos="2160"/>
        <p:guide pos="3120"/>
      </p:guideLst>
    </p:cSldViewPr>
  </p:slideViewPr>
  <p:outlineViewPr>
    <p:cViewPr>
      <p:scale>
        <a:sx n="33" d="100"/>
        <a:sy n="33" d="100"/>
      </p:scale>
      <p:origin x="0" y="0"/>
    </p:cViewPr>
  </p:outlineViewPr>
  <p:notesTextViewPr>
    <p:cViewPr>
      <p:scale>
        <a:sx n="1" d="1"/>
        <a:sy n="1" d="1"/>
      </p:scale>
      <p:origin x="0" y="0"/>
    </p:cViewPr>
  </p:notesTextViewPr>
  <p:gridSpacing cx="73736200" cy="73736200"/>
</p:viewPr>
</file>

<file path=ppt/_rels/presentation.xml.rels><?xml version="1.0" encoding="UTF-8" standalone="yes"?>
<Relationships xmlns="http://schemas.openxmlformats.org/package/2006/relationships"><Relationship Id="rId3" Type="http://schemas.openxmlformats.org/officeDocument/2006/relationships/slide" Target="slides/slide2.xml"/><Relationship Id="rId7"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heme" Target="theme/theme1.xml"/><Relationship Id="rId5" Type="http://schemas.openxmlformats.org/officeDocument/2006/relationships/viewProps" Target="viewProps.xml"/><Relationship Id="rId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742950" y="2130428"/>
            <a:ext cx="8420100" cy="1470025"/>
          </a:xfrm>
        </p:spPr>
        <p:txBody>
          <a:bodyPr/>
          <a:lstStyle/>
          <a:p>
            <a:r>
              <a:rPr lang="ru-RU" smtClean="0"/>
              <a:t>Образец заголовка</a:t>
            </a:r>
            <a:endParaRPr lang="uk-UA"/>
          </a:p>
        </p:txBody>
      </p:sp>
      <p:sp>
        <p:nvSpPr>
          <p:cNvPr id="3" name="Подзаголовок 2"/>
          <p:cNvSpPr>
            <a:spLocks noGrp="1"/>
          </p:cNvSpPr>
          <p:nvPr>
            <p:ph type="subTitle" idx="1"/>
          </p:nvPr>
        </p:nvSpPr>
        <p:spPr>
          <a:xfrm>
            <a:off x="1485900" y="3886200"/>
            <a:ext cx="69342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7780337" y="274641"/>
            <a:ext cx="2414588" cy="5851525"/>
          </a:xfrm>
        </p:spPr>
        <p:txBody>
          <a:bodyPr vert="eaVert"/>
          <a:lstStyle/>
          <a:p>
            <a:r>
              <a:rPr lang="ru-RU" smtClean="0"/>
              <a:t>Образец заголовка</a:t>
            </a:r>
            <a:endParaRPr lang="uk-UA"/>
          </a:p>
        </p:txBody>
      </p:sp>
      <p:sp>
        <p:nvSpPr>
          <p:cNvPr id="3" name="Вертикальный текст 2"/>
          <p:cNvSpPr>
            <a:spLocks noGrp="1"/>
          </p:cNvSpPr>
          <p:nvPr>
            <p:ph type="body" orient="vert" idx="1"/>
          </p:nvPr>
        </p:nvSpPr>
        <p:spPr>
          <a:xfrm>
            <a:off x="536576" y="274641"/>
            <a:ext cx="7078663" cy="5851525"/>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782506" y="4406903"/>
            <a:ext cx="8420100" cy="1362075"/>
          </a:xfrm>
        </p:spPr>
        <p:txBody>
          <a:bodyPr anchor="t"/>
          <a:lstStyle>
            <a:lvl1pPr algn="l">
              <a:defRPr sz="4000" b="1" cap="all"/>
            </a:lvl1pPr>
          </a:lstStyle>
          <a:p>
            <a:r>
              <a:rPr lang="ru-RU" smtClean="0"/>
              <a:t>Образец заголовка</a:t>
            </a:r>
            <a:endParaRPr lang="uk-UA"/>
          </a:p>
        </p:txBody>
      </p:sp>
      <p:sp>
        <p:nvSpPr>
          <p:cNvPr id="3" name="Текст 2"/>
          <p:cNvSpPr>
            <a:spLocks noGrp="1"/>
          </p:cNvSpPr>
          <p:nvPr>
            <p:ph type="body" idx="1"/>
          </p:nvPr>
        </p:nvSpPr>
        <p:spPr>
          <a:xfrm>
            <a:off x="782506" y="2906713"/>
            <a:ext cx="84201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Содержимое 2"/>
          <p:cNvSpPr>
            <a:spLocks noGrp="1"/>
          </p:cNvSpPr>
          <p:nvPr>
            <p:ph sz="half" idx="1"/>
          </p:nvPr>
        </p:nvSpPr>
        <p:spPr>
          <a:xfrm>
            <a:off x="536575"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Содержимое 3"/>
          <p:cNvSpPr>
            <a:spLocks noGrp="1"/>
          </p:cNvSpPr>
          <p:nvPr>
            <p:ph sz="half" idx="2"/>
          </p:nvPr>
        </p:nvSpPr>
        <p:spPr>
          <a:xfrm>
            <a:off x="5448300" y="1600203"/>
            <a:ext cx="4746625"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Дата 4"/>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p:spPr>
        <p:txBody>
          <a:bodyPr/>
          <a:lstStyle>
            <a:lvl1pPr>
              <a:defRPr/>
            </a:lvl1pPr>
          </a:lstStyle>
          <a:p>
            <a:r>
              <a:rPr lang="ru-RU" smtClean="0"/>
              <a:t>Образец заголовка</a:t>
            </a:r>
            <a:endParaRPr lang="uk-UA"/>
          </a:p>
        </p:txBody>
      </p:sp>
      <p:sp>
        <p:nvSpPr>
          <p:cNvPr id="3" name="Текст 2"/>
          <p:cNvSpPr>
            <a:spLocks noGrp="1"/>
          </p:cNvSpPr>
          <p:nvPr>
            <p:ph type="body" idx="1"/>
          </p:nvPr>
        </p:nvSpPr>
        <p:spPr>
          <a:xfrm>
            <a:off x="495300" y="1535113"/>
            <a:ext cx="437687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Содержимое 3"/>
          <p:cNvSpPr>
            <a:spLocks noGrp="1"/>
          </p:cNvSpPr>
          <p:nvPr>
            <p:ph sz="half" idx="2"/>
          </p:nvPr>
        </p:nvSpPr>
        <p:spPr>
          <a:xfrm>
            <a:off x="495300" y="2174875"/>
            <a:ext cx="437687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5" name="Текст 4"/>
          <p:cNvSpPr>
            <a:spLocks noGrp="1"/>
          </p:cNvSpPr>
          <p:nvPr>
            <p:ph type="body" sz="quarter" idx="3"/>
          </p:nvPr>
        </p:nvSpPr>
        <p:spPr>
          <a:xfrm>
            <a:off x="5032112" y="1535113"/>
            <a:ext cx="4378590"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Содержимое 5"/>
          <p:cNvSpPr>
            <a:spLocks noGrp="1"/>
          </p:cNvSpPr>
          <p:nvPr>
            <p:ph sz="quarter" idx="4"/>
          </p:nvPr>
        </p:nvSpPr>
        <p:spPr>
          <a:xfrm>
            <a:off x="5032112" y="2174875"/>
            <a:ext cx="4378590"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7" name="Дата 6"/>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uk-UA"/>
          </a:p>
        </p:txBody>
      </p:sp>
      <p:sp>
        <p:nvSpPr>
          <p:cNvPr id="3" name="Дата 2"/>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3050"/>
            <a:ext cx="3259006" cy="1162050"/>
          </a:xfrm>
        </p:spPr>
        <p:txBody>
          <a:bodyPr anchor="b"/>
          <a:lstStyle>
            <a:lvl1pPr algn="l">
              <a:defRPr sz="2000" b="1"/>
            </a:lvl1pPr>
          </a:lstStyle>
          <a:p>
            <a:r>
              <a:rPr lang="ru-RU" smtClean="0"/>
              <a:t>Образец заголовка</a:t>
            </a:r>
            <a:endParaRPr lang="uk-UA"/>
          </a:p>
        </p:txBody>
      </p:sp>
      <p:sp>
        <p:nvSpPr>
          <p:cNvPr id="3" name="Содержимое 2"/>
          <p:cNvSpPr>
            <a:spLocks noGrp="1"/>
          </p:cNvSpPr>
          <p:nvPr>
            <p:ph idx="1"/>
          </p:nvPr>
        </p:nvSpPr>
        <p:spPr>
          <a:xfrm>
            <a:off x="3872972" y="273053"/>
            <a:ext cx="5537729"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Текст 3"/>
          <p:cNvSpPr>
            <a:spLocks noGrp="1"/>
          </p:cNvSpPr>
          <p:nvPr>
            <p:ph type="body" sz="half" idx="2"/>
          </p:nvPr>
        </p:nvSpPr>
        <p:spPr>
          <a:xfrm>
            <a:off x="495300" y="1435103"/>
            <a:ext cx="3259006"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41645" y="4800600"/>
            <a:ext cx="5943600" cy="566738"/>
          </a:xfrm>
        </p:spPr>
        <p:txBody>
          <a:bodyPr anchor="b"/>
          <a:lstStyle>
            <a:lvl1pPr algn="l">
              <a:defRPr sz="2000" b="1"/>
            </a:lvl1pPr>
          </a:lstStyle>
          <a:p>
            <a:r>
              <a:rPr lang="ru-RU" smtClean="0"/>
              <a:t>Образец заголовка</a:t>
            </a:r>
            <a:endParaRPr lang="uk-UA"/>
          </a:p>
        </p:txBody>
      </p:sp>
      <p:sp>
        <p:nvSpPr>
          <p:cNvPr id="3" name="Рисунок 2"/>
          <p:cNvSpPr>
            <a:spLocks noGrp="1"/>
          </p:cNvSpPr>
          <p:nvPr>
            <p:ph type="pic" idx="1"/>
          </p:nvPr>
        </p:nvSpPr>
        <p:spPr>
          <a:xfrm>
            <a:off x="1941645" y="612775"/>
            <a:ext cx="59436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uk-UA"/>
          </a:p>
        </p:txBody>
      </p:sp>
      <p:sp>
        <p:nvSpPr>
          <p:cNvPr id="4" name="Текст 3"/>
          <p:cNvSpPr>
            <a:spLocks noGrp="1"/>
          </p:cNvSpPr>
          <p:nvPr>
            <p:ph type="body" sz="half" idx="2"/>
          </p:nvPr>
        </p:nvSpPr>
        <p:spPr>
          <a:xfrm>
            <a:off x="1941645" y="5367338"/>
            <a:ext cx="59436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Дата 4"/>
          <p:cNvSpPr>
            <a:spLocks noGrp="1"/>
          </p:cNvSpPr>
          <p:nvPr>
            <p:ph type="dt" sz="half" idx="10"/>
          </p:nvPr>
        </p:nvSpPr>
        <p:spPr/>
        <p:txBody>
          <a:bodyPr/>
          <a:lstStyle/>
          <a:p>
            <a:fld id="{29FCE06E-CD33-4E8D-BB2D-3C537C4FAFB6}" type="datetimeFigureOut">
              <a:rPr lang="ru-RU" smtClean="0"/>
              <a:pPr/>
              <a:t>06.05.2026</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A2000836-F63B-4D9E-A2D5-C448F5928AED}"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495300" y="274638"/>
            <a:ext cx="8915400" cy="1143000"/>
          </a:xfrm>
          <a:prstGeom prst="rect">
            <a:avLst/>
          </a:prstGeom>
        </p:spPr>
        <p:txBody>
          <a:bodyPr vert="horz" lIns="91440" tIns="45720" rIns="91440" bIns="45720" rtlCol="0" anchor="ctr">
            <a:normAutofit/>
          </a:bodyPr>
          <a:lstStyle/>
          <a:p>
            <a:r>
              <a:rPr lang="ru-RU" smtClean="0"/>
              <a:t>Образец заголовка</a:t>
            </a:r>
            <a:endParaRPr lang="uk-UA"/>
          </a:p>
        </p:txBody>
      </p:sp>
      <p:sp>
        <p:nvSpPr>
          <p:cNvPr id="3" name="Текст 2"/>
          <p:cNvSpPr>
            <a:spLocks noGrp="1"/>
          </p:cNvSpPr>
          <p:nvPr>
            <p:ph type="body" idx="1"/>
          </p:nvPr>
        </p:nvSpPr>
        <p:spPr>
          <a:xfrm>
            <a:off x="495300" y="1600203"/>
            <a:ext cx="8915400" cy="4525963"/>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uk-UA"/>
          </a:p>
        </p:txBody>
      </p:sp>
      <p:sp>
        <p:nvSpPr>
          <p:cNvPr id="4" name="Дата 3"/>
          <p:cNvSpPr>
            <a:spLocks noGrp="1"/>
          </p:cNvSpPr>
          <p:nvPr>
            <p:ph type="dt" sz="half" idx="2"/>
          </p:nvPr>
        </p:nvSpPr>
        <p:spPr>
          <a:xfrm>
            <a:off x="495300" y="6356353"/>
            <a:ext cx="2311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29FCE06E-CD33-4E8D-BB2D-3C537C4FAFB6}" type="datetimeFigureOut">
              <a:rPr lang="ru-RU" smtClean="0"/>
              <a:pPr/>
              <a:t>06.05.2026</a:t>
            </a:fld>
            <a:endParaRPr lang="ru-RU"/>
          </a:p>
        </p:txBody>
      </p:sp>
      <p:sp>
        <p:nvSpPr>
          <p:cNvPr id="5" name="Нижний колонтитул 4"/>
          <p:cNvSpPr>
            <a:spLocks noGrp="1"/>
          </p:cNvSpPr>
          <p:nvPr>
            <p:ph type="ftr" sz="quarter" idx="3"/>
          </p:nvPr>
        </p:nvSpPr>
        <p:spPr>
          <a:xfrm>
            <a:off x="3384550" y="6356353"/>
            <a:ext cx="31369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7099300" y="6356353"/>
            <a:ext cx="2311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2000836-F63B-4D9E-A2D5-C448F5928AED}"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uk-UA"/>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png"/><Relationship Id="rId7" Type="http://schemas.openxmlformats.org/officeDocument/2006/relationships/image" Target="../media/image6.pn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6">
            <a:extLst>
              <a:ext uri="{FF2B5EF4-FFF2-40B4-BE49-F238E27FC236}">
                <a16:creationId xmlns="" xmlns:a16="http://schemas.microsoft.com/office/drawing/2014/main" id="{AAE0BDE6-D7B9-4FD3-A01F-F489C68E00E5}"/>
              </a:ext>
            </a:extLst>
          </p:cNvPr>
          <p:cNvSpPr>
            <a:spLocks noChangeArrowheads="1"/>
          </p:cNvSpPr>
          <p:nvPr/>
        </p:nvSpPr>
        <p:spPr bwMode="auto">
          <a:xfrm>
            <a:off x="0" y="1762125"/>
            <a:ext cx="9906000" cy="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none" lIns="91440" tIns="45720" rIns="91440" bIns="45720" numCol="1" anchor="ctr" anchorCtr="0" compatLnSpc="1">
            <a:prstTxWarp prst="textNoShape">
              <a:avLst/>
            </a:prstTxWarp>
            <a:spAutoFit/>
          </a:bodyPr>
          <a:lstStyle/>
          <a:p>
            <a:endParaRPr lang="ru-RU" dirty="0"/>
          </a:p>
        </p:txBody>
      </p:sp>
      <p:pic>
        <p:nvPicPr>
          <p:cNvPr id="23" name="Рисунок 22" descr="долучайся.jpg"/>
          <p:cNvPicPr>
            <a:picLocks noChangeAspect="1"/>
          </p:cNvPicPr>
          <p:nvPr/>
        </p:nvPicPr>
        <p:blipFill>
          <a:blip r:embed="rId2" cstate="print"/>
          <a:srcRect l="5522" t="16482" r="66239" b="18246"/>
          <a:stretch>
            <a:fillRect/>
          </a:stretch>
        </p:blipFill>
        <p:spPr>
          <a:xfrm>
            <a:off x="409575" y="1362075"/>
            <a:ext cx="1543050" cy="2466975"/>
          </a:xfrm>
          <a:prstGeom prst="rect">
            <a:avLst/>
          </a:prstGeom>
        </p:spPr>
      </p:pic>
      <p:pic>
        <p:nvPicPr>
          <p:cNvPr id="24" name="Рисунок 23" descr="долучайся.jpg"/>
          <p:cNvPicPr>
            <a:picLocks noChangeAspect="1"/>
          </p:cNvPicPr>
          <p:nvPr/>
        </p:nvPicPr>
        <p:blipFill>
          <a:blip r:embed="rId2" cstate="print"/>
          <a:srcRect l="68275" t="42391" r="5229" b="16986"/>
          <a:stretch>
            <a:fillRect/>
          </a:stretch>
        </p:blipFill>
        <p:spPr>
          <a:xfrm>
            <a:off x="2619375" y="3295957"/>
            <a:ext cx="1517626" cy="1609418"/>
          </a:xfrm>
          <a:prstGeom prst="rect">
            <a:avLst/>
          </a:prstGeom>
        </p:spPr>
      </p:pic>
      <p:sp>
        <p:nvSpPr>
          <p:cNvPr id="25" name="Прямокутник 24"/>
          <p:cNvSpPr/>
          <p:nvPr/>
        </p:nvSpPr>
        <p:spPr>
          <a:xfrm>
            <a:off x="1514475" y="6296026"/>
            <a:ext cx="2333625" cy="323165"/>
          </a:xfrm>
          <a:prstGeom prst="rect">
            <a:avLst/>
          </a:prstGeom>
        </p:spPr>
        <p:txBody>
          <a:bodyPr wrap="square">
            <a:spAutoFit/>
          </a:bodyPr>
          <a:lstStyle/>
          <a:p>
            <a:r>
              <a:rPr lang="en-US" sz="1500" b="1" dirty="0" smtClean="0">
                <a:solidFill>
                  <a:srgbClr val="0033CC"/>
                </a:solidFill>
                <a:latin typeface="e-Ukraine Head Bold" pitchFamily="2" charset="-52"/>
              </a:rPr>
              <a:t>dp.ikc@tax.gov.ua</a:t>
            </a:r>
            <a:endParaRPr lang="en-US" sz="1500" b="1" dirty="0">
              <a:solidFill>
                <a:srgbClr val="0033CC"/>
              </a:solidFill>
              <a:latin typeface="e-Ukraine Head Bold" pitchFamily="2" charset="-52"/>
            </a:endParaRPr>
          </a:p>
        </p:txBody>
      </p:sp>
      <p:sp>
        <p:nvSpPr>
          <p:cNvPr id="38" name="Прямокутник 37"/>
          <p:cNvSpPr/>
          <p:nvPr/>
        </p:nvSpPr>
        <p:spPr>
          <a:xfrm>
            <a:off x="5610225" y="1600200"/>
            <a:ext cx="4229100" cy="1200329"/>
          </a:xfrm>
          <a:prstGeom prst="rect">
            <a:avLst/>
          </a:prstGeom>
        </p:spPr>
        <p:txBody>
          <a:bodyPr wrap="square">
            <a:spAutoFit/>
          </a:bodyPr>
          <a:lstStyle/>
          <a:p>
            <a:pPr algn="ctr" fontAlgn="base"/>
            <a:r>
              <a:rPr lang="uk-UA" dirty="0" smtClean="0">
                <a:solidFill>
                  <a:srgbClr val="0033CC"/>
                </a:solidFill>
                <a:latin typeface="e-Ukraine Head Bold" pitchFamily="50" charset="-52"/>
              </a:rPr>
              <a:t>Протягом якого періоду юридична особа має право подати уточнюючу податкову декларацію з плати за землю?</a:t>
            </a:r>
            <a:endParaRPr lang="ru-RU" dirty="0">
              <a:solidFill>
                <a:srgbClr val="0033CC"/>
              </a:solidFill>
              <a:latin typeface="e-Ukraine Head Bold" pitchFamily="50" charset="-52"/>
            </a:endParaRPr>
          </a:p>
        </p:txBody>
      </p:sp>
      <p:sp>
        <p:nvSpPr>
          <p:cNvPr id="39" name="Прямокутник 38"/>
          <p:cNvSpPr/>
          <p:nvPr/>
        </p:nvSpPr>
        <p:spPr>
          <a:xfrm>
            <a:off x="7724775" y="3324226"/>
            <a:ext cx="1724025" cy="307777"/>
          </a:xfrm>
          <a:prstGeom prst="rect">
            <a:avLst/>
          </a:prstGeom>
        </p:spPr>
        <p:txBody>
          <a:bodyPr wrap="square">
            <a:spAutoFit/>
          </a:bodyPr>
          <a:lstStyle/>
          <a:p>
            <a:pPr lvl="0" algn="r" defTabSz="914400" fontAlgn="base">
              <a:spcBef>
                <a:spcPct val="0"/>
              </a:spcBef>
              <a:spcAft>
                <a:spcPct val="0"/>
              </a:spcAft>
            </a:pPr>
            <a:r>
              <a:rPr lang="uk-UA" sz="1400" b="1" dirty="0" smtClean="0">
                <a:latin typeface="e-Ukraine Light" pitchFamily="50" charset="-52"/>
                <a:cs typeface="Times New Roman" pitchFamily="18" charset="0"/>
              </a:rPr>
              <a:t>Травень 2026</a:t>
            </a:r>
          </a:p>
        </p:txBody>
      </p:sp>
      <p:pic>
        <p:nvPicPr>
          <p:cNvPr id="47" name="Рисунок 46" descr="Версія для роботи (1280 × 785 пікс.), копія (2).png"/>
          <p:cNvPicPr>
            <a:picLocks noChangeAspect="1"/>
          </p:cNvPicPr>
          <p:nvPr/>
        </p:nvPicPr>
        <p:blipFill>
          <a:blip r:embed="rId3" cstate="print"/>
          <a:srcRect l="14615" t="72420" r="67404" b="5159"/>
          <a:stretch>
            <a:fillRect/>
          </a:stretch>
        </p:blipFill>
        <p:spPr>
          <a:xfrm>
            <a:off x="742950" y="6151470"/>
            <a:ext cx="723900" cy="553570"/>
          </a:xfrm>
          <a:prstGeom prst="rect">
            <a:avLst/>
          </a:prstGeom>
        </p:spPr>
      </p:pic>
      <p:pic>
        <p:nvPicPr>
          <p:cNvPr id="29" name="Рисунок 28" descr="долучайся.jpg"/>
          <p:cNvPicPr>
            <a:picLocks noChangeAspect="1"/>
          </p:cNvPicPr>
          <p:nvPr/>
        </p:nvPicPr>
        <p:blipFill>
          <a:blip r:embed="rId2" cstate="print"/>
          <a:srcRect l="68275" t="17268" r="10096" b="57075"/>
          <a:stretch>
            <a:fillRect/>
          </a:stretch>
        </p:blipFill>
        <p:spPr>
          <a:xfrm>
            <a:off x="2742623" y="2326801"/>
            <a:ext cx="1238828" cy="1016474"/>
          </a:xfrm>
          <a:prstGeom prst="rect">
            <a:avLst/>
          </a:prstGeom>
        </p:spPr>
      </p:pic>
      <p:pic>
        <p:nvPicPr>
          <p:cNvPr id="1031" name="Picture 7"/>
          <p:cNvPicPr>
            <a:picLocks noChangeAspect="1" noChangeArrowheads="1"/>
          </p:cNvPicPr>
          <p:nvPr/>
        </p:nvPicPr>
        <p:blipFill>
          <a:blip r:embed="rId4" cstate="print"/>
          <a:srcRect r="53047"/>
          <a:stretch>
            <a:fillRect/>
          </a:stretch>
        </p:blipFill>
        <p:spPr bwMode="auto">
          <a:xfrm>
            <a:off x="8884876" y="4667247"/>
            <a:ext cx="1021124" cy="2174257"/>
          </a:xfrm>
          <a:prstGeom prst="rect">
            <a:avLst/>
          </a:prstGeom>
          <a:noFill/>
          <a:ln w="9525">
            <a:noFill/>
            <a:miter lim="800000"/>
            <a:headEnd/>
            <a:tailEnd/>
          </a:ln>
        </p:spPr>
      </p:pic>
      <p:pic>
        <p:nvPicPr>
          <p:cNvPr id="1030" name="Picture 6"/>
          <p:cNvPicPr>
            <a:picLocks noChangeAspect="1" noChangeArrowheads="1"/>
          </p:cNvPicPr>
          <p:nvPr/>
        </p:nvPicPr>
        <p:blipFill>
          <a:blip r:embed="rId5" cstate="print"/>
          <a:srcRect b="-705"/>
          <a:stretch>
            <a:fillRect/>
          </a:stretch>
        </p:blipFill>
        <p:spPr bwMode="auto">
          <a:xfrm>
            <a:off x="7405604" y="5680380"/>
            <a:ext cx="2500396" cy="1206195"/>
          </a:xfrm>
          <a:prstGeom prst="rect">
            <a:avLst/>
          </a:prstGeom>
          <a:noFill/>
          <a:ln w="9525">
            <a:noFill/>
            <a:miter lim="800000"/>
            <a:headEnd/>
            <a:tailEnd/>
          </a:ln>
        </p:spPr>
      </p:pic>
      <p:sp>
        <p:nvSpPr>
          <p:cNvPr id="16" name="Прямоугольник 15"/>
          <p:cNvSpPr/>
          <p:nvPr/>
        </p:nvSpPr>
        <p:spPr>
          <a:xfrm>
            <a:off x="1" y="152311"/>
            <a:ext cx="4810124" cy="646331"/>
          </a:xfrm>
          <a:prstGeom prst="rect">
            <a:avLst/>
          </a:prstGeom>
        </p:spPr>
        <p:txBody>
          <a:bodyPr wrap="square">
            <a:spAutoFit/>
          </a:bodyPr>
          <a:lstStyle/>
          <a:p>
            <a:pPr lvl="0" indent="449263" algn="ctr" defTabSz="914400" eaLnBrk="0" fontAlgn="base" hangingPunct="0">
              <a:spcBef>
                <a:spcPct val="0"/>
              </a:spcBef>
            </a:pPr>
            <a:r>
              <a:rPr lang="uk-UA" altLang="ru-RU" sz="1200" b="1" dirty="0" smtClean="0">
                <a:latin typeface="e-Ukraine Head Bold" pitchFamily="2" charset="-52"/>
              </a:rPr>
              <a:t>Будьте в курсі податкового законодавства: користуйтеся офіційними джерелами інформації податкової служби Дніпропетровщини!</a:t>
            </a:r>
            <a:endParaRPr lang="uk-UA" altLang="ru-RU" sz="1200" b="1" dirty="0">
              <a:latin typeface="e-Ukraine Head Bold" pitchFamily="2" charset="-52"/>
            </a:endParaRPr>
          </a:p>
        </p:txBody>
      </p:sp>
      <p:pic>
        <p:nvPicPr>
          <p:cNvPr id="17" name="Picture 7"/>
          <p:cNvPicPr>
            <a:picLocks noChangeAspect="1" noChangeArrowheads="1"/>
          </p:cNvPicPr>
          <p:nvPr/>
        </p:nvPicPr>
        <p:blipFill>
          <a:blip r:embed="rId6" cstate="print"/>
          <a:srcRect r="53047"/>
          <a:stretch>
            <a:fillRect/>
          </a:stretch>
        </p:blipFill>
        <p:spPr bwMode="auto">
          <a:xfrm rot="5400000">
            <a:off x="6494089" y="5608543"/>
            <a:ext cx="798559" cy="1700355"/>
          </a:xfrm>
          <a:prstGeom prst="rect">
            <a:avLst/>
          </a:prstGeom>
          <a:noFill/>
          <a:ln w="9525">
            <a:noFill/>
            <a:miter lim="800000"/>
            <a:headEnd/>
            <a:tailEnd/>
          </a:ln>
        </p:spPr>
      </p:pic>
      <p:sp>
        <p:nvSpPr>
          <p:cNvPr id="22" name="Прямоугольник 20"/>
          <p:cNvSpPr/>
          <p:nvPr/>
        </p:nvSpPr>
        <p:spPr>
          <a:xfrm>
            <a:off x="6457951" y="123826"/>
            <a:ext cx="4200524" cy="754053"/>
          </a:xfrm>
          <a:prstGeom prst="rect">
            <a:avLst/>
          </a:prstGeom>
        </p:spPr>
        <p:txBody>
          <a:bodyPr wrap="square">
            <a:spAutoFit/>
          </a:bodyPr>
          <a:lstStyle/>
          <a:p>
            <a:r>
              <a:rPr lang="uk-UA" sz="1200" b="1" dirty="0" smtClean="0">
                <a:latin typeface="e-Ukraine Head Bold" pitchFamily="50" charset="-52"/>
              </a:rPr>
              <a:t>Державна податкова служба України</a:t>
            </a:r>
          </a:p>
          <a:p>
            <a:endParaRPr lang="uk-UA" sz="500" b="1" dirty="0" smtClean="0">
              <a:latin typeface="e-Ukraine Head Bold" pitchFamily="50" charset="-52"/>
            </a:endParaRPr>
          </a:p>
          <a:p>
            <a:r>
              <a:rPr lang="uk-UA" sz="1200" b="1" dirty="0" smtClean="0">
                <a:latin typeface="e-Ukraine Head Bold" pitchFamily="50" charset="-52"/>
              </a:rPr>
              <a:t>Головне управління ДПС у Дніпропетровській області</a:t>
            </a:r>
          </a:p>
          <a:p>
            <a:endParaRPr lang="ru-RU" sz="200" b="1" dirty="0" smtClean="0">
              <a:latin typeface="e-Ukraine Head Bold" pitchFamily="50" charset="-52"/>
            </a:endParaRPr>
          </a:p>
        </p:txBody>
      </p:sp>
      <p:pic>
        <p:nvPicPr>
          <p:cNvPr id="26" name="Рисунок 25" descr="Версія для роботи (1280 × 785 пікс.), копія.png"/>
          <p:cNvPicPr>
            <a:picLocks noChangeAspect="1"/>
          </p:cNvPicPr>
          <p:nvPr/>
        </p:nvPicPr>
        <p:blipFill>
          <a:blip r:embed="rId7" cstate="print"/>
          <a:srcRect l="2212" t="2807" r="88365" b="88256"/>
          <a:stretch>
            <a:fillRect/>
          </a:stretch>
        </p:blipFill>
        <p:spPr>
          <a:xfrm>
            <a:off x="5314950" y="107205"/>
            <a:ext cx="1191293" cy="692895"/>
          </a:xfrm>
          <a:prstGeom prst="rect">
            <a:avLst/>
          </a:prstGeom>
        </p:spPr>
      </p:pic>
      <p:sp>
        <p:nvSpPr>
          <p:cNvPr id="2050" name="AutoShape 2" descr="7eminar | РРО / ПРРО у 2025 році: чи усім обов'язково застосовувати"/>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uk-UA"/>
          </a:p>
        </p:txBody>
      </p:sp>
      <p:pic>
        <p:nvPicPr>
          <p:cNvPr id="18" name="Рисунок 17" descr="Листівка 8.png"/>
          <p:cNvPicPr>
            <a:picLocks noChangeAspect="1"/>
          </p:cNvPicPr>
          <p:nvPr/>
        </p:nvPicPr>
        <p:blipFill>
          <a:blip r:embed="rId8" cstate="print"/>
          <a:stretch>
            <a:fillRect/>
          </a:stretch>
        </p:blipFill>
        <p:spPr>
          <a:xfrm>
            <a:off x="6324600" y="4305300"/>
            <a:ext cx="2676525" cy="164160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338214285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Прямоугольник 9">
            <a:extLst>
              <a:ext uri="{FF2B5EF4-FFF2-40B4-BE49-F238E27FC236}">
                <a16:creationId xmlns="" xmlns:a16="http://schemas.microsoft.com/office/drawing/2014/main" id="{AB020ADF-A26B-4DB1-A8F3-01CE965CB04E}"/>
              </a:ext>
            </a:extLst>
          </p:cNvPr>
          <p:cNvSpPr/>
          <p:nvPr/>
        </p:nvSpPr>
        <p:spPr>
          <a:xfrm>
            <a:off x="228599" y="180974"/>
            <a:ext cx="4591051" cy="6257925"/>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indent="449580" algn="just">
              <a:spcAft>
                <a:spcPts val="0"/>
              </a:spcAft>
            </a:pPr>
            <a:endParaRPr lang="uk-UA" sz="1200">
              <a:latin typeface="Arial" pitchFamily="34" charset="0"/>
              <a:ea typeface="Times New Roman" panose="02020603050405020304" pitchFamily="18" charset="0"/>
              <a:cs typeface="Arial" pitchFamily="34" charset="0"/>
            </a:endParaRPr>
          </a:p>
        </p:txBody>
      </p:sp>
      <p:sp>
        <p:nvSpPr>
          <p:cNvPr id="3073" name="Rectangle 1"/>
          <p:cNvSpPr>
            <a:spLocks noChangeArrowheads="1"/>
          </p:cNvSpPr>
          <p:nvPr/>
        </p:nvSpPr>
        <p:spPr bwMode="auto">
          <a:xfrm>
            <a:off x="171450" y="3068210"/>
            <a:ext cx="4648199" cy="30777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uk-UA" sz="1400" smtClean="0">
                <a:latin typeface="Arial" pitchFamily="34" charset="0"/>
                <a:cs typeface="Arial" pitchFamily="34" charset="0"/>
              </a:rPr>
              <a:t>  </a:t>
            </a:r>
            <a:endParaRPr lang="uk-UA" sz="1300" smtClean="0">
              <a:latin typeface="Arial" pitchFamily="34" charset="0"/>
              <a:cs typeface="Arial" pitchFamily="34" charset="0"/>
            </a:endParaRPr>
          </a:p>
        </p:txBody>
      </p:sp>
      <p:sp>
        <p:nvSpPr>
          <p:cNvPr id="12" name="Прямоугольник 11"/>
          <p:cNvSpPr/>
          <p:nvPr/>
        </p:nvSpPr>
        <p:spPr>
          <a:xfrm>
            <a:off x="5181599" y="0"/>
            <a:ext cx="4572001" cy="4247317"/>
          </a:xfrm>
          <a:prstGeom prst="rect">
            <a:avLst/>
          </a:prstGeom>
        </p:spPr>
        <p:txBody>
          <a:bodyPr wrap="square">
            <a:spAutoFit/>
          </a:bodyPr>
          <a:lstStyle/>
          <a:p>
            <a:pPr indent="360000" algn="just" fontAlgn="base"/>
            <a:endParaRPr lang="uk-UA" sz="1000" b="1" dirty="0" smtClean="0">
              <a:solidFill>
                <a:srgbClr val="0033CC"/>
              </a:solidFill>
              <a:latin typeface="e-Ukraine" pitchFamily="50" charset="-52"/>
              <a:cs typeface="Arial" pitchFamily="34" charset="0"/>
            </a:endParaRPr>
          </a:p>
          <a:p>
            <a:pPr indent="360000" algn="just" fontAlgn="base"/>
            <a:r>
              <a:rPr lang="uk-UA" sz="1000" dirty="0" smtClean="0">
                <a:latin typeface="e-Ukraine" pitchFamily="50" charset="-52"/>
              </a:rPr>
              <a:t>Порядок застосування контролюючими органами строків давності при проведенні перевірок з місцевих податків і зборів встановлено вимогами ст. 102 ПКУ. Зокрема, згідно з абзацом четвертим п. 102.1 ст. 102 ПКУ з місцевих податків та/або зборів, за якими передбачено подання річної податкової декларації, контролюючий орган, крім випадків, визначених п. 102.2 ст. 102 ПКУ, має право за результатами перевірки самостійно визначити суму грошових зобов’язань, у разі виявлення ним за результатами перевірки заниження суми визначеного платником податків податкового зобов’язання з цих податків, не пізніше закінчення 1095 дня, що настає за останнім днем граничного строку сплати цих податків, визначених відповідними розділами ПКУ.</a:t>
            </a:r>
          </a:p>
          <a:p>
            <a:pPr indent="360000" algn="just" fontAlgn="base"/>
            <a:r>
              <a:rPr lang="uk-UA" sz="1000" dirty="0" smtClean="0">
                <a:latin typeface="e-Ukraine" pitchFamily="50" charset="-52"/>
              </a:rPr>
              <a:t>Враховуючи зазначене, юридична особа – платник плати за землю у разі виявлення помилки, що міститься у раніше поданій ним податковій декларації з плати за землю (земельний податок та/або орендна плата за земельні ділянки державної або комунальної власності), має право самостійно подати уточнюючу податкову декларацію, керуючись ст. 50 ПКУ в частині строків давності, визначених ст. 102 ПКУ, але не пізніше закінчення 1095 дня, що настає за останнім днем граничного строку її подання, включаючи зупинення перебігу таких строків, встановлених п. 52 прим. 2 </a:t>
            </a:r>
            <a:r>
              <a:rPr lang="uk-UA" sz="1000" dirty="0" err="1" smtClean="0">
                <a:latin typeface="e-Ukraine" pitchFamily="50" charset="-52"/>
              </a:rPr>
              <a:t>підрозд</a:t>
            </a:r>
            <a:r>
              <a:rPr lang="uk-UA" sz="1000" dirty="0" smtClean="0">
                <a:latin typeface="e-Ukraine" pitchFamily="50" charset="-52"/>
              </a:rPr>
              <a:t>. 10 </a:t>
            </a:r>
            <a:r>
              <a:rPr lang="uk-UA" sz="1000" dirty="0" err="1" smtClean="0">
                <a:latin typeface="e-Ukraine" pitchFamily="50" charset="-52"/>
              </a:rPr>
              <a:t>розд</a:t>
            </a:r>
            <a:r>
              <a:rPr lang="uk-UA" sz="1000" dirty="0" smtClean="0">
                <a:latin typeface="e-Ukraine" pitchFamily="50" charset="-52"/>
              </a:rPr>
              <a:t>. ХХ «Перехідні положення» ПКУ.</a:t>
            </a:r>
            <a:endParaRPr lang="uk-UA" sz="1000" dirty="0">
              <a:latin typeface="e-Ukraine" pitchFamily="50" charset="-52"/>
            </a:endParaRPr>
          </a:p>
        </p:txBody>
      </p:sp>
      <p:pic>
        <p:nvPicPr>
          <p:cNvPr id="11" name="Picture 6"/>
          <p:cNvPicPr>
            <a:picLocks noChangeAspect="1" noChangeArrowheads="1"/>
          </p:cNvPicPr>
          <p:nvPr/>
        </p:nvPicPr>
        <p:blipFill>
          <a:blip r:embed="rId2" cstate="print"/>
          <a:srcRect b="-705"/>
          <a:stretch>
            <a:fillRect/>
          </a:stretch>
        </p:blipFill>
        <p:spPr bwMode="auto">
          <a:xfrm rot="16200000">
            <a:off x="8598380" y="5540852"/>
            <a:ext cx="1777045" cy="857249"/>
          </a:xfrm>
          <a:prstGeom prst="rect">
            <a:avLst/>
          </a:prstGeom>
          <a:noFill/>
          <a:ln w="9525">
            <a:noFill/>
            <a:miter lim="800000"/>
            <a:headEnd/>
            <a:tailEnd/>
          </a:ln>
        </p:spPr>
      </p:pic>
      <p:pic>
        <p:nvPicPr>
          <p:cNvPr id="13" name="Picture 7"/>
          <p:cNvPicPr>
            <a:picLocks noChangeAspect="1" noChangeArrowheads="1"/>
          </p:cNvPicPr>
          <p:nvPr/>
        </p:nvPicPr>
        <p:blipFill>
          <a:blip r:embed="rId3" cstate="print"/>
          <a:srcRect r="53047"/>
          <a:stretch>
            <a:fillRect/>
          </a:stretch>
        </p:blipFill>
        <p:spPr bwMode="auto">
          <a:xfrm rot="5400000">
            <a:off x="8905118" y="5857118"/>
            <a:ext cx="639688" cy="1362073"/>
          </a:xfrm>
          <a:prstGeom prst="rect">
            <a:avLst/>
          </a:prstGeom>
          <a:noFill/>
          <a:ln w="9525">
            <a:noFill/>
            <a:miter lim="800000"/>
            <a:headEnd/>
            <a:tailEnd/>
          </a:ln>
        </p:spPr>
      </p:pic>
      <p:sp>
        <p:nvSpPr>
          <p:cNvPr id="15" name="Прямоугольник 11"/>
          <p:cNvSpPr/>
          <p:nvPr/>
        </p:nvSpPr>
        <p:spPr>
          <a:xfrm>
            <a:off x="5010151" y="0"/>
            <a:ext cx="4857750" cy="1169551"/>
          </a:xfrm>
          <a:prstGeom prst="rect">
            <a:avLst/>
          </a:prstGeom>
        </p:spPr>
        <p:txBody>
          <a:bodyPr wrap="square">
            <a:spAutoFit/>
          </a:bodyPr>
          <a:lstStyle/>
          <a:p>
            <a:pPr indent="180975" algn="just" fontAlgn="base"/>
            <a:endParaRPr lang="uk-UA" sz="1050" dirty="0" smtClean="0">
              <a:latin typeface="Arial" pitchFamily="34" charset="0"/>
              <a:cs typeface="Arial" pitchFamily="34" charset="0"/>
            </a:endParaRPr>
          </a:p>
          <a:p>
            <a:pPr indent="180975" algn="just" fontAlgn="base">
              <a:spcAft>
                <a:spcPts val="600"/>
              </a:spcAft>
            </a:pPr>
            <a:r>
              <a:rPr lang="uk-UA" sz="1200" b="1" dirty="0" smtClean="0">
                <a:latin typeface="Arial" pitchFamily="34" charset="0"/>
                <a:cs typeface="Arial" pitchFamily="34" charset="0"/>
              </a:rPr>
              <a:t> </a:t>
            </a:r>
            <a:endParaRPr lang="uk-UA" sz="1200" dirty="0" smtClean="0">
              <a:latin typeface="Arial" pitchFamily="34" charset="0"/>
              <a:cs typeface="Arial" pitchFamily="34" charset="0"/>
            </a:endParaRPr>
          </a:p>
          <a:p>
            <a:pPr indent="180975" algn="just"/>
            <a:r>
              <a:rPr lang="uk-UA" sz="1000" dirty="0" smtClean="0">
                <a:latin typeface="Arial" pitchFamily="34" charset="0"/>
                <a:cs typeface="Arial" pitchFamily="34" charset="0"/>
              </a:rPr>
              <a:t> </a:t>
            </a:r>
          </a:p>
          <a:p>
            <a:pPr indent="180975" algn="just" fontAlgn="base">
              <a:spcAft>
                <a:spcPts val="300"/>
              </a:spcAft>
            </a:pPr>
            <a:endParaRPr lang="uk-UA" sz="1000" dirty="0" smtClean="0">
              <a:latin typeface="Arial" pitchFamily="34" charset="0"/>
              <a:cs typeface="Arial" pitchFamily="34" charset="0"/>
            </a:endParaRPr>
          </a:p>
          <a:p>
            <a:pPr indent="180975" algn="just" fontAlgn="base"/>
            <a:r>
              <a:rPr lang="uk-UA" sz="1000" dirty="0" smtClean="0">
                <a:latin typeface="Arial" pitchFamily="34" charset="0"/>
                <a:cs typeface="Arial" pitchFamily="34" charset="0"/>
              </a:rPr>
              <a:t>	</a:t>
            </a:r>
          </a:p>
          <a:p>
            <a:pPr indent="180975" algn="just"/>
            <a:endParaRPr lang="uk-UA" sz="1000" dirty="0" smtClean="0">
              <a:latin typeface="Arial" pitchFamily="34" charset="0"/>
              <a:cs typeface="Arial" pitchFamily="34" charset="0"/>
            </a:endParaRPr>
          </a:p>
        </p:txBody>
      </p:sp>
      <p:sp>
        <p:nvSpPr>
          <p:cNvPr id="17" name="Прямоугольник 11"/>
          <p:cNvSpPr/>
          <p:nvPr/>
        </p:nvSpPr>
        <p:spPr>
          <a:xfrm>
            <a:off x="123825" y="0"/>
            <a:ext cx="4829176" cy="6401753"/>
          </a:xfrm>
          <a:prstGeom prst="rect">
            <a:avLst/>
          </a:prstGeom>
        </p:spPr>
        <p:txBody>
          <a:bodyPr wrap="square">
            <a:spAutoFit/>
          </a:bodyPr>
          <a:lstStyle/>
          <a:p>
            <a:pPr indent="360000" algn="just" fontAlgn="base"/>
            <a:endParaRPr lang="uk-UA" sz="1000" dirty="0" smtClean="0">
              <a:latin typeface="e-Ukraine" pitchFamily="50" charset="-52"/>
              <a:cs typeface="Times New Roman" pitchFamily="18" charset="0"/>
            </a:endParaRPr>
          </a:p>
          <a:p>
            <a:pPr indent="360000" algn="just" fontAlgn="base"/>
            <a:r>
              <a:rPr lang="uk-UA" sz="1000" dirty="0" smtClean="0">
                <a:latin typeface="e-Ukraine" pitchFamily="50" charset="-52"/>
              </a:rPr>
              <a:t>Головне управління ДПС у Дніпропетровській області нагадує, що відповідно до </a:t>
            </a:r>
            <a:r>
              <a:rPr lang="uk-UA" sz="1000" dirty="0" err="1" smtClean="0">
                <a:latin typeface="e-Ukraine" pitchFamily="50" charset="-52"/>
              </a:rPr>
              <a:t>п.п</a:t>
            </a:r>
            <a:r>
              <a:rPr lang="uk-UA" sz="1000" dirty="0" smtClean="0">
                <a:latin typeface="e-Ukraine" pitchFamily="50" charset="-52"/>
              </a:rPr>
              <a:t>. 10.1.1 п. 10.1 ст. 10 та </a:t>
            </a:r>
            <a:r>
              <a:rPr lang="uk-UA" sz="1000" dirty="0" err="1" smtClean="0">
                <a:latin typeface="e-Ukraine" pitchFamily="50" charset="-52"/>
              </a:rPr>
              <a:t>п.п</a:t>
            </a:r>
            <a:r>
              <a:rPr lang="uk-UA" sz="1000" dirty="0" smtClean="0">
                <a:latin typeface="e-Ukraine" pitchFamily="50" charset="-52"/>
              </a:rPr>
              <a:t>. 265.1.3</a:t>
            </a:r>
            <a:br>
              <a:rPr lang="uk-UA" sz="1000" dirty="0" smtClean="0">
                <a:latin typeface="e-Ukraine" pitchFamily="50" charset="-52"/>
              </a:rPr>
            </a:br>
            <a:r>
              <a:rPr lang="uk-UA" sz="1000" dirty="0" smtClean="0">
                <a:latin typeface="e-Ukraine" pitchFamily="50" charset="-52"/>
              </a:rPr>
              <a:t>п. 265.1 ст. 265 Податкового кодексу України (далі – ПКУ) плата за землю у складі податку на майно належить до місцевих податків.</a:t>
            </a:r>
          </a:p>
          <a:p>
            <a:pPr indent="360000" algn="just" fontAlgn="base"/>
            <a:r>
              <a:rPr lang="uk-UA" sz="1000" dirty="0" smtClean="0">
                <a:latin typeface="e-Ukraine" pitchFamily="50" charset="-52"/>
              </a:rPr>
              <a:t>Плата за землю – це обов’язковий платіж у складі податку на майно, що справляється у формі земельного податку або орендної плати за земельні ділянки державної і комунальної власності (далі – орендна плата) (</a:t>
            </a:r>
            <a:r>
              <a:rPr lang="uk-UA" sz="1000" dirty="0" err="1" smtClean="0">
                <a:latin typeface="e-Ukraine" pitchFamily="50" charset="-52"/>
              </a:rPr>
              <a:t>п.п</a:t>
            </a:r>
            <a:r>
              <a:rPr lang="uk-UA" sz="1000" dirty="0" smtClean="0">
                <a:latin typeface="e-Ukraine" pitchFamily="50" charset="-52"/>
              </a:rPr>
              <a:t>. 14.1.147 п. 14.1 ст. 14 ПКУ).</a:t>
            </a:r>
          </a:p>
          <a:p>
            <a:pPr indent="360000" algn="just" fontAlgn="base"/>
            <a:r>
              <a:rPr lang="uk-UA" sz="1000" dirty="0" smtClean="0">
                <a:latin typeface="e-Ukraine" pitchFamily="50" charset="-52"/>
              </a:rPr>
              <a:t>Пунктом 286.2 ст. 286 ПКУ визначено, що платники плати за землю (крім фізичних осіб) самостійно обчислюють суму плати за землю щороку станом на 01 січня і не пізніше</a:t>
            </a:r>
            <a:br>
              <a:rPr lang="uk-UA" sz="1000" dirty="0" smtClean="0">
                <a:latin typeface="e-Ukraine" pitchFamily="50" charset="-52"/>
              </a:rPr>
            </a:br>
            <a:r>
              <a:rPr lang="uk-UA" sz="1000" dirty="0" smtClean="0">
                <a:latin typeface="e-Ukraine" pitchFamily="50" charset="-52"/>
              </a:rPr>
              <a:t>20 лютого поточного року подають до відповідного контролюючого органу за місцезнаходженням земельної ділянки податкову декларацію на поточний рік за формою, встановленою у порядку, передбаченому ст. 46 ПКУ, з розбивкою річної суми рівними частками за місяцями. Подання такої декларації звільняє від обов’язку подання щомісячних декларацій.</a:t>
            </a:r>
          </a:p>
          <a:p>
            <a:pPr indent="360000" algn="just" fontAlgn="base"/>
            <a:r>
              <a:rPr lang="uk-UA" sz="1000" dirty="0" smtClean="0">
                <a:latin typeface="e-Ukraine" pitchFamily="50" charset="-52"/>
              </a:rPr>
              <a:t>Платник плати за землю має право подавати щомісяця звітну податкову декларацію, що звільняє його від обов’язку подання податкової декларації не пізніше 20 лютого поточного року, протягом 20 календарних днів місяця, що настає за звітним (п. 286.3 ст. 286 ПКУ).</a:t>
            </a:r>
          </a:p>
          <a:p>
            <a:pPr indent="360000" algn="just" fontAlgn="base"/>
            <a:r>
              <a:rPr lang="uk-UA" sz="1000" dirty="0" smtClean="0">
                <a:latin typeface="e-Ukraine" pitchFamily="50" charset="-52"/>
              </a:rPr>
              <a:t>Податкове зобов’язання щодо плати за землю, визначене у податковій декларації на поточний рік, сплачується рівними частками власниками та землекористувачами земельних ділянок за місцезнаходженням земельної ділянки за податковий період, який дорівнює календарному місяцю, щомісяця протягом 30 календарних днів, що настають за останнім календарним днем податкового (звітного) місяця</a:t>
            </a:r>
            <a:br>
              <a:rPr lang="uk-UA" sz="1000" dirty="0" smtClean="0">
                <a:latin typeface="e-Ukraine" pitchFamily="50" charset="-52"/>
              </a:rPr>
            </a:br>
            <a:r>
              <a:rPr lang="uk-UA" sz="1000" dirty="0" smtClean="0">
                <a:latin typeface="e-Ukraine" pitchFamily="50" charset="-52"/>
              </a:rPr>
              <a:t>(п. 287.3 ст. 287 ПКУ).</a:t>
            </a:r>
          </a:p>
          <a:p>
            <a:pPr indent="360000" algn="just"/>
            <a:r>
              <a:rPr lang="uk-UA" sz="1000" dirty="0" smtClean="0">
                <a:latin typeface="e-Ukraine" pitchFamily="50" charset="-52"/>
              </a:rPr>
              <a:t>У разі якщо у майбутніх податкових періодах (з урахуванням строків давності, визначених ст. 102 ПКУ) платник податків самостійно (у тому числі за результатами електронної перевірки) виявляє помилки, що містяться у раніше поданій ним податковій декларації (крім обмежень, визначених цією статтею), він зобов’язаний надіслати уточнюючий розрахунок до такої декларації за формою чинною на час подання уточнюючого розрахунку (п. 50.1 ст. 50 ПКУ).</a:t>
            </a:r>
            <a:endParaRPr lang="uk-UA" sz="1000" dirty="0">
              <a:latin typeface="e-Ukraine" pitchFamily="50" charset="-52"/>
            </a:endParaRPr>
          </a:p>
        </p:txBody>
      </p:sp>
    </p:spTree>
    <p:extLst>
      <p:ext uri="{BB962C8B-B14F-4D97-AF65-F5344CB8AC3E}">
        <p14:creationId xmlns:p14="http://schemas.microsoft.com/office/powerpoint/2010/main" xmlns="" val="3842219500"/>
      </p:ext>
    </p:extLst>
  </p:cSld>
  <p:clrMapOvr>
    <a:masterClrMapping/>
  </p:clrMapOvr>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Стандартная">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Стандартная">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2636</TotalTime>
  <Words>289</Words>
  <Application>Microsoft Office PowerPoint</Application>
  <PresentationFormat>Аркуш A4 (210x297 мм)</PresentationFormat>
  <Paragraphs>23</Paragraphs>
  <Slides>2</Slides>
  <Notes>0</Notes>
  <HiddenSlides>0</HiddenSlides>
  <MMClips>0</MMClips>
  <ScaleCrop>false</ScaleCrop>
  <HeadingPairs>
    <vt:vector size="4" baseType="variant">
      <vt:variant>
        <vt:lpstr>Тема</vt:lpstr>
      </vt:variant>
      <vt:variant>
        <vt:i4>1</vt:i4>
      </vt:variant>
      <vt:variant>
        <vt:lpstr>Заголовки слайдів</vt:lpstr>
      </vt:variant>
      <vt:variant>
        <vt:i4>2</vt:i4>
      </vt:variant>
    </vt:vector>
  </HeadingPairs>
  <TitlesOfParts>
    <vt:vector size="3" baseType="lpstr">
      <vt:lpstr>Тема Office</vt:lpstr>
      <vt:lpstr>Слайд 1</vt:lpstr>
      <vt:lpstr>Слайд 2</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Asus</dc:creator>
  <cp:lastModifiedBy>d71380</cp:lastModifiedBy>
  <cp:revision>366</cp:revision>
  <dcterms:created xsi:type="dcterms:W3CDTF">2021-05-27T05:23:05Z</dcterms:created>
  <dcterms:modified xsi:type="dcterms:W3CDTF">2026-05-06T06:16:57Z</dcterms:modified>
</cp:coreProperties>
</file>