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906000" cy="6858000" type="A4"/>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25A8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99" autoAdjust="0"/>
    <p:restoredTop sz="94660" autoAdjust="0"/>
  </p:normalViewPr>
  <p:slideViewPr>
    <p:cSldViewPr snapToGrid="0">
      <p:cViewPr>
        <p:scale>
          <a:sx n="100" d="100"/>
          <a:sy n="100" d="100"/>
        </p:scale>
        <p:origin x="-246" y="-16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8"/>
            <a:ext cx="84201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41"/>
            <a:ext cx="2414588"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536576" y="274641"/>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3"/>
            <a:ext cx="84201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CE06E-CD33-4E8D-BB2D-3C537C4FAFB6}" type="datetimeFigureOut">
              <a:rPr lang="ru-RU" smtClean="0"/>
              <a:pPr/>
              <a:t>06.05.2026</a:t>
            </a:fld>
            <a:endParaRPr lang="ru-RU"/>
          </a:p>
        </p:txBody>
      </p:sp>
      <p:sp>
        <p:nvSpPr>
          <p:cNvPr id="5" name="Нижний колонтитул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0836-F63B-4D9E-A2D5-C448F5928A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AAE0BDE6-D7B9-4FD3-A01F-F489C68E00E5}"/>
              </a:ext>
            </a:extLst>
          </p:cNvPr>
          <p:cNvSpPr>
            <a:spLocks noChangeArrowheads="1"/>
          </p:cNvSpPr>
          <p:nvPr/>
        </p:nvSpPr>
        <p:spPr bwMode="auto">
          <a:xfrm>
            <a:off x="0" y="1762125"/>
            <a:ext cx="9906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pic>
        <p:nvPicPr>
          <p:cNvPr id="23" name="Рисунок 22" descr="долучайся.jpg"/>
          <p:cNvPicPr>
            <a:picLocks noChangeAspect="1"/>
          </p:cNvPicPr>
          <p:nvPr/>
        </p:nvPicPr>
        <p:blipFill>
          <a:blip r:embed="rId2" cstate="print"/>
          <a:srcRect l="5522" t="16482" r="66239" b="18246"/>
          <a:stretch>
            <a:fillRect/>
          </a:stretch>
        </p:blipFill>
        <p:spPr>
          <a:xfrm>
            <a:off x="409575" y="1362075"/>
            <a:ext cx="1543050" cy="2466975"/>
          </a:xfrm>
          <a:prstGeom prst="rect">
            <a:avLst/>
          </a:prstGeom>
        </p:spPr>
      </p:pic>
      <p:pic>
        <p:nvPicPr>
          <p:cNvPr id="24" name="Рисунок 23" descr="долучайся.jpg"/>
          <p:cNvPicPr>
            <a:picLocks noChangeAspect="1"/>
          </p:cNvPicPr>
          <p:nvPr/>
        </p:nvPicPr>
        <p:blipFill>
          <a:blip r:embed="rId2" cstate="print"/>
          <a:srcRect l="68275" t="42391" r="5229" b="16986"/>
          <a:stretch>
            <a:fillRect/>
          </a:stretch>
        </p:blipFill>
        <p:spPr>
          <a:xfrm>
            <a:off x="2619375" y="3295957"/>
            <a:ext cx="1517626" cy="1609418"/>
          </a:xfrm>
          <a:prstGeom prst="rect">
            <a:avLst/>
          </a:prstGeom>
        </p:spPr>
      </p:pic>
      <p:sp>
        <p:nvSpPr>
          <p:cNvPr id="25" name="Прямокутник 24"/>
          <p:cNvSpPr/>
          <p:nvPr/>
        </p:nvSpPr>
        <p:spPr>
          <a:xfrm>
            <a:off x="1514475" y="6296026"/>
            <a:ext cx="2333625" cy="323165"/>
          </a:xfrm>
          <a:prstGeom prst="rect">
            <a:avLst/>
          </a:prstGeom>
        </p:spPr>
        <p:txBody>
          <a:bodyPr wrap="square">
            <a:spAutoFit/>
          </a:bodyPr>
          <a:lstStyle/>
          <a:p>
            <a:r>
              <a:rPr lang="en-US" sz="1500" b="1" dirty="0" smtClean="0">
                <a:solidFill>
                  <a:srgbClr val="0033CC"/>
                </a:solidFill>
                <a:latin typeface="e-Ukraine Head Bold" pitchFamily="2" charset="-52"/>
              </a:rPr>
              <a:t>dp.ikc@tax.gov.ua</a:t>
            </a:r>
            <a:endParaRPr lang="en-US" sz="1500" b="1" dirty="0">
              <a:solidFill>
                <a:srgbClr val="0033CC"/>
              </a:solidFill>
              <a:latin typeface="e-Ukraine Head Bold" pitchFamily="2" charset="-52"/>
            </a:endParaRPr>
          </a:p>
        </p:txBody>
      </p:sp>
      <p:sp>
        <p:nvSpPr>
          <p:cNvPr id="38" name="Прямокутник 37"/>
          <p:cNvSpPr/>
          <p:nvPr/>
        </p:nvSpPr>
        <p:spPr>
          <a:xfrm>
            <a:off x="5610225" y="1600200"/>
            <a:ext cx="4229100" cy="1200329"/>
          </a:xfrm>
          <a:prstGeom prst="rect">
            <a:avLst/>
          </a:prstGeom>
        </p:spPr>
        <p:txBody>
          <a:bodyPr wrap="square">
            <a:spAutoFit/>
          </a:bodyPr>
          <a:lstStyle/>
          <a:p>
            <a:pPr algn="ctr" fontAlgn="base"/>
            <a:r>
              <a:rPr lang="uk-UA" dirty="0" smtClean="0">
                <a:solidFill>
                  <a:srgbClr val="0033CC"/>
                </a:solidFill>
                <a:latin typeface="e-Ukraine Head Bold" pitchFamily="50" charset="-52"/>
              </a:rPr>
              <a:t>Як платник отримує інформацію про відмову у наданні/зменшенні суми податкової знижки?</a:t>
            </a:r>
            <a:endParaRPr lang="ru-RU" dirty="0">
              <a:solidFill>
                <a:srgbClr val="0033CC"/>
              </a:solidFill>
              <a:latin typeface="e-Ukraine Head Bold" pitchFamily="50" charset="-52"/>
            </a:endParaRPr>
          </a:p>
        </p:txBody>
      </p:sp>
      <p:sp>
        <p:nvSpPr>
          <p:cNvPr id="39" name="Прямокутник 38"/>
          <p:cNvSpPr/>
          <p:nvPr/>
        </p:nvSpPr>
        <p:spPr>
          <a:xfrm>
            <a:off x="7724775" y="3286126"/>
            <a:ext cx="1724025" cy="307777"/>
          </a:xfrm>
          <a:prstGeom prst="rect">
            <a:avLst/>
          </a:prstGeom>
        </p:spPr>
        <p:txBody>
          <a:bodyPr wrap="square">
            <a:spAutoFit/>
          </a:bodyPr>
          <a:lstStyle/>
          <a:p>
            <a:pPr lvl="0" algn="r" defTabSz="914400" fontAlgn="base">
              <a:spcBef>
                <a:spcPct val="0"/>
              </a:spcBef>
              <a:spcAft>
                <a:spcPct val="0"/>
              </a:spcAft>
            </a:pPr>
            <a:r>
              <a:rPr lang="uk-UA" sz="1400" b="1" dirty="0" smtClean="0">
                <a:latin typeface="e-Ukraine Light" pitchFamily="50" charset="-52"/>
                <a:cs typeface="Times New Roman" pitchFamily="18" charset="0"/>
              </a:rPr>
              <a:t>Травень 2026</a:t>
            </a:r>
          </a:p>
        </p:txBody>
      </p:sp>
      <p:pic>
        <p:nvPicPr>
          <p:cNvPr id="47" name="Рисунок 46" descr="Версія для роботи (1280 × 785 пікс.), копія (2).png"/>
          <p:cNvPicPr>
            <a:picLocks noChangeAspect="1"/>
          </p:cNvPicPr>
          <p:nvPr/>
        </p:nvPicPr>
        <p:blipFill>
          <a:blip r:embed="rId3" cstate="print"/>
          <a:srcRect l="14615" t="72420" r="67404" b="5159"/>
          <a:stretch>
            <a:fillRect/>
          </a:stretch>
        </p:blipFill>
        <p:spPr>
          <a:xfrm>
            <a:off x="742950" y="6151470"/>
            <a:ext cx="723900" cy="553570"/>
          </a:xfrm>
          <a:prstGeom prst="rect">
            <a:avLst/>
          </a:prstGeom>
        </p:spPr>
      </p:pic>
      <p:pic>
        <p:nvPicPr>
          <p:cNvPr id="29" name="Рисунок 28" descr="долучайся.jpg"/>
          <p:cNvPicPr>
            <a:picLocks noChangeAspect="1"/>
          </p:cNvPicPr>
          <p:nvPr/>
        </p:nvPicPr>
        <p:blipFill>
          <a:blip r:embed="rId2" cstate="print"/>
          <a:srcRect l="68275" t="17268" r="10096" b="57075"/>
          <a:stretch>
            <a:fillRect/>
          </a:stretch>
        </p:blipFill>
        <p:spPr>
          <a:xfrm>
            <a:off x="2742623" y="2326801"/>
            <a:ext cx="1238828" cy="1016474"/>
          </a:xfrm>
          <a:prstGeom prst="rect">
            <a:avLst/>
          </a:prstGeom>
        </p:spPr>
      </p:pic>
      <p:pic>
        <p:nvPicPr>
          <p:cNvPr id="1031" name="Picture 7"/>
          <p:cNvPicPr>
            <a:picLocks noChangeAspect="1" noChangeArrowheads="1"/>
          </p:cNvPicPr>
          <p:nvPr/>
        </p:nvPicPr>
        <p:blipFill>
          <a:blip r:embed="rId4" cstate="print"/>
          <a:srcRect r="53047"/>
          <a:stretch>
            <a:fillRect/>
          </a:stretch>
        </p:blipFill>
        <p:spPr bwMode="auto">
          <a:xfrm>
            <a:off x="8884876" y="4667247"/>
            <a:ext cx="1021124" cy="2174257"/>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b="-705"/>
          <a:stretch>
            <a:fillRect/>
          </a:stretch>
        </p:blipFill>
        <p:spPr bwMode="auto">
          <a:xfrm>
            <a:off x="7405604" y="5680380"/>
            <a:ext cx="2500396" cy="1206195"/>
          </a:xfrm>
          <a:prstGeom prst="rect">
            <a:avLst/>
          </a:prstGeom>
          <a:noFill/>
          <a:ln w="9525">
            <a:noFill/>
            <a:miter lim="800000"/>
            <a:headEnd/>
            <a:tailEnd/>
          </a:ln>
        </p:spPr>
      </p:pic>
      <p:sp>
        <p:nvSpPr>
          <p:cNvPr id="16" name="Прямоугольник 15"/>
          <p:cNvSpPr/>
          <p:nvPr/>
        </p:nvSpPr>
        <p:spPr>
          <a:xfrm>
            <a:off x="1" y="152311"/>
            <a:ext cx="4810124" cy="646331"/>
          </a:xfrm>
          <a:prstGeom prst="rect">
            <a:avLst/>
          </a:prstGeom>
        </p:spPr>
        <p:txBody>
          <a:bodyPr wrap="square">
            <a:spAutoFit/>
          </a:bodyPr>
          <a:lstStyle/>
          <a:p>
            <a:pPr lvl="0" indent="449263" algn="ctr" defTabSz="914400" eaLnBrk="0" fontAlgn="base" hangingPunct="0">
              <a:spcBef>
                <a:spcPct val="0"/>
              </a:spcBef>
            </a:pPr>
            <a:r>
              <a:rPr lang="uk-UA" altLang="ru-RU" sz="1200" b="1" dirty="0" smtClean="0">
                <a:latin typeface="e-Ukraine Head Bold" pitchFamily="2" charset="-52"/>
              </a:rPr>
              <a:t>Будьте в курсі податкового законодавства: користуйтеся офіційними джерелами інформації податкової служби Дніпропетровщини!</a:t>
            </a:r>
            <a:endParaRPr lang="uk-UA" altLang="ru-RU" sz="1200" b="1" dirty="0">
              <a:latin typeface="e-Ukraine Head Bold" pitchFamily="2" charset="-52"/>
            </a:endParaRPr>
          </a:p>
        </p:txBody>
      </p:sp>
      <p:pic>
        <p:nvPicPr>
          <p:cNvPr id="17" name="Picture 7"/>
          <p:cNvPicPr>
            <a:picLocks noChangeAspect="1" noChangeArrowheads="1"/>
          </p:cNvPicPr>
          <p:nvPr/>
        </p:nvPicPr>
        <p:blipFill>
          <a:blip r:embed="rId6" cstate="print"/>
          <a:srcRect r="53047"/>
          <a:stretch>
            <a:fillRect/>
          </a:stretch>
        </p:blipFill>
        <p:spPr bwMode="auto">
          <a:xfrm rot="5400000">
            <a:off x="6494089" y="5608543"/>
            <a:ext cx="798559" cy="1700355"/>
          </a:xfrm>
          <a:prstGeom prst="rect">
            <a:avLst/>
          </a:prstGeom>
          <a:noFill/>
          <a:ln w="9525">
            <a:noFill/>
            <a:miter lim="800000"/>
            <a:headEnd/>
            <a:tailEnd/>
          </a:ln>
        </p:spPr>
      </p:pic>
      <p:sp>
        <p:nvSpPr>
          <p:cNvPr id="22" name="Прямоугольник 20"/>
          <p:cNvSpPr/>
          <p:nvPr/>
        </p:nvSpPr>
        <p:spPr>
          <a:xfrm>
            <a:off x="6457951" y="123826"/>
            <a:ext cx="4200524" cy="754053"/>
          </a:xfrm>
          <a:prstGeom prst="rect">
            <a:avLst/>
          </a:prstGeom>
        </p:spPr>
        <p:txBody>
          <a:bodyPr wrap="square">
            <a:spAutoFit/>
          </a:bodyPr>
          <a:lstStyle/>
          <a:p>
            <a:r>
              <a:rPr lang="uk-UA" sz="1200" b="1" dirty="0" smtClean="0">
                <a:latin typeface="e-Ukraine Head Bold" pitchFamily="50" charset="-52"/>
              </a:rPr>
              <a:t>Державна податкова служба України</a:t>
            </a:r>
          </a:p>
          <a:p>
            <a:endParaRPr lang="uk-UA" sz="500" b="1" dirty="0" smtClean="0">
              <a:latin typeface="e-Ukraine Head Bold" pitchFamily="50" charset="-52"/>
            </a:endParaRPr>
          </a:p>
          <a:p>
            <a:r>
              <a:rPr lang="uk-UA" sz="1200" b="1" dirty="0" smtClean="0">
                <a:latin typeface="e-Ukraine Head Bold" pitchFamily="50" charset="-52"/>
              </a:rPr>
              <a:t>Головне управління ДПС у Дніпропетровській області</a:t>
            </a:r>
          </a:p>
          <a:p>
            <a:endParaRPr lang="ru-RU" sz="200" b="1" dirty="0" smtClean="0">
              <a:latin typeface="e-Ukraine Head Bold" pitchFamily="50" charset="-52"/>
            </a:endParaRPr>
          </a:p>
        </p:txBody>
      </p:sp>
      <p:pic>
        <p:nvPicPr>
          <p:cNvPr id="26" name="Рисунок 25" descr="Версія для роботи (1280 × 785 пікс.), копія.png"/>
          <p:cNvPicPr>
            <a:picLocks noChangeAspect="1"/>
          </p:cNvPicPr>
          <p:nvPr/>
        </p:nvPicPr>
        <p:blipFill>
          <a:blip r:embed="rId7" cstate="print"/>
          <a:srcRect l="2212" t="2807" r="88365" b="88256"/>
          <a:stretch>
            <a:fillRect/>
          </a:stretch>
        </p:blipFill>
        <p:spPr>
          <a:xfrm>
            <a:off x="5314950" y="107205"/>
            <a:ext cx="1191293" cy="692895"/>
          </a:xfrm>
          <a:prstGeom prst="rect">
            <a:avLst/>
          </a:prstGeom>
        </p:spPr>
      </p:pic>
      <p:sp>
        <p:nvSpPr>
          <p:cNvPr id="2050" name="AutoShape 2" descr="7eminar | РРО / ПРРО у 2025 році: чи усім обов'язково застосовува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18" name="Рисунок 17" descr="Листівка 7.jpg"/>
          <p:cNvPicPr>
            <a:picLocks noChangeAspect="1"/>
          </p:cNvPicPr>
          <p:nvPr/>
        </p:nvPicPr>
        <p:blipFill>
          <a:blip r:embed="rId8" cstate="print"/>
          <a:stretch>
            <a:fillRect/>
          </a:stretch>
        </p:blipFill>
        <p:spPr>
          <a:xfrm>
            <a:off x="6315075" y="4286250"/>
            <a:ext cx="2695575" cy="1653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8214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 xmlns:a16="http://schemas.microsoft.com/office/drawing/2014/main" id="{AB020ADF-A26B-4DB1-A8F3-01CE965CB04E}"/>
              </a:ext>
            </a:extLst>
          </p:cNvPr>
          <p:cNvSpPr/>
          <p:nvPr/>
        </p:nvSpPr>
        <p:spPr>
          <a:xfrm>
            <a:off x="228599" y="1809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Arial" pitchFamily="34" charset="0"/>
              <a:ea typeface="Times New Roman" panose="02020603050405020304" pitchFamily="18" charset="0"/>
              <a:cs typeface="Arial" pitchFamily="34" charset="0"/>
            </a:endParaRPr>
          </a:p>
        </p:txBody>
      </p:sp>
      <p:sp>
        <p:nvSpPr>
          <p:cNvPr id="3073" name="Rectangle 1"/>
          <p:cNvSpPr>
            <a:spLocks noChangeArrowheads="1"/>
          </p:cNvSpPr>
          <p:nvPr/>
        </p:nvSpPr>
        <p:spPr bwMode="auto">
          <a:xfrm>
            <a:off x="171450" y="3068210"/>
            <a:ext cx="4648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smtClean="0">
                <a:latin typeface="Arial" pitchFamily="34" charset="0"/>
                <a:cs typeface="Arial" pitchFamily="34" charset="0"/>
              </a:rPr>
              <a:t>  </a:t>
            </a:r>
            <a:endParaRPr lang="uk-UA" sz="1300" smtClean="0">
              <a:latin typeface="Arial" pitchFamily="34" charset="0"/>
              <a:cs typeface="Arial" pitchFamily="34" charset="0"/>
            </a:endParaRPr>
          </a:p>
        </p:txBody>
      </p:sp>
      <p:sp>
        <p:nvSpPr>
          <p:cNvPr id="12" name="Прямоугольник 11"/>
          <p:cNvSpPr/>
          <p:nvPr/>
        </p:nvSpPr>
        <p:spPr>
          <a:xfrm>
            <a:off x="5181599" y="0"/>
            <a:ext cx="4572001" cy="4493538"/>
          </a:xfrm>
          <a:prstGeom prst="rect">
            <a:avLst/>
          </a:prstGeom>
        </p:spPr>
        <p:txBody>
          <a:bodyPr wrap="square">
            <a:spAutoFit/>
          </a:bodyPr>
          <a:lstStyle/>
          <a:p>
            <a:pPr indent="360000" algn="just" fontAlgn="base"/>
            <a:endParaRPr lang="uk-UA" sz="1100" b="1" dirty="0" smtClean="0">
              <a:solidFill>
                <a:srgbClr val="0033CC"/>
              </a:solidFill>
              <a:latin typeface="e-Ukraine" pitchFamily="50" charset="-52"/>
              <a:cs typeface="Arial" pitchFamily="34" charset="0"/>
            </a:endParaRPr>
          </a:p>
          <a:p>
            <a:pPr indent="360000" algn="just" fontAlgn="base"/>
            <a:r>
              <a:rPr lang="uk-UA" sz="1100" dirty="0" smtClean="0">
                <a:latin typeface="e-Ukraine" pitchFamily="50" charset="-52"/>
              </a:rPr>
              <a:t>У разі ненадходження протягом 15 робочих днів з дня, наступного за днем отримання запиту пояснень та документів, пов’язаних з виникненням права на отримання податкової знижки керівником (його заступником або уповноваженою особою) контролюючого органу приймається рішення про проведення документальної позапланової перевірки відповідно до п. 78.1 ст. 78 ПКУ, яке оформлюється наказом (</a:t>
            </a:r>
            <a:r>
              <a:rPr lang="uk-UA" sz="1100" i="1" dirty="0" smtClean="0">
                <a:latin typeface="e-Ukraine" pitchFamily="50" charset="-52"/>
              </a:rPr>
              <a:t>п. 78.4 ст. 78 ПКУ</a:t>
            </a:r>
            <a:r>
              <a:rPr lang="uk-UA" sz="1100" dirty="0" smtClean="0">
                <a:latin typeface="e-Ukraine" pitchFamily="50" charset="-52"/>
              </a:rPr>
              <a:t>).</a:t>
            </a:r>
          </a:p>
          <a:p>
            <a:pPr indent="360000" algn="just" fontAlgn="base"/>
            <a:r>
              <a:rPr lang="uk-UA" sz="1100" dirty="0" smtClean="0">
                <a:latin typeface="e-Ukraine" pitchFamily="50" charset="-52"/>
              </a:rPr>
              <a:t>При виявленні перевіркою факту заниження (завищення) суми податкового зобов’язання контролюючими органами направляється податкове повідомлення-рішення платникам, відповідно до наказу Міністерства фінансів України від 28.12.2015</a:t>
            </a:r>
            <a:br>
              <a:rPr lang="uk-UA" sz="1100" dirty="0" smtClean="0">
                <a:latin typeface="e-Ukraine" pitchFamily="50" charset="-52"/>
              </a:rPr>
            </a:br>
            <a:r>
              <a:rPr lang="uk-UA" sz="1100" dirty="0" smtClean="0">
                <a:latin typeface="e-Ukraine" pitchFamily="50" charset="-52"/>
              </a:rPr>
              <a:t>№ 1204 «Про затвердження Порядку надіслання контролюючими органами податкових повідомлень-рішень платникам податків» (із змінами та доповненнями).</a:t>
            </a:r>
          </a:p>
          <a:p>
            <a:pPr indent="360000" algn="just" fontAlgn="base"/>
            <a:r>
              <a:rPr lang="uk-UA" sz="1100" dirty="0" smtClean="0">
                <a:latin typeface="e-Ukraine" pitchFamily="50" charset="-52"/>
              </a:rPr>
              <a:t>Отже, контролюючий орган повідомляє про відмову у наданні/зменшенні суми податкової знижки, визначеної платником у Декларації, шляхом вручення платнику податків акта перевірки у порядку, визначеному ст. 42 ПКУ та податкового повідомлення-рішення.</a:t>
            </a:r>
          </a:p>
          <a:p>
            <a:pPr indent="360000" algn="just"/>
            <a:r>
              <a:rPr lang="uk-UA" sz="1100" i="1" dirty="0" err="1" smtClean="0">
                <a:latin typeface="e-Ukraine" pitchFamily="50" charset="-52"/>
              </a:rPr>
              <a:t>Довідково</a:t>
            </a:r>
            <a:r>
              <a:rPr lang="uk-UA" sz="1100" dirty="0" smtClean="0">
                <a:latin typeface="e-Ukraine" pitchFamily="50" charset="-52"/>
              </a:rPr>
              <a:t>: ПКУ – Податкового кодексу України.</a:t>
            </a:r>
            <a:endParaRPr lang="uk-UA" sz="1100" dirty="0">
              <a:latin typeface="e-Ukraine" pitchFamily="50" charset="-52"/>
            </a:endParaRPr>
          </a:p>
        </p:txBody>
      </p:sp>
      <p:pic>
        <p:nvPicPr>
          <p:cNvPr id="11" name="Picture 6"/>
          <p:cNvPicPr>
            <a:picLocks noChangeAspect="1" noChangeArrowheads="1"/>
          </p:cNvPicPr>
          <p:nvPr/>
        </p:nvPicPr>
        <p:blipFill>
          <a:blip r:embed="rId2" cstate="print"/>
          <a:srcRect b="-705"/>
          <a:stretch>
            <a:fillRect/>
          </a:stretch>
        </p:blipFill>
        <p:spPr bwMode="auto">
          <a:xfrm rot="16200000">
            <a:off x="8598380" y="5540852"/>
            <a:ext cx="1777045" cy="857249"/>
          </a:xfrm>
          <a:prstGeom prst="rect">
            <a:avLst/>
          </a:prstGeom>
          <a:noFill/>
          <a:ln w="9525">
            <a:noFill/>
            <a:miter lim="800000"/>
            <a:headEnd/>
            <a:tailEnd/>
          </a:ln>
        </p:spPr>
      </p:pic>
      <p:pic>
        <p:nvPicPr>
          <p:cNvPr id="13" name="Picture 7"/>
          <p:cNvPicPr>
            <a:picLocks noChangeAspect="1" noChangeArrowheads="1"/>
          </p:cNvPicPr>
          <p:nvPr/>
        </p:nvPicPr>
        <p:blipFill>
          <a:blip r:embed="rId3" cstate="print"/>
          <a:srcRect r="53047"/>
          <a:stretch>
            <a:fillRect/>
          </a:stretch>
        </p:blipFill>
        <p:spPr bwMode="auto">
          <a:xfrm rot="5400000">
            <a:off x="8905118" y="5857118"/>
            <a:ext cx="639688" cy="1362073"/>
          </a:xfrm>
          <a:prstGeom prst="rect">
            <a:avLst/>
          </a:prstGeom>
          <a:noFill/>
          <a:ln w="9525">
            <a:noFill/>
            <a:miter lim="800000"/>
            <a:headEnd/>
            <a:tailEnd/>
          </a:ln>
        </p:spPr>
      </p:pic>
      <p:sp>
        <p:nvSpPr>
          <p:cNvPr id="15" name="Прямоугольник 11"/>
          <p:cNvSpPr/>
          <p:nvPr/>
        </p:nvSpPr>
        <p:spPr>
          <a:xfrm>
            <a:off x="5010151" y="0"/>
            <a:ext cx="4857750" cy="1169551"/>
          </a:xfrm>
          <a:prstGeom prst="rect">
            <a:avLst/>
          </a:prstGeom>
        </p:spPr>
        <p:txBody>
          <a:bodyPr wrap="square">
            <a:spAutoFit/>
          </a:bodyPr>
          <a:lstStyle/>
          <a:p>
            <a:pPr indent="180975" algn="just" fontAlgn="base"/>
            <a:endParaRPr lang="uk-UA" sz="1050" dirty="0" smtClean="0">
              <a:latin typeface="Arial" pitchFamily="34" charset="0"/>
              <a:cs typeface="Arial" pitchFamily="34" charset="0"/>
            </a:endParaRPr>
          </a:p>
          <a:p>
            <a:pPr indent="180975" algn="just" fontAlgn="base">
              <a:spcAft>
                <a:spcPts val="600"/>
              </a:spcAft>
            </a:pPr>
            <a:r>
              <a:rPr lang="uk-UA" sz="1200" b="1" dirty="0" smtClean="0">
                <a:latin typeface="Arial" pitchFamily="34" charset="0"/>
                <a:cs typeface="Arial" pitchFamily="34" charset="0"/>
              </a:rPr>
              <a:t> </a:t>
            </a:r>
            <a:endParaRPr lang="uk-UA" sz="1200" dirty="0" smtClean="0">
              <a:latin typeface="Arial" pitchFamily="34" charset="0"/>
              <a:cs typeface="Arial" pitchFamily="34" charset="0"/>
            </a:endParaRPr>
          </a:p>
          <a:p>
            <a:pPr indent="180975" algn="just"/>
            <a:r>
              <a:rPr lang="uk-UA" sz="1000" dirty="0" smtClean="0">
                <a:latin typeface="Arial" pitchFamily="34" charset="0"/>
                <a:cs typeface="Arial" pitchFamily="34" charset="0"/>
              </a:rPr>
              <a:t> </a:t>
            </a:r>
          </a:p>
          <a:p>
            <a:pPr indent="180975" algn="just" fontAlgn="base">
              <a:spcAft>
                <a:spcPts val="300"/>
              </a:spcAft>
            </a:pPr>
            <a:endParaRPr lang="uk-UA" sz="1000" dirty="0" smtClean="0">
              <a:latin typeface="Arial" pitchFamily="34" charset="0"/>
              <a:cs typeface="Arial" pitchFamily="34" charset="0"/>
            </a:endParaRPr>
          </a:p>
          <a:p>
            <a:pPr indent="180975" algn="just" fontAlgn="base"/>
            <a:r>
              <a:rPr lang="uk-UA" sz="1000" dirty="0" smtClean="0">
                <a:latin typeface="Arial" pitchFamily="34" charset="0"/>
                <a:cs typeface="Arial" pitchFamily="34" charset="0"/>
              </a:rPr>
              <a:t>	</a:t>
            </a:r>
          </a:p>
          <a:p>
            <a:pPr indent="180975" algn="just"/>
            <a:endParaRPr lang="uk-UA" sz="1000" dirty="0" smtClean="0">
              <a:latin typeface="Arial" pitchFamily="34" charset="0"/>
              <a:cs typeface="Arial" pitchFamily="34" charset="0"/>
            </a:endParaRPr>
          </a:p>
        </p:txBody>
      </p:sp>
      <p:sp>
        <p:nvSpPr>
          <p:cNvPr id="17" name="Прямоугольник 11"/>
          <p:cNvSpPr/>
          <p:nvPr/>
        </p:nvSpPr>
        <p:spPr>
          <a:xfrm>
            <a:off x="123825" y="0"/>
            <a:ext cx="4829176" cy="6524863"/>
          </a:xfrm>
          <a:prstGeom prst="rect">
            <a:avLst/>
          </a:prstGeom>
        </p:spPr>
        <p:txBody>
          <a:bodyPr wrap="square">
            <a:spAutoFit/>
          </a:bodyPr>
          <a:lstStyle/>
          <a:p>
            <a:pPr indent="360000" algn="just" fontAlgn="base"/>
            <a:endParaRPr lang="uk-UA" sz="1100" dirty="0" smtClean="0">
              <a:latin typeface="e-Ukraine" pitchFamily="50" charset="-52"/>
              <a:cs typeface="Times New Roman" pitchFamily="18" charset="0"/>
            </a:endParaRPr>
          </a:p>
          <a:p>
            <a:pPr indent="360000" algn="just" fontAlgn="base"/>
            <a:r>
              <a:rPr lang="uk-UA" sz="1100" dirty="0" smtClean="0">
                <a:latin typeface="e-Ukraine" pitchFamily="50" charset="-52"/>
              </a:rPr>
              <a:t>Головне управління ДПС у Дніпропетровській області нагадує.</a:t>
            </a:r>
          </a:p>
          <a:p>
            <a:pPr indent="360000" algn="just" fontAlgn="base"/>
            <a:r>
              <a:rPr lang="uk-UA" sz="1100" dirty="0" smtClean="0">
                <a:latin typeface="e-Ukraine" pitchFamily="50" charset="-52"/>
              </a:rPr>
              <a:t>Отримати податкову знижку за витратами, понесеними у 2025 році, можна по 31 грудня (включно) поточного року.</a:t>
            </a:r>
          </a:p>
          <a:p>
            <a:pPr indent="360000" algn="just" fontAlgn="base"/>
            <a:r>
              <a:rPr lang="uk-UA" sz="1100" dirty="0" smtClean="0">
                <a:latin typeface="e-Ukraine" pitchFamily="50" charset="-52"/>
              </a:rPr>
              <a:t>Порядок застосування податкової знижки передбачений ст. 166 ПКУ.</a:t>
            </a:r>
          </a:p>
          <a:p>
            <a:pPr indent="360000" algn="just" fontAlgn="base"/>
            <a:r>
              <a:rPr lang="uk-UA" sz="1100" dirty="0" smtClean="0">
                <a:latin typeface="e-Ukraine" pitchFamily="50" charset="-52"/>
              </a:rPr>
              <a:t>На підставі даних, виключно зазначених у податкових деклараціях про майновий стан і доходи (далі – Декларація), посадовими особами у приміщенні контролюючого органу проводиться камеральна перевірка.</a:t>
            </a:r>
          </a:p>
          <a:p>
            <a:pPr indent="360000" algn="just" fontAlgn="base"/>
            <a:r>
              <a:rPr lang="uk-UA" sz="1100" dirty="0" smtClean="0">
                <a:latin typeface="e-Ukraine" pitchFamily="50" charset="-52"/>
              </a:rPr>
              <a:t>Разом з тим, на вимогу контролюючого органу та у межах його повноважень, визначених законодавством, платники податку на доходи фізичних осіб (далі – податок) зобов’язані пред’являти документи і відомості, пов’язані з виникненням доходу або права на отримання податкової знижки, обчисленням і сплатою податку, та підтверджувати необхідними документами достовірність відомостей, зазначених у Декларації з цього податку</a:t>
            </a:r>
            <a:br>
              <a:rPr lang="uk-UA" sz="1100" dirty="0" smtClean="0">
                <a:latin typeface="e-Ukraine" pitchFamily="50" charset="-52"/>
              </a:rPr>
            </a:br>
            <a:r>
              <a:rPr lang="uk-UA" sz="1100" dirty="0" smtClean="0">
                <a:latin typeface="e-Ukraine" pitchFamily="50" charset="-52"/>
              </a:rPr>
              <a:t>(</a:t>
            </a:r>
            <a:r>
              <a:rPr lang="uk-UA" sz="1100" i="1" dirty="0" smtClean="0">
                <a:latin typeface="e-Ukraine" pitchFamily="50" charset="-52"/>
              </a:rPr>
              <a:t>п. 176.1 ст. 176 ПКУ</a:t>
            </a:r>
            <a:r>
              <a:rPr lang="uk-UA" sz="1100" dirty="0" smtClean="0">
                <a:latin typeface="e-Ukraine" pitchFamily="50" charset="-52"/>
              </a:rPr>
              <a:t>).</a:t>
            </a:r>
          </a:p>
          <a:p>
            <a:pPr indent="360000" algn="just" fontAlgn="base"/>
            <a:r>
              <a:rPr lang="uk-UA" sz="1100" dirty="0" smtClean="0">
                <a:latin typeface="e-Ukraine" pitchFamily="50" charset="-52"/>
              </a:rPr>
              <a:t>Порядок проведення камеральної перевірки визначений ст. 76 ПКУ.</a:t>
            </a:r>
          </a:p>
          <a:p>
            <a:pPr indent="360000" algn="just" fontAlgn="base"/>
            <a:r>
              <a:rPr lang="uk-UA" sz="1100" dirty="0" smtClean="0">
                <a:latin typeface="e-Ukraine" pitchFamily="50" charset="-52"/>
              </a:rPr>
              <a:t>За результатами камеральної перевірки у разі встановлення порушень складається акт у двох примірниках, який підписується посадовими особами такого органу, які проводили перевірку, і після реєстрації у контролюючому органі вручається або надсилається для підписання протягом трьох робочих днів платнику податків у порядку, визначеному ст. 42 ПКУ (</a:t>
            </a:r>
            <a:r>
              <a:rPr lang="uk-UA" sz="1100" i="1" dirty="0" smtClean="0">
                <a:latin typeface="e-Ukraine" pitchFamily="50" charset="-52"/>
              </a:rPr>
              <a:t>п. 86.2 ст. 86 ПКУ</a:t>
            </a:r>
            <a:r>
              <a:rPr lang="uk-UA" sz="1100" dirty="0" smtClean="0">
                <a:latin typeface="e-Ukraine" pitchFamily="50" charset="-52"/>
              </a:rPr>
              <a:t>).</a:t>
            </a:r>
          </a:p>
          <a:p>
            <a:pPr indent="360000" algn="just"/>
            <a:r>
              <a:rPr lang="uk-UA" sz="1100" dirty="0" smtClean="0">
                <a:latin typeface="e-Ukraine" pitchFamily="50" charset="-52"/>
              </a:rPr>
              <a:t>Водночас, на вимогу контролюючого органу та в межах його повноважень, визначених законодавством, платники зобов’язані пред’являти документи, пов’язані з виникненням права на отримання податкової знижки, та підтверджувати необхідними документами відомості зазначені у Декларації.</a:t>
            </a:r>
            <a:endParaRPr lang="uk-UA" sz="1100" dirty="0">
              <a:latin typeface="e-Ukraine" pitchFamily="50" charset="-52"/>
            </a:endParaRPr>
          </a:p>
        </p:txBody>
      </p:sp>
    </p:spTree>
    <p:extLst>
      <p:ext uri="{BB962C8B-B14F-4D97-AF65-F5344CB8AC3E}">
        <p14:creationId xmlns:p14="http://schemas.microsoft.com/office/powerpoint/2010/main" xmlns="" val="38422195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2618</TotalTime>
  <Words>263</Words>
  <Application>Microsoft Office PowerPoint</Application>
  <PresentationFormat>Аркуш A4 (210x297 мм)</PresentationFormat>
  <Paragraphs>27</Paragraphs>
  <Slides>2</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vt:i4>
      </vt:variant>
    </vt:vector>
  </HeadingPairs>
  <TitlesOfParts>
    <vt:vector size="3" baseType="lpstr">
      <vt:lpstr>Тема Office</vt:lpstr>
      <vt:lpstr>Слайд 1</vt:lpstr>
      <vt:lpstr>Слайд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d71380</cp:lastModifiedBy>
  <cp:revision>363</cp:revision>
  <dcterms:created xsi:type="dcterms:W3CDTF">2021-05-27T05:23:05Z</dcterms:created>
  <dcterms:modified xsi:type="dcterms:W3CDTF">2026-05-06T06:13:24Z</dcterms:modified>
</cp:coreProperties>
</file>