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647825"/>
            <a:ext cx="4229100" cy="923330"/>
          </a:xfrm>
          <a:prstGeom prst="rect">
            <a:avLst/>
          </a:prstGeom>
        </p:spPr>
        <p:txBody>
          <a:bodyPr wrap="square">
            <a:spAutoFit/>
          </a:bodyPr>
          <a:lstStyle/>
          <a:p>
            <a:pPr algn="ctr" fontAlgn="base"/>
            <a:r>
              <a:rPr lang="uk-UA" dirty="0" smtClean="0">
                <a:solidFill>
                  <a:srgbClr val="0033CC"/>
                </a:solidFill>
                <a:latin typeface="e-Ukraine Head Bold" pitchFamily="50" charset="-52"/>
              </a:rPr>
              <a:t>Якою податковою соціальною пільгою має право скористатися самотня мати?</a:t>
            </a:r>
            <a:endParaRPr lang="ru-RU" dirty="0">
              <a:solidFill>
                <a:srgbClr val="0033CC"/>
              </a:solidFill>
              <a:latin typeface="e-Ukraine Head Bold" pitchFamily="50" charset="-52"/>
            </a:endParaRPr>
          </a:p>
        </p:txBody>
      </p:sp>
      <p:sp>
        <p:nvSpPr>
          <p:cNvPr id="39" name="Прямокутник 38"/>
          <p:cNvSpPr/>
          <p:nvPr/>
        </p:nvSpPr>
        <p:spPr>
          <a:xfrm>
            <a:off x="7724775" y="3238501"/>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Травень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8" name="Рисунок 17" descr="Листівка 3.jpg"/>
          <p:cNvPicPr>
            <a:picLocks noChangeAspect="1"/>
          </p:cNvPicPr>
          <p:nvPr/>
        </p:nvPicPr>
        <p:blipFill>
          <a:blip r:embed="rId8" cstate="print"/>
          <a:stretch>
            <a:fillRect/>
          </a:stretch>
        </p:blipFill>
        <p:spPr>
          <a:xfrm>
            <a:off x="6329362" y="4286250"/>
            <a:ext cx="2681287" cy="1667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3323987"/>
          </a:xfrm>
          <a:prstGeom prst="rect">
            <a:avLst/>
          </a:prstGeom>
        </p:spPr>
        <p:txBody>
          <a:bodyPr wrap="square">
            <a:spAutoFit/>
          </a:bodyPr>
          <a:lstStyle/>
          <a:p>
            <a:pPr indent="360000" algn="just" fontAlgn="base"/>
            <a:endParaRPr lang="uk-UA" sz="1050" b="1" dirty="0" smtClean="0">
              <a:solidFill>
                <a:srgbClr val="0033CC"/>
              </a:solidFill>
              <a:latin typeface="e-Ukraine" pitchFamily="50" charset="-52"/>
              <a:cs typeface="Arial" pitchFamily="34" charset="0"/>
            </a:endParaRPr>
          </a:p>
          <a:p>
            <a:pPr indent="360000" algn="just" fontAlgn="base"/>
            <a:r>
              <a:rPr lang="uk-UA" sz="1050" dirty="0" smtClean="0">
                <a:latin typeface="e-Ukraine" pitchFamily="50" charset="-52"/>
              </a:rPr>
              <a:t>Відповідно до підпунктів 169.3.1 та 169.3.2 п. 169.3</a:t>
            </a:r>
            <a:br>
              <a:rPr lang="uk-UA" sz="1050" dirty="0" smtClean="0">
                <a:latin typeface="e-Ukraine" pitchFamily="50" charset="-52"/>
              </a:rPr>
            </a:br>
            <a:r>
              <a:rPr lang="uk-UA" sz="1050" dirty="0" smtClean="0">
                <a:latin typeface="e-Ukraine" pitchFamily="50" charset="-52"/>
              </a:rPr>
              <a:t>ст. 169 ПКУ у разі якщо платник податку має право на застосування податкової соціальної пільги з двох і більше підстав застосовується одна податкова соціальна пільга з підстави, що передбачає її найбільший розмір, за умови дотримання процедур, визначених </a:t>
            </a:r>
            <a:r>
              <a:rPr lang="uk-UA" sz="1050" dirty="0" err="1" smtClean="0">
                <a:latin typeface="e-Ukraine" pitchFamily="50" charset="-52"/>
              </a:rPr>
              <a:t>п.п</a:t>
            </a:r>
            <a:r>
              <a:rPr lang="uk-UA" sz="1050" dirty="0" smtClean="0">
                <a:latin typeface="e-Ukraine" pitchFamily="50" charset="-52"/>
              </a:rPr>
              <a:t>. 169.4.1</a:t>
            </a:r>
            <a:br>
              <a:rPr lang="uk-UA" sz="1050" dirty="0" smtClean="0">
                <a:latin typeface="e-Ukraine" pitchFamily="50" charset="-52"/>
              </a:rPr>
            </a:br>
            <a:r>
              <a:rPr lang="uk-UA" sz="1050" dirty="0" smtClean="0">
                <a:latin typeface="e-Ukraine" pitchFamily="50" charset="-52"/>
              </a:rPr>
              <a:t>п. 169.4 ст. 169 ПКУ.</a:t>
            </a:r>
          </a:p>
          <a:p>
            <a:pPr indent="360000" algn="just" fontAlgn="base"/>
            <a:r>
              <a:rPr lang="uk-UA" sz="1050" dirty="0" smtClean="0">
                <a:latin typeface="e-Ukraine" pitchFamily="50" charset="-52"/>
              </a:rPr>
              <a:t>Платник податку, який має право на застосування податкової соціальної пільги більшої, ніж передбачена </a:t>
            </a:r>
            <a:r>
              <a:rPr lang="uk-UA" sz="1050" dirty="0" err="1" smtClean="0">
                <a:latin typeface="e-Ukraine" pitchFamily="50" charset="-52"/>
              </a:rPr>
              <a:t>п.п</a:t>
            </a:r>
            <a:r>
              <a:rPr lang="uk-UA" sz="1050" dirty="0" smtClean="0">
                <a:latin typeface="e-Ukraine" pitchFamily="50" charset="-52"/>
              </a:rPr>
              <a:t>. 169.1.1 п. 169.1 ст. 169 ПКУ, зазначає про таке право у заяві про застосування пільги, до якої додає відповідні підтвердні документи.</a:t>
            </a:r>
          </a:p>
          <a:p>
            <a:pPr indent="360000" algn="just" fontAlgn="base"/>
            <a:r>
              <a:rPr lang="uk-UA" sz="1050" dirty="0" smtClean="0">
                <a:latin typeface="e-Ukraine" pitchFamily="50" charset="-52"/>
              </a:rPr>
              <a:t>Враховуючи зазначене, самотня мати має право на застосування податкової соціальної пільги у розмірі 150 </a:t>
            </a:r>
            <a:r>
              <a:rPr lang="uk-UA" sz="1050" dirty="0" err="1" smtClean="0">
                <a:latin typeface="e-Ukraine" pitchFamily="50" charset="-52"/>
              </a:rPr>
              <a:t>відс</a:t>
            </a:r>
            <a:r>
              <a:rPr lang="uk-UA" sz="1050" dirty="0" smtClean="0">
                <a:latin typeface="e-Ukraine" pitchFamily="50" charset="-52"/>
              </a:rPr>
              <a:t>. суми пільги, яка визначена </a:t>
            </a:r>
            <a:r>
              <a:rPr lang="uk-UA" sz="1050" dirty="0" err="1" smtClean="0">
                <a:latin typeface="e-Ukraine" pitchFamily="50" charset="-52"/>
              </a:rPr>
              <a:t>п.п</a:t>
            </a:r>
            <a:r>
              <a:rPr lang="uk-UA" sz="1050" dirty="0" smtClean="0">
                <a:latin typeface="e-Ukraine" pitchFamily="50" charset="-52"/>
              </a:rPr>
              <a:t>. 169.1.1 п. 169.1 ст. 169 ПКУ (у 2026 році – 2496,00 </a:t>
            </a:r>
            <a:r>
              <a:rPr lang="uk-UA" sz="1050" dirty="0" err="1" smtClean="0">
                <a:latin typeface="e-Ukraine" pitchFamily="50" charset="-52"/>
              </a:rPr>
              <a:t>грн</a:t>
            </a:r>
            <a:r>
              <a:rPr lang="uk-UA" sz="1050" dirty="0" smtClean="0">
                <a:latin typeface="e-Ukraine" pitchFamily="50" charset="-52"/>
              </a:rPr>
              <a:t>), у розрахунку на кожну дитину віком до 18 років, за умови дотримання процедур, зазначених </a:t>
            </a:r>
            <a:r>
              <a:rPr lang="uk-UA" sz="1050" dirty="0" err="1" smtClean="0">
                <a:latin typeface="e-Ukraine" pitchFamily="50" charset="-52"/>
              </a:rPr>
              <a:t>п.п</a:t>
            </a:r>
            <a:r>
              <a:rPr lang="uk-UA" sz="1050" dirty="0" smtClean="0">
                <a:latin typeface="e-Ukraine" pitchFamily="50" charset="-52"/>
              </a:rPr>
              <a:t>. 169.4.1 п. 169.4 ст. 169 ПКУ та наданням відповідних підтверджуючих документів.</a:t>
            </a:r>
            <a:endParaRPr lang="uk-UA" sz="105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598380" y="5540852"/>
            <a:ext cx="1777045" cy="857249"/>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905118" y="5857118"/>
            <a:ext cx="639688" cy="1362073"/>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394058"/>
          </a:xfrm>
          <a:prstGeom prst="rect">
            <a:avLst/>
          </a:prstGeom>
        </p:spPr>
        <p:txBody>
          <a:bodyPr wrap="square">
            <a:spAutoFit/>
          </a:bodyPr>
          <a:lstStyle/>
          <a:p>
            <a:pPr indent="360000" algn="just" fontAlgn="base"/>
            <a:endParaRPr lang="uk-UA" sz="1050" dirty="0" smtClean="0">
              <a:latin typeface="e-Ukraine" pitchFamily="50" charset="-52"/>
              <a:cs typeface="Times New Roman" pitchFamily="18" charset="0"/>
            </a:endParaRPr>
          </a:p>
          <a:p>
            <a:pPr indent="360000" algn="just" fontAlgn="base"/>
            <a:r>
              <a:rPr lang="uk-UA" sz="1050" dirty="0" smtClean="0">
                <a:latin typeface="e-Ukraine" pitchFamily="50" charset="-52"/>
              </a:rPr>
              <a:t>Головне управління ДПС у Дніпропетровській області звертає увагу, що порядок надання податкових соціальних пільг встановлений ст. 169 Податкового кодексу України (далі – ПКУ).</a:t>
            </a:r>
          </a:p>
          <a:p>
            <a:pPr indent="360000" algn="just" fontAlgn="base"/>
            <a:r>
              <a:rPr lang="uk-UA" sz="1050" dirty="0" smtClean="0">
                <a:latin typeface="e-Ukraine" pitchFamily="50" charset="-52"/>
              </a:rPr>
              <a:t>Відповідно до </a:t>
            </a:r>
            <a:r>
              <a:rPr lang="uk-UA" sz="1050" dirty="0" err="1" smtClean="0">
                <a:latin typeface="e-Ukraine" pitchFamily="50" charset="-52"/>
              </a:rPr>
              <a:t>п.п</a:t>
            </a:r>
            <a:r>
              <a:rPr lang="uk-UA" sz="1050" dirty="0" smtClean="0">
                <a:latin typeface="e-Ukraine" pitchFamily="50" charset="-52"/>
              </a:rPr>
              <a:t>. 169.1.1 п. 169.1 ст. 169 ПКУ будь-який платник податку має право на зменшення суми загального місячного оподатковуваного доходу, отримуваного від одного роботодавця у вигляді заробітної плати, на суму податкової соціальної пільги у розмірі, що дорівнює 50 </a:t>
            </a:r>
            <a:r>
              <a:rPr lang="uk-UA" sz="1050" dirty="0" err="1" smtClean="0">
                <a:latin typeface="e-Ukraine" pitchFamily="50" charset="-52"/>
              </a:rPr>
              <a:t>відс</a:t>
            </a:r>
            <a:r>
              <a:rPr lang="uk-UA" sz="1050" dirty="0" smtClean="0">
                <a:latin typeface="e-Ukraine" pitchFamily="50" charset="-52"/>
              </a:rPr>
              <a:t>. розміру прожиткового мінімуму для працездатної особи (у розрахунку на місяць), встановленому законом на 01 січня звітного податкового року (у 2026 році </a:t>
            </a:r>
            <a:r>
              <a:rPr lang="uk-UA" sz="1050" dirty="0" smtClean="0">
                <a:latin typeface="e-Ukraine" pitchFamily="50" charset="-52"/>
              </a:rPr>
              <a:t>складає</a:t>
            </a:r>
            <a:br>
              <a:rPr lang="uk-UA" sz="1050" dirty="0" smtClean="0">
                <a:latin typeface="e-Ukraine" pitchFamily="50" charset="-52"/>
              </a:rPr>
            </a:br>
            <a:r>
              <a:rPr lang="uk-UA" sz="1050" dirty="0" smtClean="0">
                <a:latin typeface="e-Ukraine" pitchFamily="50" charset="-52"/>
              </a:rPr>
              <a:t>1664,00 </a:t>
            </a:r>
            <a:r>
              <a:rPr lang="uk-UA" sz="1050" dirty="0" smtClean="0">
                <a:latin typeface="e-Ukraine" pitchFamily="50" charset="-52"/>
              </a:rPr>
              <a:t>гривень).</a:t>
            </a:r>
          </a:p>
          <a:p>
            <a:pPr indent="360000" algn="just" fontAlgn="base"/>
            <a:r>
              <a:rPr lang="uk-UA" sz="1050" dirty="0" smtClean="0">
                <a:latin typeface="e-Ukraine" pitchFamily="50" charset="-52"/>
              </a:rPr>
              <a:t>Згідно з </a:t>
            </a:r>
            <a:r>
              <a:rPr lang="uk-UA" sz="1050" dirty="0" err="1" smtClean="0">
                <a:latin typeface="e-Ukraine" pitchFamily="50" charset="-52"/>
              </a:rPr>
              <a:t>п.п</a:t>
            </a:r>
            <a:r>
              <a:rPr lang="uk-UA" sz="1050" dirty="0" smtClean="0">
                <a:latin typeface="e-Ukraine" pitchFamily="50" charset="-52"/>
              </a:rPr>
              <a:t>. «а» </a:t>
            </a:r>
            <a:r>
              <a:rPr lang="uk-UA" sz="1050" dirty="0" err="1" smtClean="0">
                <a:latin typeface="e-Ukraine" pitchFamily="50" charset="-52"/>
              </a:rPr>
              <a:t>п.п</a:t>
            </a:r>
            <a:r>
              <a:rPr lang="uk-UA" sz="1050" dirty="0" smtClean="0">
                <a:latin typeface="e-Ukraine" pitchFamily="50" charset="-52"/>
              </a:rPr>
              <a:t>. 169.1.3 п. 169.1 ст. 169 ПКУ платник податку, який є одинокою матір’ю (батьком), вдовою (вдівцем) або опікуном, піклувальником, має право на податкову соціальну пільгу у розмірі 150 </a:t>
            </a:r>
            <a:r>
              <a:rPr lang="uk-UA" sz="1050" dirty="0" err="1" smtClean="0">
                <a:latin typeface="e-Ukraine" pitchFamily="50" charset="-52"/>
              </a:rPr>
              <a:t>відс</a:t>
            </a:r>
            <a:r>
              <a:rPr lang="uk-UA" sz="1050" dirty="0" smtClean="0">
                <a:latin typeface="e-Ukraine" pitchFamily="50" charset="-52"/>
              </a:rPr>
              <a:t>. суми пільги, яка визначена </a:t>
            </a:r>
            <a:r>
              <a:rPr lang="uk-UA" sz="1050" dirty="0" err="1" smtClean="0">
                <a:latin typeface="e-Ukraine" pitchFamily="50" charset="-52"/>
              </a:rPr>
              <a:t>п.п</a:t>
            </a:r>
            <a:r>
              <a:rPr lang="uk-UA" sz="1050" dirty="0" smtClean="0">
                <a:latin typeface="e-Ukraine" pitchFamily="50" charset="-52"/>
              </a:rPr>
              <a:t>. 169.1.1 п. 169.1 ст. 169 ПКУ (у 2026 році – 2496,00 грн.), у розрахунку на кожну дитину віком до</a:t>
            </a:r>
            <a:br>
              <a:rPr lang="uk-UA" sz="1050" dirty="0" smtClean="0">
                <a:latin typeface="e-Ukraine" pitchFamily="50" charset="-52"/>
              </a:rPr>
            </a:br>
            <a:r>
              <a:rPr lang="uk-UA" sz="1050" dirty="0" smtClean="0">
                <a:latin typeface="e-Ukraine" pitchFamily="50" charset="-52"/>
              </a:rPr>
              <a:t>18 років.</a:t>
            </a:r>
          </a:p>
          <a:p>
            <a:pPr indent="360000" algn="just" fontAlgn="base"/>
            <a:r>
              <a:rPr lang="uk-UA" sz="1050" dirty="0" smtClean="0">
                <a:latin typeface="e-Ukraine" pitchFamily="50" charset="-52"/>
              </a:rPr>
              <a:t>Абзацом першим </a:t>
            </a:r>
            <a:r>
              <a:rPr lang="uk-UA" sz="1050" dirty="0" err="1" smtClean="0">
                <a:latin typeface="e-Ukraine" pitchFamily="50" charset="-52"/>
              </a:rPr>
              <a:t>п.п</a:t>
            </a:r>
            <a:r>
              <a:rPr lang="uk-UA" sz="1050" dirty="0" smtClean="0">
                <a:latin typeface="e-Ukraine" pitchFamily="50" charset="-52"/>
              </a:rPr>
              <a:t>. 169.4.1 п. 169.4 ст. 169 ПКУ визначено, що податкова соціальна пільга застосовується до доходу, нарахованого на користь платника податку протягом звітного податкового місяця як заробітна плата (інші прирівняні до неї відповідно до законодавства виплати, компенсації та винагороди), якщо його розмір не перевищує суми, що дорівнює розміру місячного прожиткового мінімуму, діючого для працездатної особи на 01 січня звітного податкового року, помноженого на 1,4 та округленого до найближчих 10 гривень. У 2026 році розмір заробітної плати, що дає право на податкову соціальну пільгу, складає 4660,00 гривень (3328,00 </a:t>
            </a:r>
            <a:r>
              <a:rPr lang="uk-UA" sz="1050" dirty="0" err="1" smtClean="0">
                <a:latin typeface="e-Ukraine" pitchFamily="50" charset="-52"/>
              </a:rPr>
              <a:t>грн</a:t>
            </a:r>
            <a:r>
              <a:rPr lang="uk-UA" sz="1050" dirty="0" smtClean="0">
                <a:latin typeface="e-Ukraine" pitchFamily="50" charset="-52"/>
              </a:rPr>
              <a:t> х 1,4).</a:t>
            </a:r>
          </a:p>
          <a:p>
            <a:pPr indent="360000" algn="just"/>
            <a:r>
              <a:rPr lang="uk-UA" sz="1050" dirty="0" smtClean="0">
                <a:latin typeface="e-Ukraine" pitchFamily="50" charset="-52"/>
              </a:rPr>
              <a:t>При цьому граничний розмір доходу, який дає право на отримання податкової соціальної пільги у випадку та у розмірі, передбаченому, зокрема, </a:t>
            </a:r>
            <a:r>
              <a:rPr lang="uk-UA" sz="1050" dirty="0" err="1" smtClean="0">
                <a:latin typeface="e-Ukraine" pitchFamily="50" charset="-52"/>
              </a:rPr>
              <a:t>п.п</a:t>
            </a:r>
            <a:r>
              <a:rPr lang="uk-UA" sz="1050" dirty="0" smtClean="0">
                <a:latin typeface="e-Ukraine" pitchFamily="50" charset="-52"/>
              </a:rPr>
              <a:t>. «а» </a:t>
            </a:r>
            <a:r>
              <a:rPr lang="uk-UA" sz="1050" dirty="0" err="1" smtClean="0">
                <a:latin typeface="e-Ukraine" pitchFamily="50" charset="-52"/>
              </a:rPr>
              <a:t>п.п</a:t>
            </a:r>
            <a:r>
              <a:rPr lang="uk-UA" sz="1050" dirty="0" smtClean="0">
                <a:latin typeface="e-Ukraine" pitchFamily="50" charset="-52"/>
              </a:rPr>
              <a:t>. 169.1.3 п. 169.1 ст. 169 ПКУ, визначається як добуток суми, визначеної в абзаці першому </a:t>
            </a:r>
            <a:r>
              <a:rPr lang="uk-UA" sz="1050" dirty="0" err="1" smtClean="0">
                <a:latin typeface="e-Ukraine" pitchFamily="50" charset="-52"/>
              </a:rPr>
              <a:t>п.п</a:t>
            </a:r>
            <a:r>
              <a:rPr lang="uk-UA" sz="1050" dirty="0" smtClean="0">
                <a:latin typeface="e-Ukraine" pitchFamily="50" charset="-52"/>
              </a:rPr>
              <a:t>. 169.4.1 п. 169.4 ст. 169 ПКУ, та відповідної кількості дітей (абзац другий </a:t>
            </a:r>
            <a:r>
              <a:rPr lang="uk-UA" sz="1050" dirty="0" err="1" smtClean="0">
                <a:latin typeface="e-Ukraine" pitchFamily="50" charset="-52"/>
              </a:rPr>
              <a:t>п.п</a:t>
            </a:r>
            <a:r>
              <a:rPr lang="uk-UA" sz="1050" dirty="0" smtClean="0">
                <a:latin typeface="e-Ukraine" pitchFamily="50" charset="-52"/>
              </a:rPr>
              <a:t>. 169.4.1 п. 169.4 ст. 169 ПКУ).</a:t>
            </a:r>
            <a:endParaRPr lang="uk-UA" sz="1050" dirty="0">
              <a:latin typeface="e-Ukraine"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2607</TotalTime>
  <Words>146</Words>
  <Application>Microsoft Office PowerPoint</Application>
  <PresentationFormat>Аркуш A4 (210x297 мм)</PresentationFormat>
  <Paragraphs>23</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362</cp:revision>
  <dcterms:created xsi:type="dcterms:W3CDTF">2021-05-27T05:23:05Z</dcterms:created>
  <dcterms:modified xsi:type="dcterms:W3CDTF">2026-05-06T06:01:05Z</dcterms:modified>
</cp:coreProperties>
</file>