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</p:sldIdLst>
  <p:sldSz cx="9906000" cy="6858000" type="A4"/>
  <p:notesSz cx="7102475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25A87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399" autoAdjust="0"/>
    <p:restoredTop sz="94660" autoAdjust="0"/>
  </p:normalViewPr>
  <p:slideViewPr>
    <p:cSldViewPr snapToGrid="0">
      <p:cViewPr>
        <p:scale>
          <a:sx n="100" d="100"/>
          <a:sy n="100" d="100"/>
        </p:scale>
        <p:origin x="-246" y="-168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8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CE06E-CD33-4E8D-BB2D-3C537C4FAFB6}" type="datetimeFigureOut">
              <a:rPr lang="ru-RU" smtClean="0"/>
              <a:pPr/>
              <a:t>06.05.2026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00836-F63B-4D9E-A2D5-C448F5928AE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CE06E-CD33-4E8D-BB2D-3C537C4FAFB6}" type="datetimeFigureOut">
              <a:rPr lang="ru-RU" smtClean="0"/>
              <a:pPr/>
              <a:t>06.05.2026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00836-F63B-4D9E-A2D5-C448F5928AE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3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CE06E-CD33-4E8D-BB2D-3C537C4FAFB6}" type="datetimeFigureOut">
              <a:rPr lang="ru-RU" smtClean="0"/>
              <a:pPr/>
              <a:t>06.05.2026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00836-F63B-4D9E-A2D5-C448F5928AE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36575" y="1600203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448300" y="1600203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CE06E-CD33-4E8D-BB2D-3C537C4FAFB6}" type="datetimeFigureOut">
              <a:rPr lang="ru-RU" smtClean="0"/>
              <a:pPr/>
              <a:t>06.05.2026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00836-F63B-4D9E-A2D5-C448F5928AE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CE06E-CD33-4E8D-BB2D-3C537C4FAFB6}" type="datetimeFigureOut">
              <a:rPr lang="ru-RU" smtClean="0"/>
              <a:pPr/>
              <a:t>06.05.2026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00836-F63B-4D9E-A2D5-C448F5928AE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CE06E-CD33-4E8D-BB2D-3C537C4FAFB6}" type="datetimeFigureOut">
              <a:rPr lang="ru-RU" smtClean="0"/>
              <a:pPr/>
              <a:t>06.05.2026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00836-F63B-4D9E-A2D5-C448F5928AE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CE06E-CD33-4E8D-BB2D-3C537C4FAFB6}" type="datetimeFigureOut">
              <a:rPr lang="ru-RU" smtClean="0"/>
              <a:pPr/>
              <a:t>06.05.2026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00836-F63B-4D9E-A2D5-C448F5928AE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2972" y="273053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CE06E-CD33-4E8D-BB2D-3C537C4FAFB6}" type="datetimeFigureOut">
              <a:rPr lang="ru-RU" smtClean="0"/>
              <a:pPr/>
              <a:t>06.05.2026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00836-F63B-4D9E-A2D5-C448F5928AE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CE06E-CD33-4E8D-BB2D-3C537C4FAFB6}" type="datetimeFigureOut">
              <a:rPr lang="ru-RU" smtClean="0"/>
              <a:pPr/>
              <a:t>06.05.2026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00836-F63B-4D9E-A2D5-C448F5928AE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CE06E-CD33-4E8D-BB2D-3C537C4FAFB6}" type="datetimeFigureOut">
              <a:rPr lang="ru-RU" smtClean="0"/>
              <a:pPr/>
              <a:t>06.05.2026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00836-F63B-4D9E-A2D5-C448F5928AE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780337" y="274641"/>
            <a:ext cx="2414588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6576" y="274641"/>
            <a:ext cx="7078663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CE06E-CD33-4E8D-BB2D-3C537C4FAFB6}" type="datetimeFigureOut">
              <a:rPr lang="ru-RU" smtClean="0"/>
              <a:pPr/>
              <a:t>06.05.2026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00836-F63B-4D9E-A2D5-C448F5928AE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3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3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FCE06E-CD33-4E8D-BB2D-3C537C4FAFB6}" type="datetimeFigureOut">
              <a:rPr lang="ru-RU" smtClean="0"/>
              <a:pPr/>
              <a:t>06.05.2026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3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3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000836-F63B-4D9E-A2D5-C448F5928AE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>
            <a:extLst>
              <a:ext uri="{FF2B5EF4-FFF2-40B4-BE49-F238E27FC236}">
                <a16:creationId xmlns="" xmlns:a16="http://schemas.microsoft.com/office/drawing/2014/main" id="{AAE0BDE6-D7B9-4FD3-A01F-F489C68E00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762125"/>
            <a:ext cx="9906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pic>
        <p:nvPicPr>
          <p:cNvPr id="23" name="Рисунок 22" descr="долучайся.jpg"/>
          <p:cNvPicPr>
            <a:picLocks noChangeAspect="1"/>
          </p:cNvPicPr>
          <p:nvPr/>
        </p:nvPicPr>
        <p:blipFill>
          <a:blip r:embed="rId2" cstate="print"/>
          <a:srcRect l="5522" t="16482" r="66239" b="18246"/>
          <a:stretch>
            <a:fillRect/>
          </a:stretch>
        </p:blipFill>
        <p:spPr>
          <a:xfrm>
            <a:off x="409575" y="1362075"/>
            <a:ext cx="1543050" cy="2466975"/>
          </a:xfrm>
          <a:prstGeom prst="rect">
            <a:avLst/>
          </a:prstGeom>
        </p:spPr>
      </p:pic>
      <p:pic>
        <p:nvPicPr>
          <p:cNvPr id="24" name="Рисунок 23" descr="долучайся.jpg"/>
          <p:cNvPicPr>
            <a:picLocks noChangeAspect="1"/>
          </p:cNvPicPr>
          <p:nvPr/>
        </p:nvPicPr>
        <p:blipFill>
          <a:blip r:embed="rId2" cstate="print"/>
          <a:srcRect l="68275" t="42391" r="5229" b="16986"/>
          <a:stretch>
            <a:fillRect/>
          </a:stretch>
        </p:blipFill>
        <p:spPr>
          <a:xfrm>
            <a:off x="2619375" y="3295957"/>
            <a:ext cx="1517626" cy="1609418"/>
          </a:xfrm>
          <a:prstGeom prst="rect">
            <a:avLst/>
          </a:prstGeom>
        </p:spPr>
      </p:pic>
      <p:sp>
        <p:nvSpPr>
          <p:cNvPr id="25" name="Прямокутник 24"/>
          <p:cNvSpPr/>
          <p:nvPr/>
        </p:nvSpPr>
        <p:spPr>
          <a:xfrm>
            <a:off x="1514475" y="6296026"/>
            <a:ext cx="2333625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500" b="1" dirty="0" smtClean="0">
                <a:solidFill>
                  <a:srgbClr val="0033CC"/>
                </a:solidFill>
                <a:latin typeface="e-Ukraine Head Bold" pitchFamily="2" charset="-52"/>
              </a:rPr>
              <a:t>dp.ikc@tax.gov.ua</a:t>
            </a:r>
            <a:endParaRPr lang="en-US" sz="1500" b="1" dirty="0">
              <a:solidFill>
                <a:srgbClr val="0033CC"/>
              </a:solidFill>
              <a:latin typeface="e-Ukraine Head Bold" pitchFamily="2" charset="-52"/>
            </a:endParaRPr>
          </a:p>
        </p:txBody>
      </p:sp>
      <p:sp>
        <p:nvSpPr>
          <p:cNvPr id="38" name="Прямокутник 37"/>
          <p:cNvSpPr/>
          <p:nvPr/>
        </p:nvSpPr>
        <p:spPr>
          <a:xfrm>
            <a:off x="5610225" y="1524000"/>
            <a:ext cx="42291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uk-UA" dirty="0" smtClean="0">
                <a:solidFill>
                  <a:srgbClr val="0033CC"/>
                </a:solidFill>
                <a:latin typeface="e-Ukraine Head Bold" pitchFamily="50" charset="-52"/>
              </a:rPr>
              <a:t>За яких обставин може</a:t>
            </a:r>
            <a:br>
              <a:rPr lang="uk-UA" dirty="0" smtClean="0">
                <a:solidFill>
                  <a:srgbClr val="0033CC"/>
                </a:solidFill>
                <a:latin typeface="e-Ukraine Head Bold" pitchFamily="50" charset="-52"/>
              </a:rPr>
            </a:br>
            <a:r>
              <a:rPr lang="uk-UA" dirty="0" smtClean="0">
                <a:solidFill>
                  <a:srgbClr val="0033CC"/>
                </a:solidFill>
                <a:latin typeface="e-Ukraine Head Bold" pitchFamily="50" charset="-52"/>
              </a:rPr>
              <a:t>бути застосовано адміністративний арешт майна платника податків?</a:t>
            </a:r>
            <a:endParaRPr lang="ru-RU" dirty="0">
              <a:solidFill>
                <a:srgbClr val="0033CC"/>
              </a:solidFill>
              <a:latin typeface="e-Ukraine Head Bold" pitchFamily="50" charset="-52"/>
            </a:endParaRPr>
          </a:p>
        </p:txBody>
      </p:sp>
      <p:sp>
        <p:nvSpPr>
          <p:cNvPr id="39" name="Прямокутник 38"/>
          <p:cNvSpPr/>
          <p:nvPr/>
        </p:nvSpPr>
        <p:spPr>
          <a:xfrm>
            <a:off x="7724775" y="3267076"/>
            <a:ext cx="172402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uk-UA" sz="1400" b="1" dirty="0" smtClean="0">
                <a:latin typeface="e-Ukraine Light" pitchFamily="50" charset="-52"/>
                <a:cs typeface="Times New Roman" pitchFamily="18" charset="0"/>
              </a:rPr>
              <a:t>Травень 2026</a:t>
            </a:r>
          </a:p>
        </p:txBody>
      </p:sp>
      <p:pic>
        <p:nvPicPr>
          <p:cNvPr id="47" name="Рисунок 46" descr="Версія для роботи (1280 × 785 пікс.), копія (2).png"/>
          <p:cNvPicPr>
            <a:picLocks noChangeAspect="1"/>
          </p:cNvPicPr>
          <p:nvPr/>
        </p:nvPicPr>
        <p:blipFill>
          <a:blip r:embed="rId3" cstate="print"/>
          <a:srcRect l="14615" t="72420" r="67404" b="5159"/>
          <a:stretch>
            <a:fillRect/>
          </a:stretch>
        </p:blipFill>
        <p:spPr>
          <a:xfrm>
            <a:off x="742950" y="6151470"/>
            <a:ext cx="723900" cy="553570"/>
          </a:xfrm>
          <a:prstGeom prst="rect">
            <a:avLst/>
          </a:prstGeom>
        </p:spPr>
      </p:pic>
      <p:pic>
        <p:nvPicPr>
          <p:cNvPr id="29" name="Рисунок 28" descr="долучайся.jpg"/>
          <p:cNvPicPr>
            <a:picLocks noChangeAspect="1"/>
          </p:cNvPicPr>
          <p:nvPr/>
        </p:nvPicPr>
        <p:blipFill>
          <a:blip r:embed="rId2" cstate="print"/>
          <a:srcRect l="68275" t="17268" r="10096" b="57075"/>
          <a:stretch>
            <a:fillRect/>
          </a:stretch>
        </p:blipFill>
        <p:spPr>
          <a:xfrm>
            <a:off x="2742623" y="2326801"/>
            <a:ext cx="1238828" cy="1016474"/>
          </a:xfrm>
          <a:prstGeom prst="rect">
            <a:avLst/>
          </a:prstGeom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 cstate="print"/>
          <a:srcRect r="53047"/>
          <a:stretch>
            <a:fillRect/>
          </a:stretch>
        </p:blipFill>
        <p:spPr bwMode="auto">
          <a:xfrm>
            <a:off x="8884876" y="4667247"/>
            <a:ext cx="1021124" cy="2174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/>
          <a:srcRect b="-705"/>
          <a:stretch>
            <a:fillRect/>
          </a:stretch>
        </p:blipFill>
        <p:spPr bwMode="auto">
          <a:xfrm>
            <a:off x="7405604" y="5680380"/>
            <a:ext cx="2500396" cy="1206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Прямоугольник 15"/>
          <p:cNvSpPr/>
          <p:nvPr/>
        </p:nvSpPr>
        <p:spPr>
          <a:xfrm>
            <a:off x="1" y="152311"/>
            <a:ext cx="48101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ctr" defTabSz="914400" eaLnBrk="0" fontAlgn="base" hangingPunct="0">
              <a:spcBef>
                <a:spcPct val="0"/>
              </a:spcBef>
            </a:pPr>
            <a:r>
              <a:rPr lang="uk-UA" altLang="ru-RU" sz="1200" b="1" dirty="0" smtClean="0">
                <a:latin typeface="e-Ukraine Head Bold" pitchFamily="2" charset="-52"/>
              </a:rPr>
              <a:t>Будьте в курсі податкового законодавства: користуйтеся офіційними джерелами інформації податкової служби Дніпропетровщини!</a:t>
            </a:r>
            <a:endParaRPr lang="uk-UA" altLang="ru-RU" sz="1200" b="1" dirty="0">
              <a:latin typeface="e-Ukraine Head Bold" pitchFamily="2" charset="-52"/>
            </a:endParaRPr>
          </a:p>
        </p:txBody>
      </p:sp>
      <p:pic>
        <p:nvPicPr>
          <p:cNvPr id="17" name="Picture 7"/>
          <p:cNvPicPr>
            <a:picLocks noChangeAspect="1" noChangeArrowheads="1"/>
          </p:cNvPicPr>
          <p:nvPr/>
        </p:nvPicPr>
        <p:blipFill>
          <a:blip r:embed="rId6" cstate="print"/>
          <a:srcRect r="53047"/>
          <a:stretch>
            <a:fillRect/>
          </a:stretch>
        </p:blipFill>
        <p:spPr bwMode="auto">
          <a:xfrm rot="5400000">
            <a:off x="6494089" y="5608543"/>
            <a:ext cx="798559" cy="1700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Прямоугольник 20"/>
          <p:cNvSpPr/>
          <p:nvPr/>
        </p:nvSpPr>
        <p:spPr>
          <a:xfrm>
            <a:off x="6457951" y="123826"/>
            <a:ext cx="4200524" cy="7540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200" b="1" dirty="0" smtClean="0">
                <a:latin typeface="e-Ukraine Head Bold" pitchFamily="50" charset="-52"/>
              </a:rPr>
              <a:t>Державна податкова служба України</a:t>
            </a:r>
          </a:p>
          <a:p>
            <a:endParaRPr lang="uk-UA" sz="500" b="1" dirty="0" smtClean="0">
              <a:latin typeface="e-Ukraine Head Bold" pitchFamily="50" charset="-52"/>
            </a:endParaRPr>
          </a:p>
          <a:p>
            <a:r>
              <a:rPr lang="uk-UA" sz="1200" b="1" dirty="0" smtClean="0">
                <a:latin typeface="e-Ukraine Head Bold" pitchFamily="50" charset="-52"/>
              </a:rPr>
              <a:t>Головне управління ДПС у Дніпропетровській області</a:t>
            </a:r>
          </a:p>
          <a:p>
            <a:endParaRPr lang="ru-RU" sz="200" b="1" dirty="0" smtClean="0">
              <a:latin typeface="e-Ukraine Head Bold" pitchFamily="50" charset="-52"/>
            </a:endParaRPr>
          </a:p>
        </p:txBody>
      </p:sp>
      <p:pic>
        <p:nvPicPr>
          <p:cNvPr id="26" name="Рисунок 25" descr="Версія для роботи (1280 × 785 пікс.), копія.png"/>
          <p:cNvPicPr>
            <a:picLocks noChangeAspect="1"/>
          </p:cNvPicPr>
          <p:nvPr/>
        </p:nvPicPr>
        <p:blipFill>
          <a:blip r:embed="rId7" cstate="print"/>
          <a:srcRect l="2212" t="2807" r="88365" b="88256"/>
          <a:stretch>
            <a:fillRect/>
          </a:stretch>
        </p:blipFill>
        <p:spPr>
          <a:xfrm>
            <a:off x="5314950" y="107205"/>
            <a:ext cx="1191293" cy="692895"/>
          </a:xfrm>
          <a:prstGeom prst="rect">
            <a:avLst/>
          </a:prstGeom>
        </p:spPr>
      </p:pic>
      <p:sp>
        <p:nvSpPr>
          <p:cNvPr id="2050" name="AutoShape 2" descr="7eminar | РРО / ПРРО у 2025 році: чи усім обов'язково застосовуват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8" name="Рисунок 17" descr="Листівка 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305549" y="4305299"/>
            <a:ext cx="2714625" cy="16287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3821428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AB020ADF-A26B-4DB1-A8F3-01CE965CB04E}"/>
              </a:ext>
            </a:extLst>
          </p:cNvPr>
          <p:cNvSpPr/>
          <p:nvPr/>
        </p:nvSpPr>
        <p:spPr>
          <a:xfrm>
            <a:off x="228599" y="180974"/>
            <a:ext cx="4591051" cy="6257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49580" algn="just">
              <a:spcAft>
                <a:spcPts val="0"/>
              </a:spcAft>
            </a:pPr>
            <a:endParaRPr lang="uk-UA" sz="1200">
              <a:latin typeface="Arial" pitchFamily="34" charset="0"/>
              <a:ea typeface="Times New Roman" panose="02020603050405020304" pitchFamily="18" charset="0"/>
              <a:cs typeface="Arial" pitchFamily="34" charset="0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71450" y="3068210"/>
            <a:ext cx="464819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uk-UA" sz="1400" smtClean="0">
                <a:latin typeface="Arial" pitchFamily="34" charset="0"/>
                <a:cs typeface="Arial" pitchFamily="34" charset="0"/>
              </a:rPr>
              <a:t>  </a:t>
            </a:r>
            <a:endParaRPr lang="uk-UA" sz="130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181599" y="0"/>
            <a:ext cx="4572001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00" algn="just" fontAlgn="base"/>
            <a:endParaRPr lang="uk-UA" sz="1200" b="1" dirty="0" smtClean="0">
              <a:solidFill>
                <a:srgbClr val="0033CC"/>
              </a:solidFill>
              <a:latin typeface="e-Ukraine" pitchFamily="50" charset="-52"/>
              <a:cs typeface="Arial" pitchFamily="34" charset="0"/>
            </a:endParaRPr>
          </a:p>
          <a:p>
            <a:pPr indent="360000" algn="just" fontAlgn="base"/>
            <a:r>
              <a:rPr lang="uk-UA" sz="1200" dirty="0" smtClean="0">
                <a:latin typeface="e-Ukraine" pitchFamily="50" charset="-52"/>
              </a:rPr>
              <a:t>платник податків відмовляється від проведення перевірки стану збереження майна, яке перебуває у податковій заставі;</a:t>
            </a:r>
          </a:p>
          <a:p>
            <a:pPr indent="360000" algn="just" fontAlgn="base"/>
            <a:r>
              <a:rPr lang="uk-UA" sz="1200" dirty="0" smtClean="0">
                <a:latin typeface="e-Ukraine" pitchFamily="50" charset="-52"/>
              </a:rPr>
              <a:t>платник податків не допускає податкового керуючого до складення акта опису майна, яке передається в податкову заставу;</a:t>
            </a:r>
          </a:p>
          <a:p>
            <a:pPr indent="360000" algn="just" fontAlgn="base"/>
            <a:r>
              <a:rPr lang="uk-UA" sz="1200" dirty="0" smtClean="0">
                <a:latin typeface="e-Ukraine" pitchFamily="50" charset="-52"/>
              </a:rPr>
              <a:t>платник податків (його посадові особи або особи, які здійснюють готівкові розрахунки та/або провадять діяльність, що підлягає ліцензуванню) відмовляється від проведення відповідно до вимог ПКУ інвентаризації основних засобів, товарно-матеріальних цінностей, коштів (зняття залишків товарно-матеріальних цінностей, готівки);</a:t>
            </a:r>
          </a:p>
          <a:p>
            <a:pPr indent="360000" algn="just"/>
            <a:r>
              <a:rPr lang="uk-UA" sz="1200" dirty="0" smtClean="0">
                <a:latin typeface="e-Ukraine" pitchFamily="50" charset="-52"/>
              </a:rPr>
              <a:t>нерезидент розпочинає та/або здійснює господарську діяльність через постійне представництво на території України без взяття на податковий облік, що підтверджується актом перевірки.</a:t>
            </a:r>
          </a:p>
          <a:p>
            <a:pPr indent="360000" algn="just" fontAlgn="base"/>
            <a:endParaRPr lang="uk-UA" sz="1200" dirty="0" smtClean="0">
              <a:latin typeface="e-Ukraine" pitchFamily="50" charset="-52"/>
              <a:cs typeface="Arial" pitchFamily="34" charset="0"/>
            </a:endParaRPr>
          </a:p>
          <a:p>
            <a:pPr indent="360000" algn="just" fontAlgn="base"/>
            <a:r>
              <a:rPr lang="uk-UA" sz="1200" dirty="0" smtClean="0">
                <a:latin typeface="e-Ukraine" pitchFamily="50" charset="-52"/>
                <a:cs typeface="Arial" pitchFamily="34" charset="0"/>
              </a:rPr>
              <a:t>	</a:t>
            </a:r>
          </a:p>
          <a:p>
            <a:pPr indent="360000" algn="just"/>
            <a:endParaRPr lang="uk-UA" sz="1200" dirty="0" smtClean="0">
              <a:latin typeface="e-Ukraine" pitchFamily="50" charset="-52"/>
              <a:cs typeface="Arial" pitchFamily="34" charset="0"/>
            </a:endParaRPr>
          </a:p>
        </p:txBody>
      </p:sp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2" cstate="print"/>
          <a:srcRect b="-705"/>
          <a:stretch>
            <a:fillRect/>
          </a:stretch>
        </p:blipFill>
        <p:spPr bwMode="auto">
          <a:xfrm rot="16200000">
            <a:off x="8598380" y="5540852"/>
            <a:ext cx="1777045" cy="857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7"/>
          <p:cNvPicPr>
            <a:picLocks noChangeAspect="1" noChangeArrowheads="1"/>
          </p:cNvPicPr>
          <p:nvPr/>
        </p:nvPicPr>
        <p:blipFill>
          <a:blip r:embed="rId3" cstate="print"/>
          <a:srcRect r="53047"/>
          <a:stretch>
            <a:fillRect/>
          </a:stretch>
        </p:blipFill>
        <p:spPr bwMode="auto">
          <a:xfrm rot="5400000">
            <a:off x="8905118" y="5857118"/>
            <a:ext cx="639688" cy="1362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Прямоугольник 11"/>
          <p:cNvSpPr/>
          <p:nvPr/>
        </p:nvSpPr>
        <p:spPr>
          <a:xfrm>
            <a:off x="5010151" y="0"/>
            <a:ext cx="485775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975" algn="just" fontAlgn="base"/>
            <a:endParaRPr lang="uk-UA" sz="1050" dirty="0" smtClean="0">
              <a:latin typeface="Arial" pitchFamily="34" charset="0"/>
              <a:cs typeface="Arial" pitchFamily="34" charset="0"/>
            </a:endParaRPr>
          </a:p>
          <a:p>
            <a:pPr indent="180975" algn="just" fontAlgn="base">
              <a:spcAft>
                <a:spcPts val="600"/>
              </a:spcAft>
            </a:pPr>
            <a:r>
              <a:rPr lang="uk-UA" sz="1200" b="1" dirty="0" smtClean="0">
                <a:latin typeface="Arial" pitchFamily="34" charset="0"/>
                <a:cs typeface="Arial" pitchFamily="34" charset="0"/>
              </a:rPr>
              <a:t> </a:t>
            </a:r>
            <a:endParaRPr lang="uk-UA" sz="1200" dirty="0" smtClean="0">
              <a:latin typeface="Arial" pitchFamily="34" charset="0"/>
              <a:cs typeface="Arial" pitchFamily="34" charset="0"/>
            </a:endParaRPr>
          </a:p>
          <a:p>
            <a:pPr indent="180975" algn="just"/>
            <a:r>
              <a:rPr lang="uk-UA" sz="1000" dirty="0" smtClean="0">
                <a:latin typeface="Arial" pitchFamily="34" charset="0"/>
                <a:cs typeface="Arial" pitchFamily="34" charset="0"/>
              </a:rPr>
              <a:t> </a:t>
            </a:r>
          </a:p>
          <a:p>
            <a:pPr indent="180975" algn="just" fontAlgn="base">
              <a:spcAft>
                <a:spcPts val="300"/>
              </a:spcAft>
            </a:pPr>
            <a:endParaRPr lang="uk-UA" sz="1000" dirty="0" smtClean="0">
              <a:latin typeface="Arial" pitchFamily="34" charset="0"/>
              <a:cs typeface="Arial" pitchFamily="34" charset="0"/>
            </a:endParaRPr>
          </a:p>
          <a:p>
            <a:pPr indent="180975" algn="just" fontAlgn="base"/>
            <a:r>
              <a:rPr lang="uk-UA" sz="1000" dirty="0" smtClean="0">
                <a:latin typeface="Arial" pitchFamily="34" charset="0"/>
                <a:cs typeface="Arial" pitchFamily="34" charset="0"/>
              </a:rPr>
              <a:t>	</a:t>
            </a:r>
          </a:p>
          <a:p>
            <a:pPr indent="180975" algn="just"/>
            <a:endParaRPr lang="uk-UA" sz="1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Прямоугольник 11"/>
          <p:cNvSpPr/>
          <p:nvPr/>
        </p:nvSpPr>
        <p:spPr>
          <a:xfrm>
            <a:off x="123825" y="0"/>
            <a:ext cx="482917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00" algn="just" fontAlgn="base"/>
            <a:endParaRPr lang="uk-UA" sz="1200" dirty="0" smtClean="0">
              <a:latin typeface="e-Ukraine" pitchFamily="50" charset="-52"/>
              <a:cs typeface="Times New Roman" pitchFamily="18" charset="0"/>
            </a:endParaRPr>
          </a:p>
          <a:p>
            <a:pPr indent="360000" algn="just" fontAlgn="base"/>
            <a:r>
              <a:rPr lang="uk-UA" sz="1200" dirty="0" smtClean="0">
                <a:latin typeface="e-Ukraine" pitchFamily="50" charset="-52"/>
              </a:rPr>
              <a:t>Головне управління ДПС у Дніпропетровській області нагадує, що відповідно до п. 94.1 ст. 94 Податкового кодексу України (далі – ПКУ) адміністративний арешт майна платника податків (далі – арешт майна) є винятковим способом забезпечення виконання платником податків його обов’язків, визначених законом.</a:t>
            </a:r>
          </a:p>
          <a:p>
            <a:pPr indent="360000" algn="just" fontAlgn="base"/>
            <a:r>
              <a:rPr lang="uk-UA" sz="1200" dirty="0" smtClean="0">
                <a:solidFill>
                  <a:srgbClr val="0033CC"/>
                </a:solidFill>
                <a:latin typeface="e-Ukraine" pitchFamily="50" charset="-52"/>
              </a:rPr>
              <a:t>Згідно з п. 94.2 ст. 94 ПКУ арешт майна може бути застосовано, якщо з’ясовується одна з таких обставин:</a:t>
            </a:r>
          </a:p>
          <a:p>
            <a:pPr indent="360000" algn="just" fontAlgn="base"/>
            <a:r>
              <a:rPr lang="uk-UA" sz="1200" dirty="0" smtClean="0">
                <a:latin typeface="e-Ukraine" pitchFamily="50" charset="-52"/>
              </a:rPr>
              <a:t>платник податків порушує правила відчуження майна, що перебуває у податковій заставі;</a:t>
            </a:r>
          </a:p>
          <a:p>
            <a:pPr indent="360000" algn="just" fontAlgn="base"/>
            <a:r>
              <a:rPr lang="uk-UA" sz="1200" dirty="0" smtClean="0">
                <a:latin typeface="e-Ukraine" pitchFamily="50" charset="-52"/>
              </a:rPr>
              <a:t>фізична особа, яка має податковий борг, виїжджає за кордон;</a:t>
            </a:r>
          </a:p>
          <a:p>
            <a:pPr indent="360000" algn="just" fontAlgn="base"/>
            <a:r>
              <a:rPr lang="uk-UA" sz="1200" dirty="0" smtClean="0">
                <a:latin typeface="e-Ukraine" pitchFamily="50" charset="-52"/>
              </a:rPr>
              <a:t>платник податків відмовляється від проведення документальної або фактичної перевірки за наявності законних підстав для її проведення або від допуску посадових осіб контролюючого органу;</a:t>
            </a:r>
          </a:p>
          <a:p>
            <a:pPr indent="360000" algn="just" fontAlgn="base"/>
            <a:r>
              <a:rPr lang="uk-UA" sz="1200" dirty="0" smtClean="0">
                <a:latin typeface="e-Ukraine" pitchFamily="50" charset="-52"/>
              </a:rPr>
              <a:t>відсутні дозволи (ліцензії) на здійснення господарської діяльності, а також у разі відсутності реєстраторів розрахункових операцій та/або програмних реєстраторів розрахункових операцій, зареєстрованих у встановленому законодавством порядку, крім випадків, визначених законодавством;</a:t>
            </a:r>
          </a:p>
          <a:p>
            <a:pPr indent="360000" algn="just" fontAlgn="base"/>
            <a:r>
              <a:rPr lang="uk-UA" sz="1200" dirty="0" smtClean="0">
                <a:latin typeface="e-Ukraine" pitchFamily="50" charset="-52"/>
              </a:rPr>
              <a:t>відсутня реєстрація особи як платника податків у контролюючому органі, якщо така реєстрація є обов’язковою відповідно до ПКУ, або коли платник податків, що отримав податкове повідомлення або має податковий борг, вчиняє дії з переведення майна за межі України, його приховування або передачі іншим особам;</a:t>
            </a:r>
            <a:endParaRPr lang="uk-UA" sz="1200" dirty="0">
              <a:latin typeface="e-Ukraine" pitchFamily="50" charset="-52"/>
            </a:endParaRPr>
          </a:p>
        </p:txBody>
      </p:sp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2" cstate="print"/>
          <a:srcRect b="-705"/>
          <a:stretch>
            <a:fillRect/>
          </a:stretch>
        </p:blipFill>
        <p:spPr bwMode="auto">
          <a:xfrm>
            <a:off x="-1" y="6155320"/>
            <a:ext cx="1476375" cy="712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7"/>
          <p:cNvPicPr>
            <a:picLocks noChangeAspect="1" noChangeArrowheads="1"/>
          </p:cNvPicPr>
          <p:nvPr/>
        </p:nvPicPr>
        <p:blipFill>
          <a:blip r:embed="rId3" cstate="print"/>
          <a:srcRect r="53047"/>
          <a:stretch>
            <a:fillRect/>
          </a:stretch>
        </p:blipFill>
        <p:spPr bwMode="auto">
          <a:xfrm rot="5400000">
            <a:off x="1546612" y="6109089"/>
            <a:ext cx="478648" cy="1019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84221950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2599</TotalTime>
  <Words>338</Words>
  <Application>Microsoft Office PowerPoint</Application>
  <PresentationFormat>Аркуш A4 (210x297 мм)</PresentationFormat>
  <Paragraphs>28</Paragraphs>
  <Slides>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</vt:i4>
      </vt:variant>
    </vt:vector>
  </HeadingPairs>
  <TitlesOfParts>
    <vt:vector size="3" baseType="lpstr">
      <vt:lpstr>Тема Office</vt:lpstr>
      <vt:lpstr>Слайд 1</vt:lpstr>
      <vt:lpstr>Слайд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</dc:creator>
  <cp:lastModifiedBy>d71380</cp:lastModifiedBy>
  <cp:revision>361</cp:revision>
  <dcterms:created xsi:type="dcterms:W3CDTF">2021-05-27T05:23:05Z</dcterms:created>
  <dcterms:modified xsi:type="dcterms:W3CDTF">2026-05-06T05:58:27Z</dcterms:modified>
</cp:coreProperties>
</file>