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</p:sldIdLst>
  <p:sldSz cx="9906000" cy="6858000" type="A4"/>
  <p:notesSz cx="7102475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25A87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99" autoAdjust="0"/>
    <p:restoredTop sz="94660" autoAdjust="0"/>
  </p:normalViewPr>
  <p:slideViewPr>
    <p:cSldViewPr snapToGrid="0">
      <p:cViewPr>
        <p:scale>
          <a:sx n="100" d="100"/>
          <a:sy n="100" d="100"/>
        </p:scale>
        <p:origin x="-246" y="-16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80337" y="274641"/>
            <a:ext cx="2414588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6576" y="274641"/>
            <a:ext cx="70786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3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CE06E-CD33-4E8D-BB2D-3C537C4FAFB6}" type="datetimeFigureOut">
              <a:rPr lang="ru-RU" smtClean="0"/>
              <a:pPr/>
              <a:t>06.05.2026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3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3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000836-F63B-4D9E-A2D5-C448F5928AED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xmlns="" id="{AAE0BDE6-D7B9-4FD3-A01F-F489C68E0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2125"/>
            <a:ext cx="9906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3" name="Рисунок 22" descr="долучайся.jpg"/>
          <p:cNvPicPr>
            <a:picLocks noChangeAspect="1"/>
          </p:cNvPicPr>
          <p:nvPr/>
        </p:nvPicPr>
        <p:blipFill>
          <a:blip r:embed="rId2" cstate="print"/>
          <a:srcRect l="5522" t="16482" r="66239" b="18246"/>
          <a:stretch>
            <a:fillRect/>
          </a:stretch>
        </p:blipFill>
        <p:spPr>
          <a:xfrm>
            <a:off x="409575" y="1362075"/>
            <a:ext cx="1543050" cy="2466975"/>
          </a:xfrm>
          <a:prstGeom prst="rect">
            <a:avLst/>
          </a:prstGeom>
        </p:spPr>
      </p:pic>
      <p:pic>
        <p:nvPicPr>
          <p:cNvPr id="24" name="Рисунок 23" descr="долучайся.jpg"/>
          <p:cNvPicPr>
            <a:picLocks noChangeAspect="1"/>
          </p:cNvPicPr>
          <p:nvPr/>
        </p:nvPicPr>
        <p:blipFill>
          <a:blip r:embed="rId2" cstate="print"/>
          <a:srcRect l="68275" t="42391" r="5229" b="16986"/>
          <a:stretch>
            <a:fillRect/>
          </a:stretch>
        </p:blipFill>
        <p:spPr>
          <a:xfrm>
            <a:off x="2619375" y="3295957"/>
            <a:ext cx="1517626" cy="1609418"/>
          </a:xfrm>
          <a:prstGeom prst="rect">
            <a:avLst/>
          </a:prstGeom>
        </p:spPr>
      </p:pic>
      <p:sp>
        <p:nvSpPr>
          <p:cNvPr id="25" name="Прямокутник 24"/>
          <p:cNvSpPr/>
          <p:nvPr/>
        </p:nvSpPr>
        <p:spPr>
          <a:xfrm>
            <a:off x="1514475" y="6296026"/>
            <a:ext cx="233362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b="1" dirty="0" smtClean="0">
                <a:solidFill>
                  <a:srgbClr val="0033CC"/>
                </a:solidFill>
                <a:latin typeface="e-Ukraine Head Bold" pitchFamily="2" charset="-52"/>
              </a:rPr>
              <a:t>dp.ikc@tax.gov.ua</a:t>
            </a:r>
            <a:endParaRPr lang="en-US" sz="1500" b="1" dirty="0">
              <a:solidFill>
                <a:srgbClr val="0033CC"/>
              </a:solidFill>
              <a:latin typeface="e-Ukraine Head Bold" pitchFamily="2" charset="-52"/>
            </a:endParaRPr>
          </a:p>
        </p:txBody>
      </p:sp>
      <p:sp>
        <p:nvSpPr>
          <p:cNvPr id="38" name="Прямокутник 37"/>
          <p:cNvSpPr/>
          <p:nvPr/>
        </p:nvSpPr>
        <p:spPr>
          <a:xfrm>
            <a:off x="5610225" y="1362075"/>
            <a:ext cx="42291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Фізична особа має декілька об</a:t>
            </a:r>
            <a:r>
              <a:rPr lang="en-US" sz="1600" dirty="0" smtClean="0">
                <a:solidFill>
                  <a:srgbClr val="0033CC"/>
                </a:solidFill>
                <a:latin typeface="e-Ukraine Head Bold" pitchFamily="50" charset="-52"/>
              </a:rPr>
              <a:t>’</a:t>
            </a:r>
            <a:r>
              <a:rPr lang="uk-UA" sz="1600" dirty="0" err="1" smtClean="0">
                <a:solidFill>
                  <a:srgbClr val="0033CC"/>
                </a:solidFill>
                <a:latin typeface="e-Ukraine Head Bold" pitchFamily="50" charset="-52"/>
              </a:rPr>
              <a:t>єктів</a:t>
            </a:r>
            <a:r>
              <a:rPr lang="uk-UA" sz="1600" dirty="0" smtClean="0">
                <a:solidFill>
                  <a:srgbClr val="0033CC"/>
                </a:solidFill>
                <a:latin typeface="e-Ukraine Head Bold" pitchFamily="50" charset="-52"/>
              </a:rPr>
              <a:t> житлової нерухомості, один з яких використовується з метою одержання доходу: чи є пільги з податку на нерухоме майно?</a:t>
            </a:r>
            <a:endParaRPr lang="ru-RU" sz="1600" dirty="0">
              <a:solidFill>
                <a:srgbClr val="0033CC"/>
              </a:solidFill>
              <a:latin typeface="e-Ukraine Head Bold" pitchFamily="50" charset="-52"/>
            </a:endParaRPr>
          </a:p>
        </p:txBody>
      </p:sp>
      <p:sp>
        <p:nvSpPr>
          <p:cNvPr id="39" name="Прямокутник 38"/>
          <p:cNvSpPr/>
          <p:nvPr/>
        </p:nvSpPr>
        <p:spPr>
          <a:xfrm>
            <a:off x="7724775" y="3409951"/>
            <a:ext cx="172402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uk-UA" sz="1400" b="1" dirty="0" smtClean="0">
                <a:latin typeface="e-Ukraine Light" pitchFamily="50" charset="-52"/>
                <a:cs typeface="Times New Roman" pitchFamily="18" charset="0"/>
              </a:rPr>
              <a:t>Травень 2026</a:t>
            </a:r>
          </a:p>
        </p:txBody>
      </p:sp>
      <p:pic>
        <p:nvPicPr>
          <p:cNvPr id="47" name="Рисунок 46" descr="Версія для роботи (1280 × 785 пікс.), копія (2).png"/>
          <p:cNvPicPr>
            <a:picLocks noChangeAspect="1"/>
          </p:cNvPicPr>
          <p:nvPr/>
        </p:nvPicPr>
        <p:blipFill>
          <a:blip r:embed="rId3" cstate="print"/>
          <a:srcRect l="14615" t="72420" r="67404" b="5159"/>
          <a:stretch>
            <a:fillRect/>
          </a:stretch>
        </p:blipFill>
        <p:spPr>
          <a:xfrm>
            <a:off x="742950" y="6151470"/>
            <a:ext cx="723900" cy="553570"/>
          </a:xfrm>
          <a:prstGeom prst="rect">
            <a:avLst/>
          </a:prstGeom>
        </p:spPr>
      </p:pic>
      <p:pic>
        <p:nvPicPr>
          <p:cNvPr id="29" name="Рисунок 28" descr="долучайся.jpg"/>
          <p:cNvPicPr>
            <a:picLocks noChangeAspect="1"/>
          </p:cNvPicPr>
          <p:nvPr/>
        </p:nvPicPr>
        <p:blipFill>
          <a:blip r:embed="rId2" cstate="print"/>
          <a:srcRect l="68275" t="17268" r="10096" b="57075"/>
          <a:stretch>
            <a:fillRect/>
          </a:stretch>
        </p:blipFill>
        <p:spPr>
          <a:xfrm>
            <a:off x="2742623" y="2326801"/>
            <a:ext cx="1238828" cy="1016474"/>
          </a:xfrm>
          <a:prstGeom prst="rect">
            <a:avLst/>
          </a:prstGeom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 r="53047"/>
          <a:stretch>
            <a:fillRect/>
          </a:stretch>
        </p:blipFill>
        <p:spPr bwMode="auto">
          <a:xfrm>
            <a:off x="8884876" y="4667247"/>
            <a:ext cx="1021124" cy="217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 b="-705"/>
          <a:stretch>
            <a:fillRect/>
          </a:stretch>
        </p:blipFill>
        <p:spPr bwMode="auto">
          <a:xfrm>
            <a:off x="7405604" y="5680380"/>
            <a:ext cx="2500396" cy="120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/>
          <p:nvPr/>
        </p:nvSpPr>
        <p:spPr>
          <a:xfrm>
            <a:off x="1" y="152311"/>
            <a:ext cx="48101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algn="ctr" defTabSz="914400" eaLnBrk="0" fontAlgn="base" hangingPunct="0">
              <a:spcBef>
                <a:spcPct val="0"/>
              </a:spcBef>
            </a:pPr>
            <a:r>
              <a:rPr lang="uk-UA" altLang="ru-RU" sz="1200" b="1" dirty="0" smtClean="0">
                <a:latin typeface="e-Ukraine Head Bold" pitchFamily="2" charset="-52"/>
              </a:rPr>
              <a:t>Будьте в курсі податкового законодавства: користуйтеся офіційними джерелами інформації податкової служби Дніпропетровщини!</a:t>
            </a:r>
            <a:endParaRPr lang="uk-UA" altLang="ru-RU" sz="1200" b="1" dirty="0">
              <a:latin typeface="e-Ukraine Head Bold" pitchFamily="2" charset="-52"/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6" cstate="print"/>
          <a:srcRect r="53047"/>
          <a:stretch>
            <a:fillRect/>
          </a:stretch>
        </p:blipFill>
        <p:spPr bwMode="auto">
          <a:xfrm rot="5400000">
            <a:off x="6494089" y="5608543"/>
            <a:ext cx="798559" cy="170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0"/>
          <p:cNvSpPr/>
          <p:nvPr/>
        </p:nvSpPr>
        <p:spPr>
          <a:xfrm>
            <a:off x="6457951" y="123826"/>
            <a:ext cx="4200524" cy="7540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200" b="1" dirty="0" smtClean="0">
                <a:latin typeface="e-Ukraine Head Bold" pitchFamily="50" charset="-52"/>
              </a:rPr>
              <a:t>Державна податкова служба України</a:t>
            </a:r>
          </a:p>
          <a:p>
            <a:endParaRPr lang="uk-UA" sz="500" b="1" dirty="0" smtClean="0">
              <a:latin typeface="e-Ukraine Head Bold" pitchFamily="50" charset="-52"/>
            </a:endParaRPr>
          </a:p>
          <a:p>
            <a:r>
              <a:rPr lang="uk-UA" sz="1200" b="1" dirty="0" smtClean="0">
                <a:latin typeface="e-Ukraine Head Bold" pitchFamily="50" charset="-52"/>
              </a:rPr>
              <a:t>Головне управління ДПС у Дніпропетровській області</a:t>
            </a:r>
          </a:p>
          <a:p>
            <a:endParaRPr lang="ru-RU" sz="200" b="1" dirty="0" smtClean="0">
              <a:latin typeface="e-Ukraine Head Bold" pitchFamily="50" charset="-52"/>
            </a:endParaRPr>
          </a:p>
        </p:txBody>
      </p:sp>
      <p:pic>
        <p:nvPicPr>
          <p:cNvPr id="26" name="Рисунок 25" descr="Версія для роботи (1280 × 785 пікс.), копія.png"/>
          <p:cNvPicPr>
            <a:picLocks noChangeAspect="1"/>
          </p:cNvPicPr>
          <p:nvPr/>
        </p:nvPicPr>
        <p:blipFill>
          <a:blip r:embed="rId7" cstate="print"/>
          <a:srcRect l="2212" t="2807" r="88365" b="88256"/>
          <a:stretch>
            <a:fillRect/>
          </a:stretch>
        </p:blipFill>
        <p:spPr>
          <a:xfrm>
            <a:off x="5314950" y="107205"/>
            <a:ext cx="1191293" cy="692895"/>
          </a:xfrm>
          <a:prstGeom prst="rect">
            <a:avLst/>
          </a:prstGeom>
        </p:spPr>
      </p:pic>
      <p:sp>
        <p:nvSpPr>
          <p:cNvPr id="2050" name="AutoShape 2" descr="7eminar | РРО / ПРРО у 2025 році: чи усім обов'язково застосовуват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8" name="Рисунок 17" descr="Листівка 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15075" y="4305300"/>
            <a:ext cx="2702201" cy="1657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33821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AB020ADF-A26B-4DB1-A8F3-01CE965CB04E}"/>
              </a:ext>
            </a:extLst>
          </p:cNvPr>
          <p:cNvSpPr/>
          <p:nvPr/>
        </p:nvSpPr>
        <p:spPr>
          <a:xfrm>
            <a:off x="228599" y="180974"/>
            <a:ext cx="4591051" cy="62579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449580" algn="just">
              <a:spcAft>
                <a:spcPts val="0"/>
              </a:spcAft>
            </a:pPr>
            <a:endParaRPr lang="uk-UA" sz="1200">
              <a:latin typeface="Arial" pitchFamily="34" charset="0"/>
              <a:ea typeface="Times New Roman" panose="02020603050405020304" pitchFamily="18" charset="0"/>
              <a:cs typeface="Arial" pitchFamily="34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71450" y="3068210"/>
            <a:ext cx="464819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uk-UA" sz="1400" smtClean="0">
                <a:latin typeface="Arial" pitchFamily="34" charset="0"/>
                <a:cs typeface="Arial" pitchFamily="34" charset="0"/>
              </a:rPr>
              <a:t>  </a:t>
            </a:r>
            <a:endParaRPr lang="uk-UA" sz="130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181599" y="0"/>
            <a:ext cx="4572001" cy="64402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50" b="1" dirty="0" smtClean="0">
              <a:solidFill>
                <a:srgbClr val="0033CC"/>
              </a:solidFill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Водночас, </a:t>
            </a:r>
            <a:r>
              <a:rPr lang="uk-UA" sz="1250" dirty="0" err="1" smtClean="0">
                <a:latin typeface="e-Ukraine" pitchFamily="50" charset="-52"/>
              </a:rPr>
              <a:t>п.п</a:t>
            </a:r>
            <a:r>
              <a:rPr lang="uk-UA" sz="1250" dirty="0" smtClean="0">
                <a:latin typeface="e-Ukraine" pitchFamily="50" charset="-52"/>
              </a:rPr>
              <a:t>. 266.4.3 п. 266.4 ст. 266 ПКУ встановлено, що пільги з податку на нерухоме майно, відмінне від земельної ділянки, передбачені підпунктами 266.4.1 та 266.4.2</a:t>
            </a:r>
            <a:br>
              <a:rPr lang="uk-UA" sz="1250" dirty="0" smtClean="0">
                <a:latin typeface="e-Ukraine" pitchFamily="50" charset="-52"/>
              </a:rPr>
            </a:br>
            <a:r>
              <a:rPr lang="uk-UA" sz="1250" dirty="0" smtClean="0">
                <a:latin typeface="e-Ukraine" pitchFamily="50" charset="-52"/>
              </a:rPr>
              <a:t>п. 266.4 ст. 266 ПКУ, для фізичних осіб не застосовуються до об’єкта/об’єктів оподаткування, що використовуються їх власниками з метою одержання доходів (здаються в оренду, лізинг, позичку, використовуються у підприємницькій діяльності).</a:t>
            </a: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Порядок обчислення суми податку на нерухоме майно, відмінне від земельної ділянки, визначений п. 266.7 ст. 266 ПКУ.</a:t>
            </a: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Отже, при обчисленні податку на нерухоме майно, відмінне від земельної ділянки, з декількох об’єктів житлової нерухомості, які перебувають у власності фізичної особи згідно з п. 266.7 ст. 266 ПКУ, до об’єкта оподаткування, що використовується з метою одержання доходів, пільги, передбачені п. 266.4 ст. 266 ПКУ, не застосовуються.</a:t>
            </a: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При цьому, загальна площа такого об’єкта враховується при обчисленні (розрахунок сумарної загальної площі, визначення питомої ваги) бази оподаткування об’єктів житлової нерухомості, у тому числі їх часток, які перебувають у власності фізичних осіб.</a:t>
            </a:r>
          </a:p>
          <a:p>
            <a:pPr indent="360000" algn="just" fontAlgn="base"/>
            <a:endParaRPr lang="uk-UA" sz="1250" dirty="0" smtClean="0">
              <a:latin typeface="e-Ukraine" pitchFamily="50" charset="-52"/>
            </a:endParaRPr>
          </a:p>
          <a:p>
            <a:pPr indent="360000" algn="just" fontAlgn="base"/>
            <a:endParaRPr lang="uk-UA" sz="1250" dirty="0" smtClean="0">
              <a:latin typeface="e-Ukraine" pitchFamily="50" charset="-52"/>
              <a:cs typeface="Arial" pitchFamily="34" charset="0"/>
            </a:endParaRP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  <a:cs typeface="Arial" pitchFamily="34" charset="0"/>
              </a:rPr>
              <a:t>	</a:t>
            </a:r>
          </a:p>
          <a:p>
            <a:pPr indent="360000" algn="just"/>
            <a:endParaRPr lang="uk-UA" sz="1250" dirty="0" smtClean="0">
              <a:latin typeface="e-Ukraine" pitchFamily="50" charset="-52"/>
              <a:cs typeface="Arial" pitchFamily="34" charset="0"/>
            </a:endParaRP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2" cstate="print"/>
          <a:srcRect b="-705"/>
          <a:stretch>
            <a:fillRect/>
          </a:stretch>
        </p:blipFill>
        <p:spPr bwMode="auto">
          <a:xfrm rot="16200000">
            <a:off x="8920346" y="5862818"/>
            <a:ext cx="1342660" cy="64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3" cstate="print"/>
          <a:srcRect r="53047"/>
          <a:stretch>
            <a:fillRect/>
          </a:stretch>
        </p:blipFill>
        <p:spPr bwMode="auto">
          <a:xfrm rot="5400000">
            <a:off x="9157087" y="6109088"/>
            <a:ext cx="478648" cy="1019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1"/>
          <p:cNvSpPr/>
          <p:nvPr/>
        </p:nvSpPr>
        <p:spPr>
          <a:xfrm>
            <a:off x="5010151" y="0"/>
            <a:ext cx="48577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975" algn="just" fontAlgn="base"/>
            <a:endParaRPr lang="uk-UA" sz="105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>
              <a:spcAft>
                <a:spcPts val="600"/>
              </a:spcAft>
            </a:pPr>
            <a:r>
              <a:rPr lang="uk-UA" sz="1200" b="1" dirty="0" smtClean="0">
                <a:latin typeface="Arial" pitchFamily="34" charset="0"/>
                <a:cs typeface="Arial" pitchFamily="34" charset="0"/>
              </a:rPr>
              <a:t> </a:t>
            </a:r>
            <a:endParaRPr lang="uk-UA" sz="1200" dirty="0" smtClean="0">
              <a:latin typeface="Arial" pitchFamily="34" charset="0"/>
              <a:cs typeface="Arial" pitchFamily="34" charset="0"/>
            </a:endParaRPr>
          </a:p>
          <a:p>
            <a:pPr indent="180975" algn="just"/>
            <a:r>
              <a:rPr lang="uk-UA" sz="1000" dirty="0" smtClean="0">
                <a:latin typeface="Arial" pitchFamily="34" charset="0"/>
                <a:cs typeface="Arial" pitchFamily="34" charset="0"/>
              </a:rPr>
              <a:t> </a:t>
            </a:r>
          </a:p>
          <a:p>
            <a:pPr indent="180975" algn="just" fontAlgn="base">
              <a:spcAft>
                <a:spcPts val="300"/>
              </a:spcAft>
            </a:pPr>
            <a:endParaRPr lang="uk-UA" sz="1000" dirty="0" smtClean="0">
              <a:latin typeface="Arial" pitchFamily="34" charset="0"/>
              <a:cs typeface="Arial" pitchFamily="34" charset="0"/>
            </a:endParaRPr>
          </a:p>
          <a:p>
            <a:pPr indent="180975" algn="just" fontAlgn="base"/>
            <a:r>
              <a:rPr lang="uk-UA" sz="1000" dirty="0" smtClean="0">
                <a:latin typeface="Arial" pitchFamily="34" charset="0"/>
                <a:cs typeface="Arial" pitchFamily="34" charset="0"/>
              </a:rPr>
              <a:t>	</a:t>
            </a:r>
          </a:p>
          <a:p>
            <a:pPr indent="180975" algn="just"/>
            <a:endParaRPr lang="uk-UA" sz="1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1"/>
          <p:cNvSpPr/>
          <p:nvPr/>
        </p:nvSpPr>
        <p:spPr>
          <a:xfrm>
            <a:off x="123825" y="0"/>
            <a:ext cx="4829176" cy="663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 fontAlgn="base"/>
            <a:endParaRPr lang="uk-UA" sz="1250" dirty="0" smtClean="0">
              <a:latin typeface="e-Ukraine" pitchFamily="50" charset="-52"/>
              <a:cs typeface="Times New Roman" pitchFamily="18" charset="0"/>
            </a:endParaRP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Головне управління ДПС у Дніпропетровській області нагадує, що п. п. 266.4.1 п. 266.4 ст. 266 Податкового кодексу України (далі – ПКУ) визначено, що база оподаткування об’єкта/об’єктів житлової нерухомості, в тому числі їх часток, що перебувають у власності фізичної особи платника податку на нерухоме майно, відмінне від земельної ділянки, зменшується: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50" dirty="0" smtClean="0">
                <a:latin typeface="e-Ukraine" pitchFamily="50" charset="-52"/>
              </a:rPr>
              <a:t> для квартири/квартир незалежно від їх кількості – на 60 кв. метрів;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50" dirty="0" smtClean="0">
                <a:latin typeface="e-Ukraine" pitchFamily="50" charset="-52"/>
              </a:rPr>
              <a:t> для житлового будинку/будинків незалежно від їх кількості – на 120 кв. метрів;</a:t>
            </a:r>
          </a:p>
          <a:p>
            <a:pPr algn="just" fontAlgn="base">
              <a:buFont typeface="+mj-lt"/>
              <a:buAutoNum type="alphaLcParenR"/>
            </a:pPr>
            <a:r>
              <a:rPr lang="uk-UA" sz="1250" dirty="0" smtClean="0">
                <a:latin typeface="e-Ukraine" pitchFamily="50" charset="-52"/>
              </a:rPr>
              <a:t> для різних типів об’єктів житлової нерухомості, в тому числі їх часток (у разі одночасного перебування у власності платника податку квартири/квартир та житлового будинку/будинків, у тому числі їх часток), – на 180 кв. метрів.</a:t>
            </a:r>
          </a:p>
          <a:p>
            <a:pPr indent="360000" algn="just" fontAlgn="base"/>
            <a:r>
              <a:rPr lang="uk-UA" sz="1250" dirty="0" smtClean="0">
                <a:latin typeface="e-Ukraine" pitchFamily="50" charset="-52"/>
              </a:rPr>
              <a:t>Таке зменшення надається один раз за кожний базовий податковий (звітний) період (рік).</a:t>
            </a:r>
          </a:p>
          <a:p>
            <a:pPr indent="360000" algn="just"/>
            <a:r>
              <a:rPr lang="uk-UA" sz="1250" dirty="0" smtClean="0">
                <a:latin typeface="e-Ukraine" pitchFamily="50" charset="-52"/>
              </a:rPr>
              <a:t>Також, сільські, селищні, міські ради встановлюють пільги з податку на нерухоме майно, відмінне від земельної ділянки, що сплачується на відповідній території, з об’єктів житлової та/або нежитлової нерухомості, що перебувають у власності фізичних або юридичних осіб, громадських об’єднань, благодійних організацій, релігійних організацій України, статути (положення) яких зареєстровані у встановленому законом порядку, та використовуються для забезпечення діяльності, передбаченої такими статутами (положеннями) (абзац перший </a:t>
            </a:r>
            <a:r>
              <a:rPr lang="uk-UA" sz="1250" dirty="0" err="1" smtClean="0">
                <a:latin typeface="e-Ukraine" pitchFamily="50" charset="-52"/>
              </a:rPr>
              <a:t>п.п</a:t>
            </a:r>
            <a:r>
              <a:rPr lang="uk-UA" sz="1250" dirty="0" smtClean="0">
                <a:latin typeface="e-Ukraine" pitchFamily="50" charset="-52"/>
              </a:rPr>
              <a:t>. 266.4.2 п. 266.4 ст. 266 ПКУ).</a:t>
            </a:r>
            <a:endParaRPr lang="uk-UA" sz="1250" dirty="0" smtClean="0">
              <a:latin typeface="e-Ukraine" pitchFamily="50" charset="-5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422195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2596</TotalTime>
  <Words>325</Words>
  <Application>Microsoft Office PowerPoint</Application>
  <PresentationFormat>Аркуш A4 (210x297 мм)</PresentationFormat>
  <Paragraphs>28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d71380</cp:lastModifiedBy>
  <cp:revision>359</cp:revision>
  <dcterms:created xsi:type="dcterms:W3CDTF">2021-05-27T05:23:05Z</dcterms:created>
  <dcterms:modified xsi:type="dcterms:W3CDTF">2026-05-06T05:55:24Z</dcterms:modified>
</cp:coreProperties>
</file>