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Застосування податкового 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комплаєнсу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 – сучасна система управління податковими ризиками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956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Квітень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2" descr="Податкові ризики: як не потрапити до перевір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8725" y="4278312"/>
            <a:ext cx="2749550" cy="168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300" dirty="0" smtClean="0">
                <a:solidFill>
                  <a:srgbClr val="0033CC"/>
                </a:solidFill>
                <a:latin typeface="e-Ukraine"/>
              </a:rPr>
              <a:t>Впровадження системи управління податковими ризиками дотримання податкового законодавства, зокрема дасть змогу:</a:t>
            </a:r>
          </a:p>
          <a:p>
            <a:pPr algn="just" fontAlgn="base">
              <a:buFontTx/>
              <a:buChar char="‒"/>
            </a:pPr>
            <a:r>
              <a:rPr lang="uk-UA" sz="1300" dirty="0" smtClean="0">
                <a:latin typeface="e-Ukraine"/>
              </a:rPr>
              <a:t> допомогти платникам уникнути найбільш поширених помилок під час заповнення звітності та сплати </a:t>
            </a:r>
            <a:r>
              <a:rPr lang="uk-UA" sz="1300" dirty="0" smtClean="0">
                <a:latin typeface="e-Ukraine"/>
              </a:rPr>
              <a:t>податків</a:t>
            </a:r>
            <a:r>
              <a:rPr lang="uk-UA" sz="1300" dirty="0" smtClean="0">
                <a:latin typeface="e-Ukraine"/>
              </a:rPr>
              <a:t>;</a:t>
            </a:r>
            <a:endParaRPr lang="uk-UA" sz="1300" dirty="0" smtClean="0">
              <a:latin typeface="e-Ukraine"/>
            </a:endParaRPr>
          </a:p>
          <a:p>
            <a:pPr algn="just" fontAlgn="base">
              <a:buFontTx/>
              <a:buChar char="‒"/>
            </a:pPr>
            <a:r>
              <a:rPr lang="uk-UA" sz="1300" dirty="0" smtClean="0">
                <a:latin typeface="e-Ukraine"/>
              </a:rPr>
              <a:t> максимально спростити процес звітування та </a:t>
            </a:r>
            <a:r>
              <a:rPr lang="uk-UA" sz="1300" dirty="0" smtClean="0">
                <a:latin typeface="e-Ukraine"/>
              </a:rPr>
              <a:t>сплати</a:t>
            </a:r>
            <a:r>
              <a:rPr lang="uk-UA" sz="1300" dirty="0" smtClean="0">
                <a:latin typeface="e-Ukraine"/>
              </a:rPr>
              <a:t>;</a:t>
            </a:r>
            <a:endParaRPr lang="uk-UA" sz="1300" dirty="0" smtClean="0">
              <a:latin typeface="e-Ukraine"/>
            </a:endParaRPr>
          </a:p>
          <a:p>
            <a:pPr algn="just" fontAlgn="base">
              <a:buFontTx/>
              <a:buChar char="‒"/>
            </a:pPr>
            <a:r>
              <a:rPr lang="uk-UA" sz="1300" dirty="0" smtClean="0">
                <a:latin typeface="e-Ukraine"/>
              </a:rPr>
              <a:t> мінімізувати ризики </a:t>
            </a:r>
            <a:r>
              <a:rPr lang="uk-UA" sz="1300" dirty="0" smtClean="0">
                <a:latin typeface="e-Ukraine"/>
              </a:rPr>
              <a:t>недотримання платниками </a:t>
            </a:r>
            <a:r>
              <a:rPr lang="uk-UA" sz="1300" dirty="0" smtClean="0">
                <a:latin typeface="e-Ukraine"/>
              </a:rPr>
              <a:t>вимог податкового </a:t>
            </a:r>
            <a:r>
              <a:rPr lang="uk-UA" sz="1300" dirty="0" smtClean="0">
                <a:latin typeface="e-Ukraine"/>
              </a:rPr>
              <a:t>законодавства</a:t>
            </a:r>
            <a:r>
              <a:rPr lang="uk-UA" sz="1300" dirty="0" smtClean="0">
                <a:latin typeface="e-Ukraine"/>
              </a:rPr>
              <a:t>;</a:t>
            </a:r>
            <a:endParaRPr lang="uk-UA" sz="1300" dirty="0" smtClean="0">
              <a:latin typeface="e-Ukraine"/>
            </a:endParaRPr>
          </a:p>
          <a:p>
            <a:pPr algn="just" fontAlgn="base">
              <a:buFontTx/>
              <a:buChar char="‒"/>
            </a:pPr>
            <a:r>
              <a:rPr lang="uk-UA" sz="1300" dirty="0" smtClean="0">
                <a:latin typeface="e-Ukraine"/>
              </a:rPr>
              <a:t> запровадити механізм </a:t>
            </a:r>
            <a:r>
              <a:rPr lang="uk-UA" sz="1300" dirty="0" err="1" smtClean="0">
                <a:latin typeface="e-Ukraine"/>
              </a:rPr>
              <a:t>комплаєнсу</a:t>
            </a:r>
            <a:r>
              <a:rPr lang="uk-UA" sz="1300" dirty="0" smtClean="0">
                <a:latin typeface="e-Ukraine"/>
              </a:rPr>
              <a:t> від державної реєстрації платника до системи </a:t>
            </a:r>
            <a:r>
              <a:rPr lang="uk-UA" sz="1300" dirty="0" err="1" smtClean="0">
                <a:latin typeface="e-Ukraine"/>
              </a:rPr>
              <a:t>відслідковування</a:t>
            </a:r>
            <a:r>
              <a:rPr lang="uk-UA" sz="1300" dirty="0" smtClean="0">
                <a:latin typeface="e-Ukraine"/>
              </a:rPr>
              <a:t> ризиків у ДПС і кінцевого результату – сплати податків і зборів до бюджету усіх рівнів тощо.</a:t>
            </a:r>
          </a:p>
          <a:p>
            <a:pPr indent="360000" algn="just"/>
            <a:r>
              <a:rPr lang="uk-UA" sz="1300" i="1" dirty="0" err="1" smtClean="0">
                <a:latin typeface="e-Ukraine"/>
              </a:rPr>
              <a:t>Довідково</a:t>
            </a:r>
            <a:r>
              <a:rPr lang="uk-UA" sz="1300" i="1" dirty="0" smtClean="0">
                <a:latin typeface="e-Ukraine"/>
              </a:rPr>
              <a:t>:</a:t>
            </a:r>
            <a:r>
              <a:rPr lang="uk-UA" sz="1300" dirty="0" smtClean="0">
                <a:latin typeface="e-Ukraine"/>
              </a:rPr>
              <a:t> постанова Кабінету Міністрів України від 27 липня 2024 року № 854 «Про реалізацію експериментального </a:t>
            </a:r>
            <a:r>
              <a:rPr lang="uk-UA" sz="1300" dirty="0" err="1" smtClean="0">
                <a:latin typeface="e-Ukraine"/>
              </a:rPr>
              <a:t>проєкту</a:t>
            </a:r>
            <a:r>
              <a:rPr lang="uk-UA" sz="1300" dirty="0" smtClean="0">
                <a:latin typeface="e-Ukraine"/>
              </a:rPr>
              <a:t> щодо функціонування системи управління податковими ризиками (</a:t>
            </a:r>
            <a:r>
              <a:rPr lang="uk-UA" sz="1300" dirty="0" err="1" smtClean="0">
                <a:latin typeface="e-Ukraine"/>
              </a:rPr>
              <a:t>комплаєнс-ризиками</a:t>
            </a:r>
            <a:r>
              <a:rPr lang="uk-UA" sz="1300" dirty="0" smtClean="0">
                <a:latin typeface="e-Ukraine"/>
              </a:rPr>
              <a:t>) в Державній податковій службі».</a:t>
            </a:r>
            <a:endParaRPr lang="uk-UA" sz="1300" dirty="0" smtClean="0"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30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300" dirty="0" smtClean="0">
              <a:latin typeface="e-Ukraine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525202" y="5467676"/>
            <a:ext cx="187577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892580" y="5844580"/>
            <a:ext cx="647702" cy="13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33350" y="0"/>
            <a:ext cx="482917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0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300" dirty="0" smtClean="0">
                <a:latin typeface="e-Ukraine"/>
              </a:rPr>
              <a:t>Головне управління ДПС у Дніпропетровській області повідомляє.</a:t>
            </a:r>
          </a:p>
          <a:p>
            <a:pPr indent="360000" algn="just" fontAlgn="base"/>
            <a:r>
              <a:rPr lang="uk-UA" sz="1300" dirty="0" err="1" smtClean="0">
                <a:solidFill>
                  <a:srgbClr val="0033CC"/>
                </a:solidFill>
                <a:latin typeface="e-Ukraine"/>
              </a:rPr>
              <a:t>Комплаєнс-ризики</a:t>
            </a:r>
            <a:r>
              <a:rPr lang="uk-UA" sz="1300" dirty="0" smtClean="0">
                <a:solidFill>
                  <a:srgbClr val="0033CC"/>
                </a:solidFill>
                <a:latin typeface="e-Ukraine"/>
              </a:rPr>
              <a:t> у податковому адмініструванні – це ризики, які призводять до втрати доходів, якщо платники податків не дотримуються чотирьох основних обов’язків, визначених податковим законодавством: </a:t>
            </a:r>
          </a:p>
          <a:p>
            <a:pPr algn="just" fontAlgn="base">
              <a:buFontTx/>
              <a:buChar char="‒"/>
            </a:pPr>
            <a:r>
              <a:rPr lang="uk-UA" sz="1300" dirty="0" smtClean="0">
                <a:latin typeface="e-Ukraine"/>
              </a:rPr>
              <a:t> належної реєстрації в податковій системі, </a:t>
            </a:r>
          </a:p>
          <a:p>
            <a:pPr algn="just" fontAlgn="base">
              <a:buFontTx/>
              <a:buChar char="‒"/>
            </a:pPr>
            <a:r>
              <a:rPr lang="uk-UA" sz="1300" dirty="0" smtClean="0">
                <a:latin typeface="e-Ukraine"/>
              </a:rPr>
              <a:t> своєчасного подання податкової звітності, </a:t>
            </a:r>
          </a:p>
          <a:p>
            <a:pPr algn="just" fontAlgn="base">
              <a:buFontTx/>
              <a:buChar char="‒"/>
            </a:pPr>
            <a:r>
              <a:rPr lang="uk-UA" sz="1300" dirty="0" smtClean="0">
                <a:latin typeface="e-Ukraine"/>
              </a:rPr>
              <a:t> зазначення повної та достовірної інформації у податковій звітності </a:t>
            </a:r>
          </a:p>
          <a:p>
            <a:pPr algn="just" fontAlgn="base">
              <a:buFontTx/>
              <a:buChar char="‒"/>
            </a:pPr>
            <a:r>
              <a:rPr lang="uk-UA" sz="1300" dirty="0" smtClean="0">
                <a:latin typeface="e-Ukraine"/>
              </a:rPr>
              <a:t> своєчасної сплати податкового зобов’язання в установлені терміни.</a:t>
            </a:r>
          </a:p>
          <a:p>
            <a:pPr indent="360000" algn="just" fontAlgn="base"/>
            <a:r>
              <a:rPr lang="uk-UA" sz="1300" dirty="0" smtClean="0">
                <a:latin typeface="e-Ukraine"/>
              </a:rPr>
              <a:t>Мета експериментального </a:t>
            </a:r>
            <a:r>
              <a:rPr lang="uk-UA" sz="1300" dirty="0" err="1" smtClean="0">
                <a:latin typeface="e-Ukraine"/>
              </a:rPr>
              <a:t>проєкту</a:t>
            </a:r>
            <a:r>
              <a:rPr lang="uk-UA" sz="1300" dirty="0" smtClean="0">
                <a:latin typeface="e-Ukraine"/>
              </a:rPr>
              <a:t> щодо функціонування системи управління податковими ризиками (</a:t>
            </a:r>
            <a:r>
              <a:rPr lang="uk-UA" sz="1300" dirty="0" err="1" smtClean="0">
                <a:latin typeface="e-Ukraine"/>
              </a:rPr>
              <a:t>комплаєнс-ризиками</a:t>
            </a:r>
            <a:r>
              <a:rPr lang="uk-UA" sz="1300" dirty="0" smtClean="0">
                <a:latin typeface="e-Ukraine"/>
              </a:rPr>
              <a:t>) в ДПС (далі – </a:t>
            </a:r>
            <a:r>
              <a:rPr lang="uk-UA" sz="1300" dirty="0" err="1" smtClean="0">
                <a:latin typeface="e-Ukraine"/>
              </a:rPr>
              <a:t>проєкт</a:t>
            </a:r>
            <a:r>
              <a:rPr lang="uk-UA" sz="1300" dirty="0" smtClean="0">
                <a:latin typeface="e-Ukraine"/>
              </a:rPr>
              <a:t>) – впровадження в організацію та діяльність ДПС міжнародних підходів до управління, які ґрунтуються на управлінні податковими ризиками щодо підвищення рівня дотримання платниками своїх податкових обов’язків.</a:t>
            </a:r>
          </a:p>
          <a:p>
            <a:pPr indent="360000" algn="just" fontAlgn="base"/>
            <a:r>
              <a:rPr lang="uk-UA" sz="1300" dirty="0" smtClean="0">
                <a:latin typeface="e-Ukraine"/>
              </a:rPr>
              <a:t>Відповідно до </a:t>
            </a:r>
            <a:r>
              <a:rPr lang="uk-UA" sz="1300" dirty="0" err="1" smtClean="0">
                <a:latin typeface="e-Ukraine"/>
              </a:rPr>
              <a:t>проєкту</a:t>
            </a:r>
            <a:r>
              <a:rPr lang="uk-UA" sz="1300" dirty="0" smtClean="0">
                <a:latin typeface="e-Ukraine"/>
              </a:rPr>
              <a:t>:</a:t>
            </a:r>
          </a:p>
          <a:p>
            <a:pPr algn="just" fontAlgn="base">
              <a:buFontTx/>
              <a:buChar char="‒"/>
            </a:pPr>
            <a:r>
              <a:rPr lang="uk-UA" sz="1300" dirty="0" smtClean="0">
                <a:latin typeface="e-Ukraine"/>
              </a:rPr>
              <a:t> здійснюється аналіз ризиків, визначаються найбільші з них та з’ясовуються їх причини;</a:t>
            </a:r>
          </a:p>
          <a:p>
            <a:pPr algn="just">
              <a:buFontTx/>
              <a:buChar char="‒"/>
            </a:pPr>
            <a:r>
              <a:rPr lang="uk-UA" sz="1300" dirty="0" smtClean="0">
                <a:latin typeface="e-Ukraine"/>
              </a:rPr>
              <a:t> за результатами такого аналізу робота спрямовується так, щоб досягти максимального ефекту в умовах обмежених трудових ресурсів та забезпечити однаковий, справедливий і неупереджений підхід до всіх платників.</a:t>
            </a:r>
            <a:endParaRPr lang="uk-UA" sz="1300" dirty="0" smtClean="0">
              <a:latin typeface="e-Ukrain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</TotalTime>
  <Words>147</Words>
  <Application>Microsoft Office PowerPoint</Application>
  <PresentationFormat>Аркуш A4 (210x297 мм)</PresentationFormat>
  <Paragraphs>32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356</cp:revision>
  <dcterms:created xsi:type="dcterms:W3CDTF">2021-05-27T05:23:05Z</dcterms:created>
  <dcterms:modified xsi:type="dcterms:W3CDTF">2026-04-09T08:10:18Z</dcterms:modified>
</cp:coreProperties>
</file>