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295400"/>
            <a:ext cx="42291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1500" dirty="0" smtClean="0">
                <a:solidFill>
                  <a:srgbClr val="0033CC"/>
                </a:solidFill>
                <a:latin typeface="e-Ukraine Head Bold" pitchFamily="50" charset="-52"/>
              </a:rPr>
              <a:t>Чи має право </a:t>
            </a:r>
            <a:r>
              <a:rPr lang="uk-UA" sz="1500" dirty="0" err="1" smtClean="0">
                <a:solidFill>
                  <a:srgbClr val="0033CC"/>
                </a:solidFill>
                <a:latin typeface="e-Ukraine Head Bold" pitchFamily="50" charset="-52"/>
              </a:rPr>
              <a:t>ФОП</a:t>
            </a:r>
            <a:r>
              <a:rPr lang="uk-UA" sz="1500" dirty="0" smtClean="0">
                <a:solidFill>
                  <a:srgbClr val="0033CC"/>
                </a:solidFill>
                <a:latin typeface="e-Ukraine Head Bold" pitchFamily="50" charset="-52"/>
              </a:rPr>
              <a:t> на загальній системі оподаткування використовувати кошти для власних потреб з поточного рахунку, який відкрито для здійснення підприємницької діяльності?</a:t>
            </a:r>
            <a:endParaRPr lang="ru-RU" sz="1500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381376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Квітень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Як обрати систему оподаткування для ФОП - UCAP.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4775" y="4311649"/>
            <a:ext cx="2810819" cy="164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00649" y="0"/>
            <a:ext cx="4572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200" dirty="0" smtClean="0">
                <a:latin typeface="e-Ukraine"/>
              </a:rPr>
              <a:t>Забороняється використовувати поточні, платіжні рахунки фізичних осіб, що відкриваються для власних потреб, для проведення операцій, пов’язаних із здійсненням підприємницької та незалежної професійної діяльності. За поточними, платіжними рахунками в національній валюті фізичних осіб – резидентів здійснюються платіжні операції відповідно до умов договору та вимог законодавства України, які не пов’язані зі здійсненням підприємницької та незалежної професійної діяльності (п. 24</a:t>
            </a:r>
            <a:br>
              <a:rPr lang="uk-UA" sz="1200" dirty="0" smtClean="0">
                <a:latin typeface="e-Ukraine"/>
              </a:rPr>
            </a:br>
            <a:r>
              <a:rPr lang="uk-UA" sz="1200" dirty="0" err="1" smtClean="0">
                <a:latin typeface="e-Ukraine"/>
              </a:rPr>
              <a:t>розд</a:t>
            </a:r>
            <a:r>
              <a:rPr lang="uk-UA" sz="1200" dirty="0" smtClean="0">
                <a:latin typeface="e-Ukraine"/>
              </a:rPr>
              <a:t>. І Інструкції № 162).</a:t>
            </a:r>
          </a:p>
          <a:p>
            <a:pPr indent="360000" algn="just"/>
            <a:r>
              <a:rPr lang="uk-UA" sz="1200" dirty="0" smtClean="0">
                <a:latin typeface="e-Ukraine"/>
              </a:rPr>
              <a:t>Враховуючи викладене, </a:t>
            </a:r>
            <a:r>
              <a:rPr lang="uk-UA" sz="1200" dirty="0" err="1" smtClean="0">
                <a:latin typeface="e-Ukraine"/>
              </a:rPr>
              <a:t>ФОП</a:t>
            </a:r>
            <a:r>
              <a:rPr lang="uk-UA" sz="1200" dirty="0" smtClean="0">
                <a:latin typeface="e-Ukraine"/>
              </a:rPr>
              <a:t> на загальній системі оподаткування має право вільно користуватися коштами для власних потреб з поточного рахунку, який відкрито для здійснення підприємницької діяльності, за умови сплати всіх податків, зборів та інших платежів, передбачених чинним законодавством, від підприємницької діяльності. </a:t>
            </a:r>
            <a:r>
              <a:rPr lang="uk-UA" sz="12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20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525202" y="5467676"/>
            <a:ext cx="187577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892580" y="5844580"/>
            <a:ext cx="647702" cy="13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33350" y="0"/>
            <a:ext cx="48291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20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200" dirty="0" smtClean="0">
                <a:latin typeface="e-Ukraine"/>
              </a:rPr>
              <a:t>Відповідно до ст. 2 Закону України </a:t>
            </a:r>
            <a:r>
              <a:rPr lang="uk-UA" sz="1200" dirty="0" smtClean="0">
                <a:latin typeface="e-Ukraine"/>
              </a:rPr>
              <a:t>від</a:t>
            </a:r>
            <a:br>
              <a:rPr lang="uk-UA" sz="1200" dirty="0" smtClean="0">
                <a:latin typeface="e-Ukraine"/>
              </a:rPr>
            </a:br>
            <a:r>
              <a:rPr lang="uk-UA" sz="1200" dirty="0" smtClean="0">
                <a:latin typeface="e-Ukraine"/>
              </a:rPr>
              <a:t>09 </a:t>
            </a:r>
            <a:r>
              <a:rPr lang="uk-UA" sz="1200" dirty="0" smtClean="0">
                <a:latin typeface="e-Ukraine"/>
              </a:rPr>
              <a:t>січня 2025 року № 4196-IX «Про особливості регулювання діяльності юридичних осіб окремих організаційно – правових форм у перехідний період та об’єднань юридичних осіб» під господарською діяльністю розуміється діяльність у сфері суспільного виробництва, спрямована на виробництво та реалізацію продукції, виконання робіт чи надання послуг вартісного характеру, що мають цінову визначеність.</a:t>
            </a:r>
          </a:p>
          <a:p>
            <a:pPr indent="360000" algn="just" fontAlgn="base"/>
            <a:r>
              <a:rPr lang="uk-UA" sz="1200" dirty="0" smtClean="0">
                <a:latin typeface="e-Ukraine"/>
              </a:rPr>
              <a:t>Господарська діяльність, що здійснюється з метою одержання прибутку, є підприємництвом.</a:t>
            </a:r>
          </a:p>
          <a:p>
            <a:pPr indent="360000" algn="just" fontAlgn="base"/>
            <a:r>
              <a:rPr lang="uk-UA" sz="1200" dirty="0" smtClean="0">
                <a:latin typeface="e-Ukraine"/>
              </a:rPr>
              <a:t>Пунктом 10 </a:t>
            </a:r>
            <a:r>
              <a:rPr lang="uk-UA" sz="1200" dirty="0" err="1" smtClean="0">
                <a:latin typeface="e-Ukraine"/>
              </a:rPr>
              <a:t>розд</a:t>
            </a:r>
            <a:r>
              <a:rPr lang="uk-UA" sz="1200" dirty="0" smtClean="0">
                <a:latin typeface="e-Ukraine"/>
              </a:rPr>
              <a:t>. І Інструкції про порядок відкриття та закриття рахунків користувачам надавачами платіжних послуг з обслуговування рахунків, затвердженої постановою Правління Національного банку України від 29 липня 2022 року № 162 (зі змінами) (далі – Інструкція № 162), встановлено, що фізична особа відкриває окремі рахунки для здійснення підприємницької, незалежної професійної діяльності та для власних потреб.</a:t>
            </a:r>
          </a:p>
          <a:p>
            <a:pPr indent="360000" algn="just"/>
            <a:r>
              <a:rPr lang="uk-UA" sz="1200" dirty="0" smtClean="0">
                <a:latin typeface="e-Ukraine"/>
              </a:rPr>
              <a:t>Банк відкриває поточний рахунок для здійснення підприємницької діяльності фізичній особі – підприємцю (</a:t>
            </a:r>
            <a:r>
              <a:rPr lang="uk-UA" sz="1200" dirty="0" err="1" smtClean="0">
                <a:latin typeface="e-Ukraine"/>
              </a:rPr>
              <a:t>ФОП</a:t>
            </a:r>
            <a:r>
              <a:rPr lang="uk-UA" sz="1200" dirty="0" smtClean="0">
                <a:latin typeface="e-Ukraine"/>
              </a:rPr>
              <a:t>) на підставі пред’явленого паспорта або іншого документа, що посвідчує особу, реєстраційного номера облікової картки платника податків та поданої заяви про відкриття поточного рахунку (додаток 4 до Інструкції № 162) (п. 33 </a:t>
            </a:r>
            <a:r>
              <a:rPr lang="uk-UA" sz="1200" dirty="0" err="1" smtClean="0">
                <a:latin typeface="e-Ukraine"/>
              </a:rPr>
              <a:t>розд</a:t>
            </a:r>
            <a:r>
              <a:rPr lang="uk-UA" sz="1200" dirty="0" smtClean="0">
                <a:latin typeface="e-Ukraine"/>
              </a:rPr>
              <a:t>. ІІ Інструкції № 162).</a:t>
            </a:r>
            <a:endParaRPr lang="uk-UA" sz="1200" dirty="0" smtClean="0">
              <a:latin typeface="e-Ukrain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134</Words>
  <Application>Microsoft Office PowerPoint</Application>
  <PresentationFormat>Аркуш A4 (210x297 мм)</PresentationFormat>
  <Paragraphs>22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360</cp:revision>
  <dcterms:created xsi:type="dcterms:W3CDTF">2021-05-27T05:23:05Z</dcterms:created>
  <dcterms:modified xsi:type="dcterms:W3CDTF">2026-04-10T10:51:44Z</dcterms:modified>
</cp:coreProperties>
</file>