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9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847850"/>
            <a:ext cx="4229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dirty="0" smtClean="0">
                <a:solidFill>
                  <a:srgbClr val="0033CC"/>
                </a:solidFill>
                <a:latin typeface="e-Ukraine Head Bold" pitchFamily="50" charset="-52"/>
              </a:rPr>
              <a:t>TAX Control – </a:t>
            </a:r>
            <a:r>
              <a:rPr lang="uk-UA" dirty="0" smtClean="0">
                <a:solidFill>
                  <a:srgbClr val="0033CC"/>
                </a:solidFill>
                <a:latin typeface="e-Ukraine Head Bold" pitchFamily="50" charset="-52"/>
              </a:rPr>
              <a:t>дієвий інструмент контролю</a:t>
            </a:r>
            <a:endParaRPr lang="ru-RU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2194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Квітень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" name="Picture 2" descr="TAX Control: новий сервіс для скарг на невидачу чека онлайн | The P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9674" y="4314825"/>
            <a:ext cx="2918011" cy="16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91124" y="0"/>
            <a:ext cx="457200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500" b="1" dirty="0" smtClean="0">
              <a:solidFill>
                <a:srgbClr val="0033CC"/>
              </a:solidFill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500" dirty="0" smtClean="0">
                <a:solidFill>
                  <a:srgbClr val="0033CC"/>
                </a:solidFill>
                <a:latin typeface="e-Ukraine"/>
              </a:rPr>
              <a:t>Чому це важливо?</a:t>
            </a:r>
          </a:p>
          <a:p>
            <a:pPr indent="360000" algn="just" fontAlgn="base"/>
            <a:r>
              <a:rPr lang="uk-UA" sz="1500" dirty="0" smtClean="0">
                <a:latin typeface="e-Ukraine"/>
              </a:rPr>
              <a:t>Захист прав: це допомагає боротися з тими, хто порушує права покупців.</a:t>
            </a:r>
          </a:p>
          <a:p>
            <a:pPr indent="360000" algn="just" fontAlgn="base"/>
            <a:r>
              <a:rPr lang="uk-UA" sz="1500" dirty="0" smtClean="0">
                <a:latin typeface="e-Ukraine"/>
              </a:rPr>
              <a:t>Чесна конкуренція: бізнес, що платить податки, не повинен програвати тим, хто працює «в тіні».</a:t>
            </a:r>
          </a:p>
          <a:p>
            <a:pPr indent="360000" algn="just" fontAlgn="base"/>
            <a:r>
              <a:rPr lang="uk-UA" sz="1500" dirty="0" smtClean="0">
                <a:latin typeface="e-Ukraine"/>
              </a:rPr>
              <a:t>Розвиток країни: сплачені податки – це кошти на медицину, освіту та оборону.</a:t>
            </a:r>
          </a:p>
          <a:p>
            <a:pPr indent="360000" algn="just" fontAlgn="base"/>
            <a:r>
              <a:rPr lang="uk-UA" sz="1500" dirty="0" smtClean="0">
                <a:latin typeface="e-Ukraine"/>
              </a:rPr>
              <a:t>TAX </a:t>
            </a:r>
            <a:r>
              <a:rPr lang="uk-UA" sz="1500" dirty="0" err="1" smtClean="0">
                <a:latin typeface="e-Ukraine"/>
              </a:rPr>
              <a:t>Control</a:t>
            </a:r>
            <a:r>
              <a:rPr lang="uk-UA" sz="1500" dirty="0" smtClean="0">
                <a:latin typeface="e-Ukraine"/>
              </a:rPr>
              <a:t> – це дієвий інструмент контролю. </a:t>
            </a:r>
          </a:p>
          <a:p>
            <a:pPr indent="360000" algn="just"/>
            <a:r>
              <a:rPr lang="uk-UA" sz="1500" dirty="0" smtClean="0">
                <a:latin typeface="e-Ukraine"/>
              </a:rPr>
              <a:t>Кожне повідомлення на сервіс TAX </a:t>
            </a:r>
            <a:r>
              <a:rPr lang="uk-UA" sz="1500" dirty="0" err="1" smtClean="0">
                <a:latin typeface="e-Ukraine"/>
              </a:rPr>
              <a:t>Control</a:t>
            </a:r>
            <a:r>
              <a:rPr lang="uk-UA" sz="1500" dirty="0" smtClean="0">
                <a:latin typeface="e-Ukraine"/>
              </a:rPr>
              <a:t> допомагає зробити економіку прозорою, а правила роботи бізнесу – рівними для всіх.</a:t>
            </a:r>
            <a:endParaRPr lang="uk-UA" sz="1500" dirty="0" smtClean="0">
              <a:latin typeface="e-Ukraine"/>
              <a:cs typeface="Arial" pitchFamily="34" charset="0"/>
            </a:endParaRPr>
          </a:p>
          <a:p>
            <a:pPr indent="360000" algn="just" fontAlgn="base"/>
            <a:r>
              <a:rPr lang="uk-UA" sz="1500" dirty="0" smtClean="0">
                <a:latin typeface="e-Ukraine"/>
                <a:cs typeface="Arial" pitchFamily="34" charset="0"/>
              </a:rPr>
              <a:t>	</a:t>
            </a:r>
          </a:p>
          <a:p>
            <a:pPr indent="360000" algn="just"/>
            <a:endParaRPr lang="uk-UA" sz="1500" dirty="0" smtClean="0">
              <a:latin typeface="e-Ukraine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525202" y="5467676"/>
            <a:ext cx="1875772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8892580" y="5844580"/>
            <a:ext cx="647702" cy="137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33350" y="0"/>
            <a:ext cx="48291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500" dirty="0" smtClean="0">
              <a:latin typeface="e-Ukraine"/>
              <a:cs typeface="Times New Roman" pitchFamily="18" charset="0"/>
            </a:endParaRPr>
          </a:p>
          <a:p>
            <a:pPr indent="360000" algn="just" fontAlgn="base"/>
            <a:r>
              <a:rPr lang="uk-UA" sz="1500" dirty="0" smtClean="0">
                <a:latin typeface="e-Ukraine"/>
              </a:rPr>
              <a:t>Головне управління ДПС у Дніпропетровській області нагадує, що цифровий сервіс TAX </a:t>
            </a:r>
            <a:r>
              <a:rPr lang="uk-UA" sz="1500" dirty="0" err="1" smtClean="0">
                <a:latin typeface="e-Ukraine"/>
              </a:rPr>
              <a:t>Control</a:t>
            </a:r>
            <a:r>
              <a:rPr lang="uk-UA" sz="1500" dirty="0" smtClean="0">
                <a:latin typeface="e-Ukraine"/>
              </a:rPr>
              <a:t> від податкової служби – це зручний спосіб повідомити про </a:t>
            </a:r>
            <a:r>
              <a:rPr lang="uk-UA" sz="1500" dirty="0" err="1" smtClean="0">
                <a:latin typeface="e-Ukraine"/>
              </a:rPr>
              <a:t>недоброчесний</a:t>
            </a:r>
            <a:r>
              <a:rPr lang="uk-UA" sz="1500" dirty="0" smtClean="0">
                <a:latin typeface="e-Ukraine"/>
              </a:rPr>
              <a:t> бізнес прямо зі свого </a:t>
            </a:r>
            <a:r>
              <a:rPr lang="uk-UA" sz="1500" dirty="0" err="1" smtClean="0">
                <a:latin typeface="e-Ukraine"/>
              </a:rPr>
              <a:t>смартфона</a:t>
            </a:r>
            <a:r>
              <a:rPr lang="uk-UA" sz="1500" dirty="0" smtClean="0">
                <a:latin typeface="e-Ukraine"/>
              </a:rPr>
              <a:t>.</a:t>
            </a:r>
          </a:p>
          <a:p>
            <a:pPr indent="360000" algn="just" fontAlgn="base"/>
            <a:r>
              <a:rPr lang="uk-UA" sz="1500" dirty="0" smtClean="0">
                <a:solidFill>
                  <a:srgbClr val="0033CC"/>
                </a:solidFill>
                <a:latin typeface="e-Ukraine"/>
              </a:rPr>
              <a:t>Коли варто скористатися TAX </a:t>
            </a:r>
            <a:r>
              <a:rPr lang="uk-UA" sz="1500" dirty="0" err="1" smtClean="0">
                <a:solidFill>
                  <a:srgbClr val="0033CC"/>
                </a:solidFill>
                <a:latin typeface="e-Ukraine"/>
              </a:rPr>
              <a:t>Control</a:t>
            </a:r>
            <a:r>
              <a:rPr lang="uk-UA" sz="1500" dirty="0" smtClean="0">
                <a:solidFill>
                  <a:srgbClr val="0033CC"/>
                </a:solidFill>
                <a:latin typeface="e-Ukraine"/>
              </a:rPr>
              <a:t>?</a:t>
            </a:r>
          </a:p>
          <a:p>
            <a:pPr indent="360000" algn="just" fontAlgn="base"/>
            <a:r>
              <a:rPr lang="uk-UA" sz="1500" dirty="0" smtClean="0">
                <a:latin typeface="e-Ukraine"/>
              </a:rPr>
              <a:t>У разі, якщо:</a:t>
            </a:r>
          </a:p>
          <a:p>
            <a:pPr algn="just" fontAlgn="base">
              <a:buFontTx/>
              <a:buChar char="‒"/>
            </a:pPr>
            <a:r>
              <a:rPr lang="en-US" sz="1500" dirty="0" smtClean="0">
                <a:latin typeface="e-Ukraine"/>
              </a:rPr>
              <a:t> </a:t>
            </a:r>
            <a:r>
              <a:rPr lang="uk-UA" sz="1500" dirty="0" smtClean="0">
                <a:latin typeface="e-Ukraine"/>
              </a:rPr>
              <a:t>не видали чек або видали </a:t>
            </a:r>
            <a:r>
              <a:rPr lang="uk-UA" sz="1500" dirty="0" err="1" smtClean="0">
                <a:latin typeface="e-Ukraine"/>
              </a:rPr>
              <a:t>нефіскальний</a:t>
            </a:r>
            <a:r>
              <a:rPr lang="uk-UA" sz="1500" dirty="0" smtClean="0">
                <a:latin typeface="e-Ukraine"/>
              </a:rPr>
              <a:t> чек;</a:t>
            </a:r>
          </a:p>
          <a:p>
            <a:pPr algn="just" fontAlgn="base">
              <a:buFontTx/>
              <a:buChar char="‒"/>
            </a:pPr>
            <a:r>
              <a:rPr lang="en-US" sz="1500" dirty="0" smtClean="0">
                <a:latin typeface="e-Ukraine"/>
              </a:rPr>
              <a:t> </a:t>
            </a:r>
            <a:r>
              <a:rPr lang="uk-UA" sz="1500" dirty="0" smtClean="0">
                <a:latin typeface="e-Ukraine"/>
              </a:rPr>
              <a:t>магазин чи кафе відмовляються приймати оплату карткою;</a:t>
            </a:r>
          </a:p>
          <a:p>
            <a:pPr algn="just" fontAlgn="base">
              <a:buFontTx/>
              <a:buChar char="‒"/>
            </a:pPr>
            <a:r>
              <a:rPr lang="en-US" sz="1500" dirty="0" smtClean="0">
                <a:latin typeface="e-Ukraine"/>
              </a:rPr>
              <a:t> </a:t>
            </a:r>
            <a:r>
              <a:rPr lang="uk-UA" sz="1500" dirty="0" smtClean="0">
                <a:latin typeface="e-Ukraine"/>
              </a:rPr>
              <a:t>бізнес працює взагалі без реєстрації (нелегально);</a:t>
            </a:r>
          </a:p>
          <a:p>
            <a:pPr algn="just" fontAlgn="base">
              <a:buFontTx/>
              <a:buChar char="‒"/>
            </a:pPr>
            <a:r>
              <a:rPr lang="en-US" sz="1500" dirty="0" smtClean="0">
                <a:latin typeface="e-Ukraine"/>
              </a:rPr>
              <a:t> </a:t>
            </a:r>
            <a:r>
              <a:rPr lang="uk-UA" sz="1500" dirty="0" smtClean="0">
                <a:latin typeface="e-Ukraine"/>
              </a:rPr>
              <a:t>інші порушення.</a:t>
            </a:r>
          </a:p>
          <a:p>
            <a:pPr indent="360000" algn="just" fontAlgn="base"/>
            <a:r>
              <a:rPr lang="uk-UA" sz="1500" dirty="0" smtClean="0">
                <a:solidFill>
                  <a:srgbClr val="0033CC"/>
                </a:solidFill>
                <a:latin typeface="e-Ukraine"/>
              </a:rPr>
              <a:t>Як це працює?</a:t>
            </a:r>
          </a:p>
          <a:p>
            <a:pPr indent="360000" algn="just"/>
            <a:r>
              <a:rPr lang="uk-UA" sz="1500" dirty="0" smtClean="0">
                <a:latin typeface="e-Ukraine"/>
              </a:rPr>
              <a:t>Суб’єктом звернення надсилається інформація через сервіс, і вона автоматично потрапляє до податкової служби відповідного регіону. Відомості аналізують і використовують при організації перевірки конкретного бізнесу.</a:t>
            </a:r>
            <a:endParaRPr lang="uk-UA" sz="1500" dirty="0" smtClean="0">
              <a:latin typeface="e-Ukraine"/>
              <a:cs typeface="Times New Roman" pitchFamily="18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>
            <a:off x="0" y="6038850"/>
            <a:ext cx="17178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1615692" y="5949566"/>
            <a:ext cx="580602" cy="123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2592</TotalTime>
  <Words>197</Words>
  <Application>Microsoft Office PowerPoint</Application>
  <PresentationFormat>Аркуш A4 (210x297 мм)</PresentationFormat>
  <Paragraphs>31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356</cp:revision>
  <dcterms:created xsi:type="dcterms:W3CDTF">2021-05-27T05:23:05Z</dcterms:created>
  <dcterms:modified xsi:type="dcterms:W3CDTF">2026-04-06T09:07:13Z</dcterms:modified>
</cp:coreProperties>
</file>