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9" autoAdjust="0"/>
    <p:restoredTop sz="94660" autoAdjust="0"/>
  </p:normalViewPr>
  <p:slideViewPr>
    <p:cSldViewPr snapToGrid="0">
      <p:cViewPr>
        <p:scale>
          <a:sx n="100" d="100"/>
          <a:sy n="100" d="100"/>
        </p:scale>
        <p:origin x="-246" y="-16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06.04.2026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06.04.2026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06.04.2026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06.04.2026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06.04.2026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06.04.2026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06.04.2026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06.04.2026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06.04.2026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06.04.2026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06.04.2026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06.04.2026</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23" name="Рисунок 22" descr="долучайся.jpg"/>
          <p:cNvPicPr>
            <a:picLocks noChangeAspect="1"/>
          </p:cNvPicPr>
          <p:nvPr/>
        </p:nvPicPr>
        <p:blipFill>
          <a:blip r:embed="rId2" cstate="print"/>
          <a:srcRect l="5522" t="16482" r="66239" b="18246"/>
          <a:stretch>
            <a:fillRect/>
          </a:stretch>
        </p:blipFill>
        <p:spPr>
          <a:xfrm>
            <a:off x="409575" y="1362075"/>
            <a:ext cx="1543050" cy="2466975"/>
          </a:xfrm>
          <a:prstGeom prst="rect">
            <a:avLst/>
          </a:prstGeom>
        </p:spPr>
      </p:pic>
      <p:pic>
        <p:nvPicPr>
          <p:cNvPr id="24" name="Рисунок 23" descr="долучайся.jpg"/>
          <p:cNvPicPr>
            <a:picLocks noChangeAspect="1"/>
          </p:cNvPicPr>
          <p:nvPr/>
        </p:nvPicPr>
        <p:blipFill>
          <a:blip r:embed="rId2" cstate="print"/>
          <a:srcRect l="68275" t="42391" r="5229" b="16986"/>
          <a:stretch>
            <a:fillRect/>
          </a:stretch>
        </p:blipFill>
        <p:spPr>
          <a:xfrm>
            <a:off x="2619375" y="3295957"/>
            <a:ext cx="1517626" cy="1609418"/>
          </a:xfrm>
          <a:prstGeom prst="rect">
            <a:avLst/>
          </a:prstGeom>
        </p:spPr>
      </p:pic>
      <p:sp>
        <p:nvSpPr>
          <p:cNvPr id="25" name="Прямокутник 24"/>
          <p:cNvSpPr/>
          <p:nvPr/>
        </p:nvSpPr>
        <p:spPr>
          <a:xfrm>
            <a:off x="1514475"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sp>
        <p:nvSpPr>
          <p:cNvPr id="38" name="Прямокутник 37"/>
          <p:cNvSpPr/>
          <p:nvPr/>
        </p:nvSpPr>
        <p:spPr>
          <a:xfrm>
            <a:off x="5610225" y="1590675"/>
            <a:ext cx="4229100" cy="1200329"/>
          </a:xfrm>
          <a:prstGeom prst="rect">
            <a:avLst/>
          </a:prstGeom>
        </p:spPr>
        <p:txBody>
          <a:bodyPr wrap="square">
            <a:spAutoFit/>
          </a:bodyPr>
          <a:lstStyle/>
          <a:p>
            <a:pPr algn="ctr" fontAlgn="base"/>
            <a:r>
              <a:rPr lang="uk-UA" dirty="0" smtClean="0">
                <a:solidFill>
                  <a:srgbClr val="0033CC"/>
                </a:solidFill>
                <a:latin typeface="e-Ukraine Head Bold" pitchFamily="50" charset="-52"/>
              </a:rPr>
              <a:t>Вимоги до оформлення звернень платників на отримання ІПК в паперовій або електронній формі</a:t>
            </a:r>
            <a:endParaRPr lang="ru-RU" dirty="0">
              <a:solidFill>
                <a:srgbClr val="0033CC"/>
              </a:solidFill>
              <a:latin typeface="e-Ukraine Head Bold" pitchFamily="50" charset="-52"/>
            </a:endParaRPr>
          </a:p>
        </p:txBody>
      </p:sp>
      <p:sp>
        <p:nvSpPr>
          <p:cNvPr id="39" name="Прямокутник 38"/>
          <p:cNvSpPr/>
          <p:nvPr/>
        </p:nvSpPr>
        <p:spPr>
          <a:xfrm>
            <a:off x="7724775" y="3219451"/>
            <a:ext cx="172402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Квітень 2026</a:t>
            </a:r>
          </a:p>
        </p:txBody>
      </p:sp>
      <p:pic>
        <p:nvPicPr>
          <p:cNvPr id="47" name="Рисунок 46" descr="Версія для роботи (1280 × 785 пікс.), копія (2).png"/>
          <p:cNvPicPr>
            <a:picLocks noChangeAspect="1"/>
          </p:cNvPicPr>
          <p:nvPr/>
        </p:nvPicPr>
        <p:blipFill>
          <a:blip r:embed="rId3" cstate="print"/>
          <a:srcRect l="14615" t="72420" r="67404" b="5159"/>
          <a:stretch>
            <a:fillRect/>
          </a:stretch>
        </p:blipFill>
        <p:spPr>
          <a:xfrm>
            <a:off x="742950" y="6151470"/>
            <a:ext cx="723900" cy="553570"/>
          </a:xfrm>
          <a:prstGeom prst="rect">
            <a:avLst/>
          </a:prstGeom>
        </p:spPr>
      </p:pic>
      <p:pic>
        <p:nvPicPr>
          <p:cNvPr id="29" name="Рисунок 28" descr="долучайся.jpg"/>
          <p:cNvPicPr>
            <a:picLocks noChangeAspect="1"/>
          </p:cNvPicPr>
          <p:nvPr/>
        </p:nvPicPr>
        <p:blipFill>
          <a:blip r:embed="rId2" cstate="print"/>
          <a:srcRect l="68275" t="17268" r="10096" b="57075"/>
          <a:stretch>
            <a:fillRect/>
          </a:stretch>
        </p:blipFill>
        <p:spPr>
          <a:xfrm>
            <a:off x="2742623" y="2326801"/>
            <a:ext cx="1238828" cy="1016474"/>
          </a:xfrm>
          <a:prstGeom prst="rect">
            <a:avLst/>
          </a:prstGeom>
        </p:spPr>
      </p:pic>
      <p:pic>
        <p:nvPicPr>
          <p:cNvPr id="1031" name="Picture 7"/>
          <p:cNvPicPr>
            <a:picLocks noChangeAspect="1" noChangeArrowheads="1"/>
          </p:cNvPicPr>
          <p:nvPr/>
        </p:nvPicPr>
        <p:blipFill>
          <a:blip r:embed="rId4" cstate="print"/>
          <a:srcRect r="53047"/>
          <a:stretch>
            <a:fillRect/>
          </a:stretch>
        </p:blipFill>
        <p:spPr bwMode="auto">
          <a:xfrm>
            <a:off x="8884876" y="4667247"/>
            <a:ext cx="1021124" cy="2174257"/>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b="-705"/>
          <a:stretch>
            <a:fillRect/>
          </a:stretch>
        </p:blipFill>
        <p:spPr bwMode="auto">
          <a:xfrm>
            <a:off x="7405604" y="5680380"/>
            <a:ext cx="2500396" cy="1206195"/>
          </a:xfrm>
          <a:prstGeom prst="rect">
            <a:avLst/>
          </a:prstGeom>
          <a:noFill/>
          <a:ln w="9525">
            <a:noFill/>
            <a:miter lim="800000"/>
            <a:headEnd/>
            <a:tailEnd/>
          </a:ln>
        </p:spPr>
      </p:pic>
      <p:sp>
        <p:nvSpPr>
          <p:cNvPr id="16" name="Прямоугольник 15"/>
          <p:cNvSpPr/>
          <p:nvPr/>
        </p:nvSpPr>
        <p:spPr>
          <a:xfrm>
            <a:off x="1" y="152311"/>
            <a:ext cx="4810124" cy="646331"/>
          </a:xfrm>
          <a:prstGeom prst="rect">
            <a:avLst/>
          </a:prstGeom>
        </p:spPr>
        <p:txBody>
          <a:bodyPr wrap="square">
            <a:spAutoFit/>
          </a:bodyPr>
          <a:lstStyle/>
          <a:p>
            <a:pPr lvl="0" indent="449263" algn="ctr" defTabSz="914400" eaLnBrk="0" fontAlgn="base" hangingPunct="0">
              <a:spcBef>
                <a:spcPct val="0"/>
              </a:spcBef>
            </a:pPr>
            <a:r>
              <a:rPr lang="uk-UA" altLang="ru-RU" sz="1200" b="1" dirty="0" smtClean="0">
                <a:latin typeface="e-Ukraine Head Bold" pitchFamily="2" charset="-52"/>
              </a:rPr>
              <a:t>Будьте в курсі податкового законодавства: користуйтеся офіційними джерелами інформації податкової служби Дніпропетровщини!</a:t>
            </a:r>
            <a:endParaRPr lang="uk-UA" altLang="ru-RU" sz="1200" b="1" dirty="0">
              <a:latin typeface="e-Ukraine Head Bold" pitchFamily="2" charset="-52"/>
            </a:endParaRPr>
          </a:p>
        </p:txBody>
      </p:sp>
      <p:pic>
        <p:nvPicPr>
          <p:cNvPr id="17" name="Picture 7"/>
          <p:cNvPicPr>
            <a:picLocks noChangeAspect="1" noChangeArrowheads="1"/>
          </p:cNvPicPr>
          <p:nvPr/>
        </p:nvPicPr>
        <p:blipFill>
          <a:blip r:embed="rId6" cstate="print"/>
          <a:srcRect r="53047"/>
          <a:stretch>
            <a:fillRect/>
          </a:stretch>
        </p:blipFill>
        <p:spPr bwMode="auto">
          <a:xfrm rot="5400000">
            <a:off x="6494089" y="5608543"/>
            <a:ext cx="798559" cy="1700355"/>
          </a:xfrm>
          <a:prstGeom prst="rect">
            <a:avLst/>
          </a:prstGeom>
          <a:noFill/>
          <a:ln w="9525">
            <a:noFill/>
            <a:miter lim="800000"/>
            <a:headEnd/>
            <a:tailEnd/>
          </a:ln>
        </p:spPr>
      </p:pic>
      <p:sp>
        <p:nvSpPr>
          <p:cNvPr id="22" name="Прямоугольник 20"/>
          <p:cNvSpPr/>
          <p:nvPr/>
        </p:nvSpPr>
        <p:spPr>
          <a:xfrm>
            <a:off x="6457951" y="123826"/>
            <a:ext cx="4200524" cy="754053"/>
          </a:xfrm>
          <a:prstGeom prst="rect">
            <a:avLst/>
          </a:prstGeom>
        </p:spPr>
        <p:txBody>
          <a:bodyPr wrap="square">
            <a:spAutoFit/>
          </a:bodyPr>
          <a:lstStyle/>
          <a:p>
            <a:r>
              <a:rPr lang="uk-UA" sz="1200" b="1" dirty="0" smtClean="0">
                <a:latin typeface="e-Ukraine Head Bold" pitchFamily="50" charset="-52"/>
              </a:rPr>
              <a:t>Державна податкова служба України</a:t>
            </a:r>
          </a:p>
          <a:p>
            <a:endParaRPr lang="uk-UA" sz="500" b="1" dirty="0" smtClean="0">
              <a:latin typeface="e-Ukraine Head Bold" pitchFamily="50" charset="-52"/>
            </a:endParaRPr>
          </a:p>
          <a:p>
            <a:r>
              <a:rPr lang="uk-UA" sz="1200" b="1" dirty="0" smtClean="0">
                <a:latin typeface="e-Ukraine Head Bold" pitchFamily="50" charset="-52"/>
              </a:rPr>
              <a:t>Головне управління ДПС у Дніпропетровській області</a:t>
            </a:r>
          </a:p>
          <a:p>
            <a:endParaRPr lang="ru-RU" sz="200" b="1" dirty="0" smtClean="0">
              <a:latin typeface="e-Ukraine Head Bold" pitchFamily="50" charset="-52"/>
            </a:endParaRPr>
          </a:p>
        </p:txBody>
      </p:sp>
      <p:pic>
        <p:nvPicPr>
          <p:cNvPr id="26" name="Рисунок 25" descr="Версія для роботи (1280 × 785 пікс.), копія.png"/>
          <p:cNvPicPr>
            <a:picLocks noChangeAspect="1"/>
          </p:cNvPicPr>
          <p:nvPr/>
        </p:nvPicPr>
        <p:blipFill>
          <a:blip r:embed="rId7" cstate="print"/>
          <a:srcRect l="2212" t="2807" r="88365" b="88256"/>
          <a:stretch>
            <a:fillRect/>
          </a:stretch>
        </p:blipFill>
        <p:spPr>
          <a:xfrm>
            <a:off x="5314950" y="107205"/>
            <a:ext cx="1191293" cy="692895"/>
          </a:xfrm>
          <a:prstGeom prst="rect">
            <a:avLst/>
          </a:prstGeom>
        </p:spPr>
      </p:pic>
      <p:sp>
        <p:nvSpPr>
          <p:cNvPr id="2050" name="AutoShape 2" descr="7eminar | РРО / ПРРО у 2025 році: чи усім обов'язково застосовува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 name="Picture 2" descr="Створення філії дочірнього підприємства: важливі кроки та процедури| Голос  Карпат"/>
          <p:cNvPicPr>
            <a:picLocks noChangeAspect="1" noChangeArrowheads="1"/>
          </p:cNvPicPr>
          <p:nvPr/>
        </p:nvPicPr>
        <p:blipFill>
          <a:blip r:embed="rId8" cstate="print"/>
          <a:srcRect/>
          <a:stretch>
            <a:fillRect/>
          </a:stretch>
        </p:blipFill>
        <p:spPr bwMode="auto">
          <a:xfrm>
            <a:off x="6305551" y="4302125"/>
            <a:ext cx="2721688" cy="1631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Arial" pitchFamily="34" charset="0"/>
              <a:ea typeface="Times New Roman" panose="02020603050405020304" pitchFamily="18" charset="0"/>
              <a:cs typeface="Arial" pitchFamily="34"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Arial" pitchFamily="34" charset="0"/>
                <a:cs typeface="Arial" pitchFamily="34" charset="0"/>
              </a:rPr>
              <a:t>  </a:t>
            </a:r>
            <a:endParaRPr lang="uk-UA" sz="1300" smtClean="0">
              <a:latin typeface="Arial" pitchFamily="34" charset="0"/>
              <a:cs typeface="Arial" pitchFamily="34" charset="0"/>
            </a:endParaRPr>
          </a:p>
        </p:txBody>
      </p:sp>
      <p:sp>
        <p:nvSpPr>
          <p:cNvPr id="12" name="Прямоугольник 11"/>
          <p:cNvSpPr/>
          <p:nvPr/>
        </p:nvSpPr>
        <p:spPr>
          <a:xfrm>
            <a:off x="5181599" y="0"/>
            <a:ext cx="4572001" cy="2977738"/>
          </a:xfrm>
          <a:prstGeom prst="rect">
            <a:avLst/>
          </a:prstGeom>
        </p:spPr>
        <p:txBody>
          <a:bodyPr wrap="square">
            <a:spAutoFit/>
          </a:bodyPr>
          <a:lstStyle/>
          <a:p>
            <a:pPr indent="360000" algn="just" fontAlgn="base"/>
            <a:endParaRPr lang="uk-UA" sz="1250" b="1" dirty="0" smtClean="0">
              <a:solidFill>
                <a:srgbClr val="0033CC"/>
              </a:solidFill>
              <a:latin typeface="e-Ukraine"/>
              <a:cs typeface="Arial" pitchFamily="34" charset="0"/>
            </a:endParaRPr>
          </a:p>
          <a:p>
            <a:pPr indent="360000" algn="just" fontAlgn="base"/>
            <a:r>
              <a:rPr lang="uk-UA" sz="1250" dirty="0" smtClean="0">
                <a:latin typeface="e-Ukraine"/>
              </a:rPr>
              <a:t>На звернення платника податків, що не відповідає вимогам, зазначеним у п. 52.1 ст. 52 ПКУ, індивідуальна податкова консультація не надається, а надсилається відповідь за підписом керівника (заступника керівника або уповноваженої особи) у паперовій або електронній формі у порядку та строки, передбачені Законом України від</a:t>
            </a:r>
            <a:br>
              <a:rPr lang="uk-UA" sz="1250" dirty="0" smtClean="0">
                <a:latin typeface="e-Ukraine"/>
              </a:rPr>
            </a:br>
            <a:r>
              <a:rPr lang="uk-UA" sz="1250" dirty="0" smtClean="0">
                <a:latin typeface="e-Ukraine"/>
              </a:rPr>
              <a:t>02 жовтня 1996 року № 393/96-ВР «Про звернення громадян» (зі змінами та доповненнями). </a:t>
            </a:r>
          </a:p>
          <a:p>
            <a:pPr indent="360000" algn="just" fontAlgn="base"/>
            <a:endParaRPr lang="uk-UA" sz="1250" dirty="0" smtClean="0">
              <a:latin typeface="e-Ukraine"/>
              <a:cs typeface="Arial" pitchFamily="34" charset="0"/>
            </a:endParaRPr>
          </a:p>
          <a:p>
            <a:pPr indent="360000" algn="just" fontAlgn="base"/>
            <a:r>
              <a:rPr lang="uk-UA" sz="1250" dirty="0" smtClean="0">
                <a:latin typeface="e-Ukraine"/>
                <a:cs typeface="Arial" pitchFamily="34" charset="0"/>
              </a:rPr>
              <a:t>	</a:t>
            </a:r>
          </a:p>
          <a:p>
            <a:pPr indent="360000" algn="just"/>
            <a:endParaRPr lang="uk-UA" sz="1250" dirty="0" smtClean="0">
              <a:latin typeface="e-Ukraine"/>
              <a:cs typeface="Arial" pitchFamily="34" charset="0"/>
            </a:endParaRPr>
          </a:p>
        </p:txBody>
      </p:sp>
      <p:pic>
        <p:nvPicPr>
          <p:cNvPr id="11" name="Picture 6"/>
          <p:cNvPicPr>
            <a:picLocks noChangeAspect="1" noChangeArrowheads="1"/>
          </p:cNvPicPr>
          <p:nvPr/>
        </p:nvPicPr>
        <p:blipFill>
          <a:blip r:embed="rId2" cstate="print"/>
          <a:srcRect b="-705"/>
          <a:stretch>
            <a:fillRect/>
          </a:stretch>
        </p:blipFill>
        <p:spPr bwMode="auto">
          <a:xfrm rot="16200000">
            <a:off x="8525202" y="5467676"/>
            <a:ext cx="1875772" cy="904875"/>
          </a:xfrm>
          <a:prstGeom prst="rect">
            <a:avLst/>
          </a:prstGeom>
          <a:noFill/>
          <a:ln w="9525">
            <a:noFill/>
            <a:miter lim="800000"/>
            <a:headEnd/>
            <a:tailEnd/>
          </a:ln>
        </p:spPr>
      </p:pic>
      <p:pic>
        <p:nvPicPr>
          <p:cNvPr id="13" name="Picture 7"/>
          <p:cNvPicPr>
            <a:picLocks noChangeAspect="1" noChangeArrowheads="1"/>
          </p:cNvPicPr>
          <p:nvPr/>
        </p:nvPicPr>
        <p:blipFill>
          <a:blip r:embed="rId3" cstate="print"/>
          <a:srcRect r="53047"/>
          <a:stretch>
            <a:fillRect/>
          </a:stretch>
        </p:blipFill>
        <p:spPr bwMode="auto">
          <a:xfrm rot="5400000">
            <a:off x="8892580" y="5844580"/>
            <a:ext cx="647702" cy="1379138"/>
          </a:xfrm>
          <a:prstGeom prst="rect">
            <a:avLst/>
          </a:prstGeom>
          <a:noFill/>
          <a:ln w="9525">
            <a:noFill/>
            <a:miter lim="800000"/>
            <a:headEnd/>
            <a:tailEnd/>
          </a:ln>
        </p:spPr>
      </p:pic>
      <p:sp>
        <p:nvSpPr>
          <p:cNvPr id="15" name="Прямоугольник 11"/>
          <p:cNvSpPr/>
          <p:nvPr/>
        </p:nvSpPr>
        <p:spPr>
          <a:xfrm>
            <a:off x="5010151" y="0"/>
            <a:ext cx="4857750" cy="1169551"/>
          </a:xfrm>
          <a:prstGeom prst="rect">
            <a:avLst/>
          </a:prstGeom>
        </p:spPr>
        <p:txBody>
          <a:bodyPr wrap="square">
            <a:spAutoFit/>
          </a:bodyPr>
          <a:lstStyle/>
          <a:p>
            <a:pPr indent="180975" algn="just" fontAlgn="base"/>
            <a:endParaRPr lang="uk-UA" sz="1050" dirty="0" smtClean="0">
              <a:latin typeface="Arial" pitchFamily="34" charset="0"/>
              <a:cs typeface="Arial" pitchFamily="34" charset="0"/>
            </a:endParaRPr>
          </a:p>
          <a:p>
            <a:pPr indent="180975" algn="just" fontAlgn="base">
              <a:spcAft>
                <a:spcPts val="600"/>
              </a:spcAft>
            </a:pPr>
            <a:r>
              <a:rPr lang="uk-UA" sz="1200" b="1" dirty="0" smtClean="0">
                <a:latin typeface="Arial" pitchFamily="34" charset="0"/>
                <a:cs typeface="Arial" pitchFamily="34" charset="0"/>
              </a:rPr>
              <a:t> </a:t>
            </a:r>
            <a:endParaRPr lang="uk-UA" sz="1200" dirty="0" smtClean="0">
              <a:latin typeface="Arial" pitchFamily="34" charset="0"/>
              <a:cs typeface="Arial" pitchFamily="34" charset="0"/>
            </a:endParaRPr>
          </a:p>
          <a:p>
            <a:pPr indent="180975" algn="just"/>
            <a:r>
              <a:rPr lang="uk-UA" sz="1000" dirty="0" smtClean="0">
                <a:latin typeface="Arial" pitchFamily="34" charset="0"/>
                <a:cs typeface="Arial" pitchFamily="34" charset="0"/>
              </a:rPr>
              <a:t> </a:t>
            </a:r>
          </a:p>
          <a:p>
            <a:pPr indent="180975" algn="just" fontAlgn="base">
              <a:spcAft>
                <a:spcPts val="300"/>
              </a:spcAft>
            </a:pPr>
            <a:endParaRPr lang="uk-UA" sz="1000" dirty="0" smtClean="0">
              <a:latin typeface="Arial" pitchFamily="34" charset="0"/>
              <a:cs typeface="Arial" pitchFamily="34" charset="0"/>
            </a:endParaRPr>
          </a:p>
          <a:p>
            <a:pPr indent="180975" algn="just" fontAlgn="base"/>
            <a:r>
              <a:rPr lang="uk-UA" sz="1000" dirty="0" smtClean="0">
                <a:latin typeface="Arial" pitchFamily="34" charset="0"/>
                <a:cs typeface="Arial" pitchFamily="34" charset="0"/>
              </a:rPr>
              <a:t>	</a:t>
            </a:r>
          </a:p>
          <a:p>
            <a:pPr indent="180975" algn="just"/>
            <a:endParaRPr lang="uk-UA" sz="1000" dirty="0" smtClean="0">
              <a:latin typeface="Arial" pitchFamily="34" charset="0"/>
              <a:cs typeface="Arial" pitchFamily="34" charset="0"/>
            </a:endParaRPr>
          </a:p>
        </p:txBody>
      </p:sp>
      <p:sp>
        <p:nvSpPr>
          <p:cNvPr id="17" name="Прямоугольник 11"/>
          <p:cNvSpPr/>
          <p:nvPr/>
        </p:nvSpPr>
        <p:spPr>
          <a:xfrm>
            <a:off x="133350" y="0"/>
            <a:ext cx="4829176" cy="6247864"/>
          </a:xfrm>
          <a:prstGeom prst="rect">
            <a:avLst/>
          </a:prstGeom>
        </p:spPr>
        <p:txBody>
          <a:bodyPr wrap="square">
            <a:spAutoFit/>
          </a:bodyPr>
          <a:lstStyle/>
          <a:p>
            <a:pPr indent="360000" algn="just" fontAlgn="base"/>
            <a:endParaRPr lang="uk-UA" sz="1250" dirty="0" smtClean="0">
              <a:latin typeface="e-Ukraine"/>
              <a:cs typeface="Times New Roman" pitchFamily="18" charset="0"/>
            </a:endParaRPr>
          </a:p>
          <a:p>
            <a:pPr indent="360000" algn="just" fontAlgn="base"/>
            <a:r>
              <a:rPr lang="uk-UA" sz="1250" dirty="0" smtClean="0">
                <a:latin typeface="e-Ukraine"/>
              </a:rPr>
              <a:t>Головне управління ДПС у Дніпропетровській області звертає увагу, що згідно з абзацами</a:t>
            </a:r>
            <a:br>
              <a:rPr lang="uk-UA" sz="1250" dirty="0" smtClean="0">
                <a:latin typeface="e-Ukraine"/>
              </a:rPr>
            </a:br>
            <a:r>
              <a:rPr lang="uk-UA" sz="1250" dirty="0" smtClean="0">
                <a:latin typeface="e-Ukraine"/>
              </a:rPr>
              <a:t>другим – восьмим п. 52.1 ст. 52 Податкового кодексу України (далі – ПКУ) звернення платників податків на отримання індивідуальної податкової консультації у паперовій або електронній формі повинно містити:</a:t>
            </a:r>
          </a:p>
          <a:p>
            <a:pPr indent="360000" algn="just" fontAlgn="base"/>
            <a:r>
              <a:rPr lang="uk-UA" sz="1250" dirty="0" smtClean="0">
                <a:latin typeface="e-Ukraine"/>
              </a:rPr>
              <a:t>найменування для юридичної особи або прізвище, ім’я, по батькові для фізичної особи, податкову адресу, а також номер засобу зв’язку та адресу електронної пошти, якщо такі наявні;</a:t>
            </a:r>
          </a:p>
          <a:p>
            <a:pPr indent="360000" algn="just" fontAlgn="base"/>
            <a:r>
              <a:rPr lang="uk-UA" sz="1250" dirty="0" smtClean="0">
                <a:latin typeface="e-Ukraine"/>
              </a:rPr>
              <a:t>код згідно з ЄДРПОУ (для юридичних осіб) або реєстраційний номер облікової картки платника податків (для фізичних осіб) або серію та номер паспорта (для фізичних осіб, які через свої релігійні переконання відмовляються від прийняття реєстраційного номера облікової картки платника податків та офіційно повідомили про це відповідному контролюючому органу і мають відмітку у паспорті);</a:t>
            </a:r>
          </a:p>
          <a:p>
            <a:pPr indent="360000" algn="just" fontAlgn="base"/>
            <a:r>
              <a:rPr lang="uk-UA" sz="1250" dirty="0" smtClean="0">
                <a:latin typeface="e-Ukraine"/>
              </a:rPr>
              <a:t>зазначення, в чому полягає практична необхідність отримання податкової консультації (наведення фактичних обставин);</a:t>
            </a:r>
          </a:p>
          <a:p>
            <a:pPr indent="360000" algn="just" fontAlgn="base"/>
            <a:r>
              <a:rPr lang="uk-UA" sz="1250" dirty="0" smtClean="0">
                <a:latin typeface="e-Ukraine"/>
              </a:rPr>
              <a:t>власноручний підпис або кваліфікований електронний підпис, або удосконалений електронний підпис, що базується на кваліфікованому сертифікаті електронного підпису, платника податків відповідно до вимог Закону України «Про електронну ідентифікацію та електронні довірчі послуги»;</a:t>
            </a:r>
          </a:p>
          <a:p>
            <a:pPr indent="360000" algn="just"/>
            <a:r>
              <a:rPr lang="uk-UA" sz="1250" dirty="0" smtClean="0">
                <a:latin typeface="e-Ukraine"/>
              </a:rPr>
              <a:t>дату звернення.</a:t>
            </a:r>
            <a:endParaRPr lang="uk-UA" sz="1250" dirty="0" smtClean="0">
              <a:latin typeface="e-Ukraine"/>
              <a:cs typeface="Times New Roman" pitchFamily="18" charset="0"/>
            </a:endParaRPr>
          </a:p>
        </p:txBody>
      </p:sp>
    </p:spTree>
    <p:extLst>
      <p:ext uri="{BB962C8B-B14F-4D97-AF65-F5344CB8AC3E}">
        <p14:creationId xmlns:p14="http://schemas.microsoft.com/office/powerpoint/2010/main" xmlns=""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2583</TotalTime>
  <Words>107</Words>
  <Application>Microsoft Office PowerPoint</Application>
  <PresentationFormat>Аркуш A4 (210x297 мм)</PresentationFormat>
  <Paragraphs>24</Paragraphs>
  <Slides>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d71380</cp:lastModifiedBy>
  <cp:revision>354</cp:revision>
  <dcterms:created xsi:type="dcterms:W3CDTF">2021-05-27T05:23:05Z</dcterms:created>
  <dcterms:modified xsi:type="dcterms:W3CDTF">2026-04-06T09:04:17Z</dcterms:modified>
</cp:coreProperties>
</file>