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323975"/>
            <a:ext cx="4229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Оподаткування ПДФО доходу у вигляді спадщини (подарунку), отриманого платником податку від фізичної особи – резидента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667625" y="3219451"/>
            <a:ext cx="1781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Березень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" name="Picture 2" descr="Загальна система оподаткуванн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325" y="4371975"/>
            <a:ext cx="3063875" cy="1723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1124" y="0"/>
            <a:ext cx="457200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650" b="1" dirty="0" smtClean="0">
              <a:solidFill>
                <a:srgbClr val="0033CC"/>
              </a:solidFill>
              <a:latin typeface="e-Ukraine"/>
              <a:cs typeface="Arial" pitchFamily="34" charset="0"/>
            </a:endParaRPr>
          </a:p>
          <a:p>
            <a:pPr indent="360000" algn="just" fontAlgn="base"/>
            <a:r>
              <a:rPr lang="uk-UA" sz="1650" dirty="0" smtClean="0">
                <a:latin typeface="e-Ukraine"/>
              </a:rPr>
              <a:t>За нульовою ставкою ПДФО оподатковуються об’єкти спадщини (дарування), що успадковуються членами сім’ї спадкодавця першого та другого ступенів споріднення (</a:t>
            </a:r>
            <a:r>
              <a:rPr lang="uk-UA" sz="1650" dirty="0" err="1" smtClean="0">
                <a:latin typeface="e-Ukraine"/>
              </a:rPr>
              <a:t>п.п</a:t>
            </a:r>
            <a:r>
              <a:rPr lang="uk-UA" sz="1650" dirty="0" smtClean="0">
                <a:latin typeface="e-Ukraine"/>
              </a:rPr>
              <a:t>. «а» </a:t>
            </a:r>
            <a:r>
              <a:rPr lang="uk-UA" sz="1650" dirty="0" err="1" smtClean="0">
                <a:latin typeface="e-Ukraine"/>
              </a:rPr>
              <a:t>п.п</a:t>
            </a:r>
            <a:r>
              <a:rPr lang="uk-UA" sz="1650" dirty="0" smtClean="0">
                <a:latin typeface="e-Ukraine"/>
              </a:rPr>
              <a:t>. 174.2.1 п. 174.2 ст. 174 ПКУ). </a:t>
            </a:r>
          </a:p>
          <a:p>
            <a:pPr indent="360000" algn="just"/>
            <a:r>
              <a:rPr lang="uk-UA" sz="1650" dirty="0" smtClean="0">
                <a:latin typeface="e-Ukraine"/>
              </a:rPr>
              <a:t>Враховуючи викладене, фізичні особи – резиденти, які отримують спадщину (подарунок) від фізичної особи – резидента, але не відносяться до членів сім’ї першого та другого ступенів споріднення, сплачують податок на доходи фізичних осіб за ставкою 5 </a:t>
            </a:r>
            <a:r>
              <a:rPr lang="uk-UA" sz="1650" dirty="0" err="1" smtClean="0">
                <a:latin typeface="e-Ukraine"/>
              </a:rPr>
              <a:t>відс</a:t>
            </a:r>
            <a:r>
              <a:rPr lang="uk-UA" sz="1650" dirty="0" smtClean="0">
                <a:latin typeface="e-Ukraine"/>
              </a:rPr>
              <a:t>. від вартості будь-якої спадщини (подарунку).</a:t>
            </a:r>
            <a:endParaRPr lang="uk-UA" sz="1650" dirty="0" smtClean="0">
              <a:latin typeface="e-Ukraine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 r="53047"/>
          <a:stretch>
            <a:fillRect/>
          </a:stretch>
        </p:blipFill>
        <p:spPr bwMode="auto">
          <a:xfrm>
            <a:off x="8972550" y="4870423"/>
            <a:ext cx="933451" cy="198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650" dirty="0" smtClean="0">
              <a:latin typeface="e-Ukraine"/>
              <a:cs typeface="Times New Roman" pitchFamily="18" charset="0"/>
            </a:endParaRPr>
          </a:p>
          <a:p>
            <a:pPr indent="360000" algn="just" fontAlgn="base"/>
            <a:r>
              <a:rPr lang="uk-UA" sz="1650" dirty="0" smtClean="0">
                <a:latin typeface="e-Ukraine"/>
              </a:rPr>
              <a:t>Головне управління ДПС у Дніпропетровській області нагадує, що відповідно до п. 174.6 ст. 174 Податкового кодексу </a:t>
            </a:r>
            <a:r>
              <a:rPr lang="uk-UA" sz="1650" dirty="0" smtClean="0">
                <a:latin typeface="e-Ukraine"/>
              </a:rPr>
              <a:t>України</a:t>
            </a:r>
            <a:r>
              <a:rPr lang="en-US" sz="1650" dirty="0" smtClean="0">
                <a:latin typeface="e-Ukraine"/>
              </a:rPr>
              <a:t> </a:t>
            </a:r>
            <a:r>
              <a:rPr lang="uk-UA" sz="1650" dirty="0" smtClean="0">
                <a:latin typeface="e-Ukraine"/>
              </a:rPr>
              <a:t>(далі </a:t>
            </a:r>
            <a:r>
              <a:rPr lang="uk-UA" sz="1650" dirty="0" smtClean="0">
                <a:latin typeface="e-Ukraine"/>
              </a:rPr>
              <a:t>– ПКУ) об’єкти дарування, зазначені </a:t>
            </a:r>
            <a:r>
              <a:rPr lang="uk-UA" sz="1650" dirty="0" smtClean="0">
                <a:latin typeface="e-Ukraine"/>
              </a:rPr>
              <a:t>у</a:t>
            </a:r>
            <a:r>
              <a:rPr lang="en-US" sz="1650" dirty="0" smtClean="0">
                <a:latin typeface="e-Ukraine"/>
              </a:rPr>
              <a:t/>
            </a:r>
            <a:br>
              <a:rPr lang="en-US" sz="1650" dirty="0" smtClean="0">
                <a:latin typeface="e-Ukraine"/>
              </a:rPr>
            </a:br>
            <a:r>
              <a:rPr lang="uk-UA" sz="1650" dirty="0" smtClean="0">
                <a:latin typeface="e-Ukraine"/>
              </a:rPr>
              <a:t>п</a:t>
            </a:r>
            <a:r>
              <a:rPr lang="uk-UA" sz="1650" dirty="0" smtClean="0">
                <a:latin typeface="e-Ukraine"/>
              </a:rPr>
              <a:t>. 174.1 ст. 174 ПКУ, подаровані платнику податку на доходи фізичних осіб (ПДФО, податок) іншою фізичною особою, оподатковуються згідно з правилами, встановленими </a:t>
            </a:r>
            <a:r>
              <a:rPr lang="uk-UA" sz="1650" dirty="0" err="1" smtClean="0">
                <a:latin typeface="e-Ukraine"/>
              </a:rPr>
              <a:t>розд</a:t>
            </a:r>
            <a:r>
              <a:rPr lang="uk-UA" sz="1650" dirty="0" smtClean="0">
                <a:latin typeface="e-Ukraine"/>
              </a:rPr>
              <a:t>. ІV ПКУ для оподаткування спадщини. </a:t>
            </a:r>
          </a:p>
          <a:p>
            <a:pPr indent="360000" algn="just"/>
            <a:r>
              <a:rPr lang="uk-UA" sz="1650" dirty="0" smtClean="0">
                <a:latin typeface="e-Ukraine"/>
              </a:rPr>
              <a:t>Згідно з </a:t>
            </a:r>
            <a:r>
              <a:rPr lang="uk-UA" sz="1650" dirty="0" err="1" smtClean="0">
                <a:latin typeface="e-Ukraine"/>
              </a:rPr>
              <a:t>п.п</a:t>
            </a:r>
            <a:r>
              <a:rPr lang="uk-UA" sz="1650" dirty="0" smtClean="0">
                <a:latin typeface="e-Ukraine"/>
              </a:rPr>
              <a:t>. 174.2.2 п. 174.2 ст. 174 ПКУ вартість будь-якого об’єкта спадщини, що успадковується спадкоємцями (обдарованими), які не </a:t>
            </a:r>
            <a:r>
              <a:rPr lang="uk-UA" sz="1650" dirty="0" smtClean="0">
                <a:latin typeface="e-Ukraine"/>
              </a:rPr>
              <a:t>зазначені</a:t>
            </a:r>
            <a:r>
              <a:rPr lang="en-US" sz="1650" dirty="0" smtClean="0">
                <a:latin typeface="e-Ukraine"/>
              </a:rPr>
              <a:t> </a:t>
            </a:r>
            <a:r>
              <a:rPr lang="uk-UA" sz="1650" dirty="0" smtClean="0">
                <a:latin typeface="e-Ukraine"/>
              </a:rPr>
              <a:t>у</a:t>
            </a:r>
            <a:r>
              <a:rPr lang="en-US" sz="1650" dirty="0" smtClean="0">
                <a:latin typeface="e-Ukraine"/>
              </a:rPr>
              <a:t> </a:t>
            </a:r>
            <a:r>
              <a:rPr lang="uk-UA" sz="1650" dirty="0" err="1" smtClean="0">
                <a:latin typeface="e-Ukraine"/>
              </a:rPr>
              <a:t>п.п</a:t>
            </a:r>
            <a:r>
              <a:rPr lang="uk-UA" sz="1650" dirty="0" smtClean="0">
                <a:latin typeface="e-Ukraine"/>
              </a:rPr>
              <a:t>. 174.2.1 п. 174.2 ст. 174 ПКУ, зокрема членами сім’ї спадкодавця першого та </a:t>
            </a:r>
            <a:r>
              <a:rPr lang="uk-UA" sz="1650" dirty="0" smtClean="0">
                <a:latin typeface="e-Ukraine"/>
              </a:rPr>
              <a:t>другого</a:t>
            </a:r>
            <a:r>
              <a:rPr lang="en-US" sz="1650" dirty="0" smtClean="0">
                <a:latin typeface="e-Ukraine"/>
              </a:rPr>
              <a:t> </a:t>
            </a:r>
            <a:r>
              <a:rPr lang="uk-UA" sz="1650" dirty="0" smtClean="0">
                <a:latin typeface="e-Ukraine"/>
              </a:rPr>
              <a:t>ступенів</a:t>
            </a:r>
            <a:r>
              <a:rPr lang="en-US" sz="1650" dirty="0" smtClean="0">
                <a:latin typeface="e-Ukraine"/>
              </a:rPr>
              <a:t> </a:t>
            </a:r>
            <a:r>
              <a:rPr lang="uk-UA" sz="1650" dirty="0" smtClean="0">
                <a:latin typeface="e-Ukraine"/>
              </a:rPr>
              <a:t>споріднення,</a:t>
            </a:r>
            <a:r>
              <a:rPr lang="en-US" sz="1650" dirty="0" smtClean="0">
                <a:latin typeface="e-Ukraine"/>
              </a:rPr>
              <a:t> </a:t>
            </a:r>
            <a:r>
              <a:rPr lang="uk-UA" sz="1650" dirty="0" smtClean="0">
                <a:latin typeface="e-Ukraine"/>
              </a:rPr>
              <a:t>оподатковується </a:t>
            </a:r>
            <a:r>
              <a:rPr lang="uk-UA" sz="1650" dirty="0" smtClean="0">
                <a:latin typeface="e-Ukraine"/>
              </a:rPr>
              <a:t>за ставкою, визначеною п. 167.2 ст. 167 </a:t>
            </a:r>
            <a:r>
              <a:rPr lang="uk-UA" sz="1650" dirty="0" smtClean="0">
                <a:latin typeface="e-Ukraine"/>
              </a:rPr>
              <a:t>ПКУ</a:t>
            </a:r>
            <a:r>
              <a:rPr lang="en-US" sz="1650" dirty="0" smtClean="0">
                <a:latin typeface="e-Ukraine"/>
              </a:rPr>
              <a:t/>
            </a:r>
            <a:br>
              <a:rPr lang="en-US" sz="1650" dirty="0" smtClean="0">
                <a:latin typeface="e-Ukraine"/>
              </a:rPr>
            </a:br>
            <a:r>
              <a:rPr lang="uk-UA" sz="1650" dirty="0" smtClean="0">
                <a:latin typeface="e-Ukraine"/>
              </a:rPr>
              <a:t>(5 </a:t>
            </a:r>
            <a:r>
              <a:rPr lang="uk-UA" sz="1650" dirty="0" smtClean="0">
                <a:latin typeface="e-Ukraine"/>
              </a:rPr>
              <a:t>відсотків).</a:t>
            </a:r>
            <a:endParaRPr lang="uk-UA" sz="1650" dirty="0" smtClean="0">
              <a:latin typeface="e-Ukraine"/>
              <a:cs typeface="Times New Roman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 b="-705"/>
          <a:stretch>
            <a:fillRect/>
          </a:stretch>
        </p:blipFill>
        <p:spPr bwMode="auto">
          <a:xfrm>
            <a:off x="8105775" y="5999094"/>
            <a:ext cx="1800224" cy="86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 rot="5400000">
            <a:off x="7596018" y="5986294"/>
            <a:ext cx="557129" cy="118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 b="-705"/>
          <a:stretch>
            <a:fillRect/>
          </a:stretch>
        </p:blipFill>
        <p:spPr bwMode="auto">
          <a:xfrm>
            <a:off x="0" y="6096000"/>
            <a:ext cx="159934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 rot="5400000">
            <a:off x="1577010" y="6063284"/>
            <a:ext cx="507922" cy="108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2734</TotalTime>
  <Words>112</Words>
  <Application>Microsoft Office PowerPoint</Application>
  <PresentationFormat>Аркуш A4 (210x297 мм)</PresentationFormat>
  <Paragraphs>19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375</cp:revision>
  <dcterms:created xsi:type="dcterms:W3CDTF">2021-05-27T05:23:05Z</dcterms:created>
  <dcterms:modified xsi:type="dcterms:W3CDTF">2026-03-03T09:11:01Z</dcterms:modified>
</cp:coreProperties>
</file>