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.tax.gov.ua/" TargetMode="External"/><Relationship Id="rId2" Type="http://schemas.openxmlformats.org/officeDocument/2006/relationships/hyperlink" Target="https://cabinet.tax.gov.ua/cashregs/chec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Фіскальний чек: головні маркери, що підтверджують реальність документа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677151" y="3219451"/>
            <a:ext cx="1771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Березень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0" name="Picture 22" descr="Яким повинен бути фіскальний чек? Спрощення у відображенні назви товару  (відео) | Поради юрист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1575" y="4276725"/>
            <a:ext cx="2797175" cy="186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10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100" dirty="0" smtClean="0">
                <a:solidFill>
                  <a:srgbClr val="0033CC"/>
                </a:solidFill>
                <a:latin typeface="e-Ukraine"/>
              </a:rPr>
              <a:t>Основні маркери фіскального чека:</a:t>
            </a:r>
          </a:p>
          <a:p>
            <a:pPr algn="just" fontAlgn="base">
              <a:buFontTx/>
              <a:buChar char="–"/>
            </a:pPr>
            <a:r>
              <a:rPr lang="uk-UA" sz="1100" dirty="0" smtClean="0">
                <a:latin typeface="e-Ukraine"/>
              </a:rPr>
              <a:t> назва підприємства і назва господарської одиниці, її адреса і код підприємства;</a:t>
            </a:r>
          </a:p>
          <a:p>
            <a:pPr algn="just" fontAlgn="base">
              <a:buFontTx/>
              <a:buChar char="–"/>
            </a:pPr>
            <a:r>
              <a:rPr lang="uk-UA" sz="1100" dirty="0" smtClean="0">
                <a:latin typeface="e-Ukraine"/>
              </a:rPr>
              <a:t> назва товару або послуги, їх кількість та вартість;</a:t>
            </a:r>
          </a:p>
          <a:p>
            <a:pPr algn="just" fontAlgn="base">
              <a:buFontTx/>
              <a:buChar char="–"/>
            </a:pPr>
            <a:r>
              <a:rPr lang="uk-UA" sz="1100" dirty="0" smtClean="0">
                <a:latin typeface="e-Ukraine"/>
              </a:rPr>
              <a:t> форма оплати обов'язково, податки, загальна сума.</a:t>
            </a:r>
          </a:p>
          <a:p>
            <a:pPr algn="just" fontAlgn="base">
              <a:buFontTx/>
              <a:buChar char="–"/>
            </a:pPr>
            <a:r>
              <a:rPr lang="uk-UA" sz="1100" dirty="0" smtClean="0">
                <a:latin typeface="e-Ukraine"/>
              </a:rPr>
              <a:t> фіскальний номер, дата, час і номер чека.</a:t>
            </a:r>
          </a:p>
          <a:p>
            <a:pPr indent="360000" algn="just" fontAlgn="base"/>
            <a:r>
              <a:rPr lang="uk-UA" sz="1100" dirty="0" smtClean="0">
                <a:latin typeface="e-Ukraine"/>
              </a:rPr>
              <a:t>У чеку можуть бути й інші обов'язкові реквізити та додаткова інформація.</a:t>
            </a:r>
          </a:p>
          <a:p>
            <a:pPr indent="360000" algn="just" fontAlgn="base"/>
            <a:r>
              <a:rPr lang="uk-UA" sz="1100" dirty="0" smtClean="0">
                <a:latin typeface="e-Ukraine"/>
              </a:rPr>
              <a:t>Перевірити чек легко можна через Електронний кабінет (</a:t>
            </a:r>
            <a:r>
              <a:rPr lang="uk-UA" sz="1100" u="sng" dirty="0" err="1" smtClean="0">
                <a:latin typeface="e-Ukraine"/>
                <a:hlinkClick r:id="rId2"/>
              </a:rPr>
              <a:t>cabinet.tax.gov.ua</a:t>
            </a:r>
            <a:r>
              <a:rPr lang="uk-UA" sz="1100" dirty="0" smtClean="0">
                <a:latin typeface="e-Ukraine"/>
              </a:rPr>
              <a:t>) за допомогою сервісу «Пошук фіскального чека».</a:t>
            </a:r>
          </a:p>
          <a:p>
            <a:pPr indent="360000" algn="just"/>
            <a:r>
              <a:rPr lang="uk-UA" sz="1100" dirty="0" smtClean="0">
                <a:latin typeface="e-Ukraine"/>
              </a:rPr>
              <a:t>Нагадуємо, що завдяки новому цифровому сервісу </a:t>
            </a:r>
            <a:r>
              <a:rPr lang="uk-UA" sz="1100" u="sng" dirty="0" smtClean="0">
                <a:latin typeface="e-Ukraine"/>
                <a:hlinkClick r:id="rId3"/>
              </a:rPr>
              <a:t>«TAX </a:t>
            </a:r>
            <a:r>
              <a:rPr lang="uk-UA" sz="1100" u="sng" dirty="0" err="1" smtClean="0">
                <a:latin typeface="e-Ukraine"/>
                <a:hlinkClick r:id="rId3"/>
              </a:rPr>
              <a:t>Control</a:t>
            </a:r>
            <a:r>
              <a:rPr lang="uk-UA" sz="1100" u="sng" dirty="0" smtClean="0">
                <a:latin typeface="e-Ukraine"/>
                <a:hlinkClick r:id="rId3"/>
              </a:rPr>
              <a:t>»</a:t>
            </a:r>
            <a:r>
              <a:rPr lang="uk-UA" sz="1100" dirty="0" smtClean="0">
                <a:latin typeface="e-Ukraine"/>
              </a:rPr>
              <a:t>  можна повідомити ДПС про можливі порушення у сфері торгівлі, послуг чи громадського харчування, зокрема про невидачу чека. Доступ до сервісу цілодобовий і з будь-якого пристрою.</a:t>
            </a:r>
            <a:endParaRPr lang="uk-UA" sz="1100" dirty="0" smtClean="0">
              <a:latin typeface="e-Ukraine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972550" y="4870423"/>
            <a:ext cx="933451" cy="198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100" dirty="0" smtClean="0">
              <a:latin typeface="e-Ukraine"/>
              <a:cs typeface="Times New Roman" pitchFamily="18" charset="0"/>
            </a:endParaRPr>
          </a:p>
          <a:p>
            <a:pPr indent="360000" algn="just" fontAlgn="base"/>
            <a:r>
              <a:rPr lang="uk-UA" sz="1100" dirty="0" smtClean="0">
                <a:latin typeface="e-Ukraine"/>
              </a:rPr>
              <a:t>Головне управління ДПС у Дніпропетровській області нагадує, що згідно з ст. 3 Закону України </a:t>
            </a:r>
            <a:r>
              <a:rPr lang="uk-UA" sz="1100" dirty="0" smtClean="0">
                <a:latin typeface="e-Ukraine"/>
              </a:rPr>
              <a:t>від</a:t>
            </a:r>
            <a:r>
              <a:rPr lang="en-US" sz="1100" dirty="0" smtClean="0">
                <a:latin typeface="e-Ukraine"/>
              </a:rPr>
              <a:t/>
            </a:r>
            <a:br>
              <a:rPr lang="en-US" sz="1100" dirty="0" smtClean="0">
                <a:latin typeface="e-Ukraine"/>
              </a:rPr>
            </a:br>
            <a:r>
              <a:rPr lang="uk-UA" sz="1100" dirty="0" smtClean="0">
                <a:latin typeface="e-Ukraine"/>
              </a:rPr>
              <a:t>06 </a:t>
            </a:r>
            <a:r>
              <a:rPr lang="uk-UA" sz="1100" dirty="0" smtClean="0">
                <a:latin typeface="e-Ukraine"/>
              </a:rPr>
              <a:t>липня 1995 року № 265/95-ВР «Про застосування реєстраторів розрахункових операцій у сфері торгівлі, громадського харчування та послуг» із змінами та доповненнями (далі – Закон № 265) суб’єкти господарювання, які здійснюють розрахункові операції в готівковій та/або в безготівковій формі (із застосуванням електронних платіжних засобів, платіжних чеків, жетонів тощо) при продажу товарів (наданні послуг) у сфері торгівлі, громадського харчування та послуг, а також операції з приймання готівки для виконання платіжної операції, зокрема, зобов’язані:</a:t>
            </a:r>
          </a:p>
          <a:p>
            <a:pPr algn="just" fontAlgn="base">
              <a:buFontTx/>
              <a:buChar char="–"/>
            </a:pPr>
            <a:r>
              <a:rPr lang="uk-UA" sz="1100" dirty="0" smtClean="0">
                <a:latin typeface="e-Ukraine"/>
              </a:rPr>
              <a:t> проводити розрахункові операції на повну суму покупки (надання послуги) через зареєстровані, опломбовані у встановленому порядку та переведені у фіскальний режим роботи реєстратори розрахункових операцій (далі – РРО) або через зареєстровані фіскальним сервером контролюючого органу програмні РРО (далі – ПРРО) із створенням у паперовій та/або електронній формі відповідних розрахункових документів, що підтверджують виконання розрахункових операцій;</a:t>
            </a:r>
          </a:p>
          <a:p>
            <a:pPr algn="just">
              <a:buFontTx/>
              <a:buChar char="–"/>
            </a:pPr>
            <a:r>
              <a:rPr lang="uk-UA" sz="1100" dirty="0" smtClean="0">
                <a:latin typeface="e-Ukraine"/>
              </a:rPr>
              <a:t> надавати особі, яка отримує або повертає товар, отримує послугу або відмовляється від неї, включаючи ті, замовлення або оплата яких здійснюється з використанням мережі Інтернет, при отриманні товарів (послуг) в обов’язковому порядку розрахунковий документ встановленої форми та змісту на повну суму проведеної операції, створений в паперовій та/або електронній формі (у тому числі, але не виключно, з відтворюванням на дисплеї РРО чи дисплеї пристрою, на якому встановлений ПРРО QR-коду, який дозволяє особі здійснювати його зчитування та ідентифікацію із розрахунковим документом за структурою даних, що в ньому міститься, та/або надсиланням електронного розрахункового документа на наданий такою особою абонентський номер або адресу електронної пошти).</a:t>
            </a:r>
            <a:endParaRPr lang="uk-UA" sz="1100" dirty="0" smtClean="0">
              <a:latin typeface="e-Ukraine"/>
              <a:cs typeface="Times New Roman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8105775" y="5999094"/>
            <a:ext cx="1800224" cy="86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7596018" y="5986294"/>
            <a:ext cx="557129" cy="118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</TotalTime>
  <Words>143</Words>
  <Application>Microsoft Office PowerPoint</Application>
  <PresentationFormat>Аркуш A4 (210x297 мм)</PresentationFormat>
  <Paragraphs>26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369</cp:revision>
  <dcterms:created xsi:type="dcterms:W3CDTF">2021-05-27T05:23:05Z</dcterms:created>
  <dcterms:modified xsi:type="dcterms:W3CDTF">2026-03-03T09:06:03Z</dcterms:modified>
</cp:coreProperties>
</file>