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В Електронному кабінеті громадяни можуть подати податкову декларацію про майновий стан і доходи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77151" y="3219451"/>
            <a:ext cx="1771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" name="Picture 2" descr="Щодо подання фізособою річної податкової декларації про майновий стан і  доходи, якщо на момент подання така фізособа знята з реєстрації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0149" y="4295775"/>
            <a:ext cx="2720975" cy="181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5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250" dirty="0" smtClean="0">
                <a:latin typeface="e-Ukraine"/>
              </a:rPr>
              <a:t>Для зручності громадян в Електронному кабінеті платника створено електронний сервіс «Податкова декларація про майновий стан і доходи», який надає можливість часткового автоматичного </a:t>
            </a:r>
            <a:r>
              <a:rPr lang="uk-UA" sz="1250" dirty="0" err="1" smtClean="0">
                <a:latin typeface="e-Ukraine"/>
              </a:rPr>
              <a:t>предзаповнення</a:t>
            </a:r>
            <a:r>
              <a:rPr lang="uk-UA" sz="1250" dirty="0" smtClean="0">
                <a:latin typeface="e-Ukraine"/>
              </a:rPr>
              <a:t> декларації.</a:t>
            </a:r>
          </a:p>
          <a:p>
            <a:pPr indent="360000" algn="just" fontAlgn="base"/>
            <a:r>
              <a:rPr lang="uk-UA" sz="1250" dirty="0" smtClean="0">
                <a:latin typeface="e-Ukraine"/>
              </a:rPr>
              <a:t>Електронний сервіс «Податкова декларація про майновий стан і доходи» дозволяє сформувати декларацію та подати її до контролюючого органу з копіями первинних документів, у т. ч. для використання права на податкову знижку.</a:t>
            </a:r>
          </a:p>
          <a:p>
            <a:pPr indent="360000" algn="just" fontAlgn="base"/>
            <a:r>
              <a:rPr lang="uk-UA" sz="1250" dirty="0" smtClean="0">
                <a:latin typeface="e-Ukraine"/>
              </a:rPr>
              <a:t>Часткове автоматичне </a:t>
            </a:r>
            <a:r>
              <a:rPr lang="uk-UA" sz="1250" dirty="0" err="1" smtClean="0">
                <a:latin typeface="e-Ukraine"/>
              </a:rPr>
              <a:t>предзаповнення</a:t>
            </a:r>
            <a:r>
              <a:rPr lang="uk-UA" sz="1250" dirty="0" smtClean="0">
                <a:latin typeface="e-Ukraine"/>
              </a:rPr>
              <a:t> декларації здійснюється на підставі облікових даних платника, відомостей про отримані доходи, наявних у Державному реєстрі фізичних осіб – платників податку, та відомостей про </a:t>
            </a:r>
            <a:r>
              <a:rPr lang="uk-UA" sz="1250" dirty="0" err="1" smtClean="0">
                <a:latin typeface="e-Ukraine"/>
              </a:rPr>
              <a:t>обʼєкти</a:t>
            </a:r>
            <a:r>
              <a:rPr lang="uk-UA" sz="1250" dirty="0" smtClean="0">
                <a:latin typeface="e-Ukraine"/>
              </a:rPr>
              <a:t> нерухомого чи рухомого майна.</a:t>
            </a:r>
          </a:p>
          <a:p>
            <a:pPr indent="360000" algn="just" fontAlgn="base"/>
            <a:r>
              <a:rPr lang="uk-UA" sz="1250" dirty="0" smtClean="0">
                <a:solidFill>
                  <a:srgbClr val="0033CC"/>
                </a:solidFill>
                <a:latin typeface="e-Ukraine"/>
              </a:rPr>
              <a:t>Використання цього електронного сервісу:</a:t>
            </a:r>
          </a:p>
          <a:p>
            <a:pPr algn="just" fontAlgn="base">
              <a:buFontTx/>
              <a:buChar char="–"/>
            </a:pPr>
            <a:r>
              <a:rPr lang="en-US" sz="1250" dirty="0" smtClean="0">
                <a:latin typeface="e-Ukraine"/>
              </a:rPr>
              <a:t> </a:t>
            </a:r>
            <a:r>
              <a:rPr lang="uk-UA" sz="1250" dirty="0" smtClean="0">
                <a:latin typeface="e-Ukraine"/>
              </a:rPr>
              <a:t>скорочує час і витрати при поданні податкової декларації;</a:t>
            </a:r>
          </a:p>
          <a:p>
            <a:pPr algn="just" fontAlgn="base">
              <a:buFontTx/>
              <a:buChar char="–"/>
            </a:pPr>
            <a:r>
              <a:rPr lang="en-US" sz="1250" dirty="0" smtClean="0">
                <a:latin typeface="e-Ukraine"/>
              </a:rPr>
              <a:t> </a:t>
            </a:r>
            <a:r>
              <a:rPr lang="uk-UA" sz="1250" dirty="0" smtClean="0">
                <a:latin typeface="e-Ukraine"/>
              </a:rPr>
              <a:t>мінімізує помилки при заповненні декларації;</a:t>
            </a:r>
          </a:p>
          <a:p>
            <a:pPr algn="just">
              <a:buFontTx/>
              <a:buChar char="–"/>
            </a:pPr>
            <a:r>
              <a:rPr lang="en-US" sz="1250" dirty="0" smtClean="0">
                <a:latin typeface="e-Ukraine"/>
              </a:rPr>
              <a:t> </a:t>
            </a:r>
            <a:r>
              <a:rPr lang="uk-UA" sz="1250" dirty="0" smtClean="0">
                <a:latin typeface="e-Ukraine"/>
              </a:rPr>
              <a:t>надає можливість подання копій первинних документів як додаток до податкової декларації в </a:t>
            </a:r>
            <a:r>
              <a:rPr lang="uk-UA" sz="1250" dirty="0" err="1" smtClean="0">
                <a:latin typeface="e-Ukraine"/>
              </a:rPr>
              <a:t>онлайн-режимі</a:t>
            </a:r>
            <a:r>
              <a:rPr lang="uk-UA" sz="1250" dirty="0" smtClean="0">
                <a:latin typeface="e-Ukraine"/>
              </a:rPr>
              <a:t>.</a:t>
            </a:r>
            <a:endParaRPr lang="uk-UA" sz="1250" dirty="0" smtClean="0">
              <a:latin typeface="e-Ukraine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>
            <a:off x="9191625" y="5336895"/>
            <a:ext cx="714376" cy="152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5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250" dirty="0" smtClean="0">
                <a:latin typeface="e-Ukraine"/>
              </a:rPr>
              <a:t>Головне управління ДПС у Дніпропетровській області нагадує, що триває деклараційна кампанія, під час якої громадяни мають задекларувати доходи, отримані протягом 2025 року. </a:t>
            </a:r>
            <a:r>
              <a:rPr lang="uk-UA" sz="1250" dirty="0" smtClean="0">
                <a:solidFill>
                  <a:srgbClr val="0033CC"/>
                </a:solidFill>
                <a:latin typeface="e-Ukraine"/>
              </a:rPr>
              <a:t>Податкову декларацію обов’язково подають фізичні особи, які у 2025 році отримували:</a:t>
            </a:r>
          </a:p>
          <a:p>
            <a:pPr algn="just" fontAlgn="base">
              <a:buFontTx/>
              <a:buChar char="–"/>
            </a:pPr>
            <a:r>
              <a:rPr lang="en-US" sz="1250" dirty="0" smtClean="0">
                <a:latin typeface="e-Ukraine"/>
              </a:rPr>
              <a:t> </a:t>
            </a:r>
            <a:r>
              <a:rPr lang="uk-UA" sz="1250" dirty="0" smtClean="0">
                <a:latin typeface="e-Ukraine"/>
              </a:rPr>
              <a:t>доходи, з яких податок не утримувався під час виплати, але вони не звільнені від оподаткування;</a:t>
            </a:r>
          </a:p>
          <a:p>
            <a:pPr algn="just" fontAlgn="base">
              <a:buFontTx/>
              <a:buChar char="–"/>
            </a:pPr>
            <a:r>
              <a:rPr lang="en-US" sz="1250" dirty="0" smtClean="0">
                <a:latin typeface="e-Ukraine"/>
              </a:rPr>
              <a:t> </a:t>
            </a:r>
            <a:r>
              <a:rPr lang="uk-UA" sz="1250" dirty="0" smtClean="0">
                <a:latin typeface="e-Ukraine"/>
              </a:rPr>
              <a:t>доходи від осіб, які не є податковими агентами (наприклад, від інших громадян);</a:t>
            </a:r>
          </a:p>
          <a:p>
            <a:pPr algn="just" fontAlgn="base">
              <a:buFontTx/>
              <a:buChar char="–"/>
            </a:pPr>
            <a:r>
              <a:rPr lang="en-US" sz="1250" dirty="0" smtClean="0">
                <a:latin typeface="e-Ukraine"/>
              </a:rPr>
              <a:t> </a:t>
            </a:r>
            <a:r>
              <a:rPr lang="uk-UA" sz="1250" dirty="0" smtClean="0">
                <a:latin typeface="e-Ukraine"/>
              </a:rPr>
              <a:t>іноземні доходи;</a:t>
            </a:r>
          </a:p>
          <a:p>
            <a:pPr algn="just" fontAlgn="base">
              <a:buFontTx/>
              <a:buChar char="–"/>
            </a:pPr>
            <a:r>
              <a:rPr lang="en-US" sz="1250" dirty="0" smtClean="0">
                <a:latin typeface="e-Ukraine"/>
              </a:rPr>
              <a:t> </a:t>
            </a:r>
            <a:r>
              <a:rPr lang="uk-UA" sz="1250" dirty="0" smtClean="0">
                <a:latin typeface="e-Ukraine"/>
              </a:rPr>
              <a:t>доходи від підприємницької діяльності (крім </a:t>
            </a:r>
            <a:r>
              <a:rPr lang="uk-UA" sz="1250" dirty="0" err="1" smtClean="0">
                <a:latin typeface="e-Ukraine"/>
              </a:rPr>
              <a:t>ФОП</a:t>
            </a:r>
            <a:r>
              <a:rPr lang="uk-UA" sz="1250" dirty="0" smtClean="0">
                <a:latin typeface="e-Ukraine"/>
              </a:rPr>
              <a:t> на спрощеній системі);</a:t>
            </a:r>
          </a:p>
          <a:p>
            <a:pPr algn="just" fontAlgn="base">
              <a:buFontTx/>
              <a:buChar char="–"/>
            </a:pPr>
            <a:r>
              <a:rPr lang="en-US" sz="1250" dirty="0" smtClean="0">
                <a:latin typeface="e-Ukraine"/>
              </a:rPr>
              <a:t> </a:t>
            </a:r>
            <a:r>
              <a:rPr lang="uk-UA" sz="1250" dirty="0" smtClean="0">
                <a:latin typeface="e-Ukraine"/>
              </a:rPr>
              <a:t>доходи від незалежної професійної діяльності (адвокати, нотаріуси, аудитори тощо);</a:t>
            </a:r>
          </a:p>
          <a:p>
            <a:pPr algn="just" fontAlgn="base">
              <a:buFontTx/>
              <a:buChar char="–"/>
            </a:pPr>
            <a:r>
              <a:rPr lang="en-US" sz="1250" dirty="0" smtClean="0">
                <a:latin typeface="e-Ukraine"/>
              </a:rPr>
              <a:t> </a:t>
            </a:r>
            <a:r>
              <a:rPr lang="uk-UA" sz="1250" dirty="0" smtClean="0">
                <a:latin typeface="e-Ukraine"/>
              </a:rPr>
              <a:t>інші доходи у випадках, передбачених Податковим кодексом України.</a:t>
            </a:r>
          </a:p>
          <a:p>
            <a:pPr indent="360000" algn="just" fontAlgn="base"/>
            <a:r>
              <a:rPr lang="uk-UA" sz="1250" dirty="0" smtClean="0">
                <a:latin typeface="e-Ukraine"/>
              </a:rPr>
              <a:t>Граничні строки подання декларації  за минулий рік для фізичних осіб – підприємців (крім осіб, що обрали спрощену систему оподаткування), фізичних осіб, які здійснюють незалежну професійну діяльність, та громадян – до 1 травня 2026 року.</a:t>
            </a:r>
          </a:p>
          <a:p>
            <a:pPr indent="360000" algn="just"/>
            <a:r>
              <a:rPr lang="uk-UA" sz="1250" dirty="0" smtClean="0">
                <a:latin typeface="e-Ukraine"/>
              </a:rPr>
              <a:t>Платник податків може подати податкову декларацію про майновий стан і доходи засобами електронного зв’язку в електронній формі з дотриманням вимог законів України «Про електронні документи та електронний документообіг» та «Про електронні довірчі послуги».</a:t>
            </a:r>
            <a:endParaRPr lang="uk-UA" sz="1250" dirty="0" smtClean="0">
              <a:latin typeface="e-Ukraine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8658225" y="6265597"/>
            <a:ext cx="1247774" cy="60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 rot="5400000">
            <a:off x="404131" y="5738134"/>
            <a:ext cx="71573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1114998" y="6353176"/>
            <a:ext cx="1066226" cy="51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297</Words>
  <Application>Microsoft Office PowerPoint</Application>
  <PresentationFormat>Аркуш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368</cp:revision>
  <dcterms:created xsi:type="dcterms:W3CDTF">2021-05-27T05:23:05Z</dcterms:created>
  <dcterms:modified xsi:type="dcterms:W3CDTF">2026-03-03T09:04:16Z</dcterms:modified>
</cp:coreProperties>
</file>