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9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590675"/>
            <a:ext cx="4229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Податкова знижка за навчання: як підтвердити витрати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686675" y="3219451"/>
            <a:ext cx="17621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Березень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7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68" name="Picture 20" descr="Податкова знижка на навчання: хто може отримати та за які витрати –  Обухівська міська рад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73296" y="4276725"/>
            <a:ext cx="2749222" cy="1834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1124" y="0"/>
            <a:ext cx="4572001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400" b="1" dirty="0" smtClean="0">
              <a:solidFill>
                <a:srgbClr val="0033CC"/>
              </a:solidFill>
              <a:latin typeface="e-Ukraine"/>
              <a:cs typeface="Arial" pitchFamily="34" charset="0"/>
            </a:endParaRPr>
          </a:p>
          <a:p>
            <a:pPr indent="360000" algn="just" fontAlgn="base"/>
            <a:r>
              <a:rPr lang="uk-UA" sz="1400" dirty="0" smtClean="0">
                <a:solidFill>
                  <a:srgbClr val="0033CC"/>
                </a:solidFill>
                <a:latin typeface="e-Ukraine"/>
              </a:rPr>
              <a:t>Для підтвердження права на податкову знижку за навчання, до Декларації необхідно додати такі документи:</a:t>
            </a:r>
          </a:p>
          <a:p>
            <a:pPr algn="just" fontAlgn="base">
              <a:buFontTx/>
              <a:buChar char="–"/>
            </a:pPr>
            <a:r>
              <a:rPr lang="uk-UA" sz="1400" dirty="0" smtClean="0">
                <a:latin typeface="e-Ukraine"/>
              </a:rPr>
              <a:t> копію договору з навчальним закладом;</a:t>
            </a:r>
          </a:p>
          <a:p>
            <a:pPr algn="just" fontAlgn="base">
              <a:buFontTx/>
              <a:buChar char="–"/>
            </a:pPr>
            <a:r>
              <a:rPr lang="uk-UA" sz="1400" dirty="0" smtClean="0">
                <a:latin typeface="e-Ukraine"/>
              </a:rPr>
              <a:t> копію квитанції про оплату за навчання за звітний рік;</a:t>
            </a:r>
          </a:p>
          <a:p>
            <a:pPr algn="just" fontAlgn="base">
              <a:buFontTx/>
              <a:buChar char="–"/>
            </a:pPr>
            <a:r>
              <a:rPr lang="uk-UA" sz="1400" dirty="0" smtClean="0">
                <a:latin typeface="e-Ukraine"/>
              </a:rPr>
              <a:t> документи, які підтверджують ступінь споріднення, а саме: копію свідоцтва про народження дитини, свідоцтва про шлюб – якщо сплата була за чоловіка (дружину);</a:t>
            </a:r>
          </a:p>
          <a:p>
            <a:pPr algn="just" fontAlgn="base">
              <a:buFontTx/>
              <a:buChar char="–"/>
            </a:pPr>
            <a:r>
              <a:rPr lang="uk-UA" sz="1400" dirty="0" smtClean="0">
                <a:latin typeface="e-Ukraine"/>
              </a:rPr>
              <a:t> копію паспорта.</a:t>
            </a:r>
          </a:p>
          <a:p>
            <a:pPr indent="360000" algn="just" fontAlgn="base"/>
            <a:r>
              <a:rPr lang="uk-UA" sz="1400" dirty="0" smtClean="0">
                <a:latin typeface="e-Ukraine"/>
              </a:rPr>
              <a:t>У разі використання електронних розрахункових документів у Декларації зазначаються лише їх реквізити.</a:t>
            </a:r>
          </a:p>
          <a:p>
            <a:pPr indent="360000" algn="just" fontAlgn="base"/>
            <a:r>
              <a:rPr lang="uk-UA" sz="1400" dirty="0" smtClean="0">
                <a:latin typeface="e-Ukraine"/>
              </a:rPr>
              <a:t>Оригінали документів до податкової не подаються, але зберігаються у платника протягом визначеного законом строку.</a:t>
            </a:r>
          </a:p>
          <a:p>
            <a:pPr indent="360000" algn="just"/>
            <a:r>
              <a:rPr lang="uk-UA" sz="1400" dirty="0" smtClean="0">
                <a:latin typeface="e-Ukraine"/>
              </a:rPr>
              <a:t>Відповідно до законодавства, контролюючий орган має право вимагати від платників підтверджувати необхідними документами достовірність відомостей, зазначених у податковій декларації, крім документів, які вже містяться у державних реєстрах або базах даних.</a:t>
            </a:r>
            <a:endParaRPr lang="uk-UA" sz="1400" dirty="0" smtClean="0">
              <a:latin typeface="e-Ukraine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/>
          <a:srcRect r="53047"/>
          <a:stretch>
            <a:fillRect/>
          </a:stretch>
        </p:blipFill>
        <p:spPr bwMode="auto">
          <a:xfrm>
            <a:off x="9372601" y="5722243"/>
            <a:ext cx="533400" cy="113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0"/>
            <a:ext cx="48291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400" dirty="0" smtClean="0">
              <a:latin typeface="e-Ukraine"/>
              <a:cs typeface="Times New Roman" pitchFamily="18" charset="0"/>
            </a:endParaRPr>
          </a:p>
          <a:p>
            <a:pPr indent="360000" algn="just" fontAlgn="base"/>
            <a:r>
              <a:rPr lang="uk-UA" sz="1400" dirty="0" smtClean="0">
                <a:latin typeface="e-Ukraine"/>
              </a:rPr>
              <a:t>Головне управління ДПС у Дніпропетровській області повідомляє, що з 01.01.2026 триває Деклараційна кампанія – 2026.</a:t>
            </a:r>
          </a:p>
          <a:p>
            <a:pPr indent="360000" algn="just" fontAlgn="base"/>
            <a:r>
              <a:rPr lang="uk-UA" sz="1400" dirty="0" smtClean="0">
                <a:latin typeface="e-Ukraine"/>
              </a:rPr>
              <a:t>Громадяни, які протягом року здійснювали витрати на навчання у вітчизняних закладах освіти, можуть повернути частину сплачених коштів завдяки податковій знижці.</a:t>
            </a:r>
          </a:p>
          <a:p>
            <a:pPr indent="360000" algn="just" fontAlgn="base"/>
            <a:r>
              <a:rPr lang="uk-UA" sz="1400" dirty="0" smtClean="0">
                <a:latin typeface="e-Ukraine"/>
              </a:rPr>
              <a:t>Головна умова – отримувати офіційні доходи, з яких сплачено податок на доходи фізичних осіб, та подати декларацію про майновий стан і доходи до 31 грудня року, наступного за звітним.</a:t>
            </a:r>
          </a:p>
          <a:p>
            <a:pPr indent="360000" algn="just" fontAlgn="base"/>
            <a:r>
              <a:rPr lang="uk-UA" sz="1400" dirty="0" smtClean="0">
                <a:latin typeface="e-Ukraine"/>
              </a:rPr>
              <a:t>До витрат за навчання у вітчизняних закладах дошкільної, загальної середньої, професійної та вищої освіти відносяться кошти, які були використані як на освіту самого платника податку на доходи фізичних осіб (податок), так і на користь його дітей, інших членів сім’ї першого ступеня споріднення або осіб, над якими встановлено опіку чи піклування.</a:t>
            </a:r>
          </a:p>
          <a:p>
            <a:pPr indent="360000" algn="just"/>
            <a:r>
              <a:rPr lang="uk-UA" sz="1400" dirty="0" smtClean="0">
                <a:latin typeface="e-Ukraine"/>
              </a:rPr>
              <a:t>Для того, щоб отримати податкову знижку за витратами, зазначеними вище, які понесені у 2025 році, необхідно подати річну податкову декларацію про майновий стан і доходи (далі – Декларація) по 31 грудня року (включно) 2026 року.</a:t>
            </a:r>
            <a:endParaRPr lang="uk-UA" sz="1400" dirty="0" smtClean="0">
              <a:latin typeface="e-Ukraine"/>
              <a:cs typeface="Times New Roman" pitchFamily="18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 b="-705"/>
          <a:stretch>
            <a:fillRect/>
          </a:stretch>
        </p:blipFill>
        <p:spPr bwMode="auto">
          <a:xfrm>
            <a:off x="8839773" y="6353175"/>
            <a:ext cx="1066226" cy="51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2649</TotalTime>
  <Words>342</Words>
  <Application>Microsoft Office PowerPoint</Application>
  <PresentationFormat>Аркуш A4 (210x297 мм)</PresentationFormat>
  <Paragraphs>28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362</cp:revision>
  <dcterms:created xsi:type="dcterms:W3CDTF">2021-05-27T05:23:05Z</dcterms:created>
  <dcterms:modified xsi:type="dcterms:W3CDTF">2026-03-03T09:02:06Z</dcterms:modified>
</cp:coreProperties>
</file>