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590675"/>
            <a:ext cx="4229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err="1" smtClean="0">
                <a:solidFill>
                  <a:srgbClr val="0033CC"/>
                </a:solidFill>
                <a:latin typeface="e-Ukraine Head Bold" pitchFamily="50" charset="-52"/>
              </a:rPr>
              <a:t>Безбар'єрність</a:t>
            </a:r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: доступ до інформації та електронних послуг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677151" y="3219451"/>
            <a:ext cx="17716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Березень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7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66" name="Picture 18" descr="Безбар'єрність: що це і навіщо вона потрібна Україні | Explain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67450" y="4276725"/>
            <a:ext cx="2743200" cy="1831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1124" y="0"/>
            <a:ext cx="4572001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050" b="1" dirty="0" smtClean="0">
              <a:solidFill>
                <a:srgbClr val="0033CC"/>
              </a:solidFill>
              <a:latin typeface="e-Ukraine"/>
              <a:cs typeface="Arial" pitchFamily="34" charset="0"/>
            </a:endParaRPr>
          </a:p>
          <a:p>
            <a:pPr indent="360000" algn="just" fontAlgn="base"/>
            <a:r>
              <a:rPr lang="uk-UA" sz="1050" dirty="0" smtClean="0">
                <a:latin typeface="e-Ukraine"/>
              </a:rPr>
              <a:t>Адже, </a:t>
            </a:r>
            <a:r>
              <a:rPr lang="uk-UA" sz="1050" dirty="0" err="1" smtClean="0">
                <a:latin typeface="e-Ukraine"/>
              </a:rPr>
              <a:t>безбар’єрність</a:t>
            </a:r>
            <a:r>
              <a:rPr lang="uk-UA" sz="1050" dirty="0" smtClean="0">
                <a:latin typeface="e-Ukraine"/>
              </a:rPr>
              <a:t> починається з деталей – від пошуку інформації на сайті, доступної і зрозумілої комунікації, можливості залишити зворотний зв’язок.</a:t>
            </a:r>
          </a:p>
          <a:p>
            <a:pPr indent="360000" algn="just" fontAlgn="base"/>
            <a:r>
              <a:rPr lang="uk-UA" sz="1050" dirty="0" smtClean="0">
                <a:latin typeface="e-Ukraine"/>
              </a:rPr>
              <a:t>І сьогодні сервіси податкової служби стають доступнішими та зручнішими для кожного, незалежно від віку, досвіду, стану здоров’я чи життєвих обставин – більшість адміністративних послуг, що надаються органами ДПС, доступні </a:t>
            </a:r>
            <a:r>
              <a:rPr lang="uk-UA" sz="1050" dirty="0" err="1" smtClean="0">
                <a:latin typeface="e-Ukraine"/>
              </a:rPr>
              <a:t>онлайн</a:t>
            </a:r>
            <a:r>
              <a:rPr lang="uk-UA" sz="1050" dirty="0" smtClean="0">
                <a:latin typeface="e-Ukraine"/>
              </a:rPr>
              <a:t>.</a:t>
            </a:r>
          </a:p>
          <a:p>
            <a:pPr indent="360000" algn="just" fontAlgn="base"/>
            <a:r>
              <a:rPr lang="uk-UA" sz="1050" dirty="0" smtClean="0">
                <a:latin typeface="e-Ukraine"/>
              </a:rPr>
              <a:t>В податковій службі Дніпропетровщини взаємодія з платниками все частіше відбувається за допомогою цифрових форматів: електронної черги, дистанційних </a:t>
            </a:r>
            <a:r>
              <a:rPr lang="uk-UA" sz="1050" dirty="0" smtClean="0">
                <a:latin typeface="e-Ukraine"/>
              </a:rPr>
              <a:t>консультацій,</a:t>
            </a:r>
            <a:r>
              <a:rPr lang="en-US" sz="1050" dirty="0" smtClean="0">
                <a:latin typeface="e-Ukraine"/>
              </a:rPr>
              <a:t> </a:t>
            </a:r>
            <a:r>
              <a:rPr lang="uk-UA" sz="1050" dirty="0" err="1" smtClean="0">
                <a:latin typeface="e-Ukraine"/>
              </a:rPr>
              <a:t>онлайн-зустрічей</a:t>
            </a:r>
            <a:r>
              <a:rPr lang="uk-UA" sz="1050" dirty="0" smtClean="0">
                <a:latin typeface="e-Ukraine"/>
              </a:rPr>
              <a:t>, комунікаційної податкової платформи тощо.</a:t>
            </a:r>
          </a:p>
          <a:p>
            <a:pPr indent="360000" algn="just" fontAlgn="base"/>
            <a:r>
              <a:rPr lang="uk-UA" sz="1050" dirty="0" smtClean="0">
                <a:latin typeface="e-Ukraine"/>
              </a:rPr>
              <a:t>З метою розвитку </a:t>
            </a:r>
            <a:r>
              <a:rPr lang="uk-UA" sz="1050" dirty="0" err="1" smtClean="0">
                <a:latin typeface="e-Ukraine"/>
              </a:rPr>
              <a:t>безбар’єрного</a:t>
            </a:r>
            <a:r>
              <a:rPr lang="uk-UA" sz="1050" dirty="0" smtClean="0">
                <a:latin typeface="e-Ukraine"/>
              </a:rPr>
              <a:t> середовища в органах ДПС та створення сучасних, інклюзивних цифрових рішень, орієнтованих на потреби кожного користувача фахівцями ГУ ДПС:</a:t>
            </a:r>
          </a:p>
          <a:p>
            <a:pPr algn="just" fontAlgn="base">
              <a:buFontTx/>
              <a:buChar char="–"/>
            </a:pPr>
            <a:r>
              <a:rPr lang="uk-UA" sz="1050" dirty="0" smtClean="0">
                <a:latin typeface="e-Ukraine"/>
              </a:rPr>
              <a:t> опрацьовано </a:t>
            </a:r>
            <a:r>
              <a:rPr lang="uk-UA" sz="1050" dirty="0" err="1" smtClean="0">
                <a:latin typeface="e-Ukraine"/>
              </a:rPr>
              <a:t>онлайн-курс</a:t>
            </a:r>
            <a:r>
              <a:rPr lang="uk-UA" sz="1050" dirty="0" smtClean="0">
                <a:latin typeface="e-Ukraine"/>
              </a:rPr>
              <a:t> за темою: «Інклюзивне лідерство: як впроваджувати DEІ у своєму бізнесі», розроблений студією </a:t>
            </a:r>
            <a:r>
              <a:rPr lang="uk-UA" sz="1050" dirty="0" err="1" smtClean="0">
                <a:latin typeface="e-Ukraine"/>
              </a:rPr>
              <a:t>EdEra</a:t>
            </a:r>
            <a:r>
              <a:rPr lang="uk-UA" sz="1050" dirty="0" smtClean="0">
                <a:latin typeface="e-Ukraine"/>
              </a:rPr>
              <a:t> в партнерстві з ГО «Точки опори ЮА» в межах проекту «Посилення різноманіття та інклюзії на робочих місцях в Україні», що реалізується за підтримки Фонду демократії Організації Об’єднаних Націй;</a:t>
            </a:r>
          </a:p>
          <a:p>
            <a:pPr algn="just" fontAlgn="base">
              <a:buFontTx/>
              <a:buChar char="–"/>
            </a:pPr>
            <a:r>
              <a:rPr lang="uk-UA" sz="1050" dirty="0" smtClean="0">
                <a:latin typeface="e-Ukraine"/>
              </a:rPr>
              <a:t> взято участь у навчальному занятті на тему: «Державна служба без бар’єрів: доступність інформації та цифрових платформ»;</a:t>
            </a:r>
          </a:p>
          <a:p>
            <a:pPr algn="just" fontAlgn="base">
              <a:buFontTx/>
              <a:buChar char="–"/>
            </a:pPr>
            <a:r>
              <a:rPr lang="uk-UA" sz="1050" dirty="0" smtClean="0">
                <a:latin typeface="e-Ukraine"/>
              </a:rPr>
              <a:t> пройдено навчання у рамках безкоштовного </a:t>
            </a:r>
            <a:r>
              <a:rPr lang="uk-UA" sz="1050" dirty="0" err="1" smtClean="0">
                <a:latin typeface="e-Ukraine"/>
              </a:rPr>
              <a:t>вебінару</a:t>
            </a:r>
            <a:r>
              <a:rPr lang="uk-UA" sz="1050" dirty="0" smtClean="0">
                <a:latin typeface="e-Ukraine"/>
              </a:rPr>
              <a:t> «Основи </a:t>
            </a:r>
            <a:r>
              <a:rPr lang="uk-UA" sz="1050" dirty="0" err="1" smtClean="0">
                <a:latin typeface="e-Ukraine"/>
              </a:rPr>
              <a:t>інклюзивності</a:t>
            </a:r>
            <a:r>
              <a:rPr lang="uk-UA" sz="1050" dirty="0" smtClean="0">
                <a:latin typeface="e-Ukraine"/>
              </a:rPr>
              <a:t> та </a:t>
            </a:r>
            <a:r>
              <a:rPr lang="uk-UA" sz="1050" dirty="0" err="1" smtClean="0">
                <a:latin typeface="e-Ukraine"/>
              </a:rPr>
              <a:t>безбар’єрності</a:t>
            </a:r>
            <a:r>
              <a:rPr lang="uk-UA" sz="1050" dirty="0" smtClean="0">
                <a:latin typeface="e-Ukraine"/>
              </a:rPr>
              <a:t>».</a:t>
            </a:r>
          </a:p>
          <a:p>
            <a:pPr indent="360000" algn="just" fontAlgn="base"/>
            <a:r>
              <a:rPr lang="uk-UA" sz="1050" dirty="0" smtClean="0">
                <a:latin typeface="e-Ukraine"/>
              </a:rPr>
              <a:t>На вищезазначених заходах йшлося про доступність до інформації та електронних послуг для всіх громадян, а особливо – для людей з інвалідністю.</a:t>
            </a:r>
          </a:p>
          <a:p>
            <a:pPr indent="360000" algn="just"/>
            <a:r>
              <a:rPr lang="uk-UA" sz="1050" dirty="0" smtClean="0">
                <a:latin typeface="e-Ukraine"/>
              </a:rPr>
              <a:t>Доступність – це універсальний стандарт якості цифрових сервісів, який полегшує користування електронними ресурсами для всіх громадян. </a:t>
            </a:r>
            <a:r>
              <a:rPr lang="uk-UA" sz="1050" dirty="0" smtClean="0">
                <a:latin typeface="e-Ukraine"/>
                <a:cs typeface="Arial" pitchFamily="34" charset="0"/>
              </a:rPr>
              <a:t>	</a:t>
            </a:r>
          </a:p>
          <a:p>
            <a:pPr indent="360000" algn="just"/>
            <a:endParaRPr lang="uk-UA" sz="1050" dirty="0" smtClean="0">
              <a:latin typeface="e-Ukraine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>
            <a:off x="8543925" y="6210458"/>
            <a:ext cx="1362075" cy="65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8104202" y="6096931"/>
            <a:ext cx="486420" cy="103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0"/>
            <a:ext cx="4829176" cy="67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050" dirty="0" smtClean="0">
              <a:latin typeface="e-Ukraine"/>
              <a:cs typeface="Times New Roman" pitchFamily="18" charset="0"/>
            </a:endParaRPr>
          </a:p>
          <a:p>
            <a:pPr indent="360000" algn="just" fontAlgn="base"/>
            <a:r>
              <a:rPr lang="uk-UA" sz="1050" dirty="0" smtClean="0">
                <a:latin typeface="e-Ukraine"/>
              </a:rPr>
              <a:t>Головне управління ДПС у Дніпропетровській області інформує.</a:t>
            </a:r>
          </a:p>
          <a:p>
            <a:pPr indent="360000" algn="just" fontAlgn="base"/>
            <a:r>
              <a:rPr lang="uk-UA" sz="1050" dirty="0" smtClean="0">
                <a:latin typeface="e-Ukraine"/>
              </a:rPr>
              <a:t>Сучасна податкова система – це, передусім, відкритість, довіра та повага до кожного платника. Саме такими принципами </a:t>
            </a:r>
            <a:r>
              <a:rPr lang="uk-UA" sz="1050" dirty="0" smtClean="0">
                <a:latin typeface="e-Ukraine"/>
              </a:rPr>
              <a:t>керується</a:t>
            </a:r>
            <a:r>
              <a:rPr lang="en-US" sz="1050" dirty="0" smtClean="0">
                <a:latin typeface="e-Ukraine"/>
              </a:rPr>
              <a:t> </a:t>
            </a:r>
            <a:r>
              <a:rPr lang="uk-UA" sz="1050" dirty="0" smtClean="0">
                <a:latin typeface="e-Ukraine"/>
              </a:rPr>
              <a:t>Державна </a:t>
            </a:r>
            <a:r>
              <a:rPr lang="uk-UA" sz="1050" dirty="0" smtClean="0">
                <a:latin typeface="e-Ukraine"/>
              </a:rPr>
              <a:t>податкова служба України, запроваджуючи нові підходи до управління податковими ризиками та сервісного обслуговування. І </a:t>
            </a:r>
            <a:r>
              <a:rPr lang="uk-UA" sz="1050" dirty="0" err="1" smtClean="0">
                <a:latin typeface="e-Ukraine"/>
              </a:rPr>
              <a:t>безбар’єрність</a:t>
            </a:r>
            <a:r>
              <a:rPr lang="uk-UA" sz="1050" dirty="0" smtClean="0">
                <a:latin typeface="e-Ukraine"/>
              </a:rPr>
              <a:t> – це сьогодні реальний стандарт роботи. Вона означає рівність, повагу до гідності, доступність послуг – фізичну, інформаційну та цифрову.</a:t>
            </a:r>
          </a:p>
          <a:p>
            <a:pPr indent="360000" algn="just" fontAlgn="base"/>
            <a:r>
              <a:rPr lang="uk-UA" sz="1050" dirty="0" smtClean="0">
                <a:latin typeface="e-Ukraine"/>
              </a:rPr>
              <a:t>Податкова служба прагне, щоб кожен громадянин або підприємець міг отримати послуги швидко, зрозуміло і з урахуванням своїх потреб.</a:t>
            </a:r>
          </a:p>
          <a:p>
            <a:pPr indent="360000" algn="just" fontAlgn="base"/>
            <a:r>
              <a:rPr lang="uk-UA" sz="1050" dirty="0" smtClean="0">
                <a:latin typeface="e-Ukraine"/>
              </a:rPr>
              <a:t>Як це реалізовано:</a:t>
            </a:r>
          </a:p>
          <a:p>
            <a:pPr indent="360000" algn="just" fontAlgn="base"/>
            <a:r>
              <a:rPr lang="uk-UA" sz="1050" dirty="0" smtClean="0">
                <a:latin typeface="e-Ukraine"/>
              </a:rPr>
              <a:t>► </a:t>
            </a:r>
            <a:r>
              <a:rPr lang="uk-UA" sz="1050" dirty="0" err="1" smtClean="0">
                <a:latin typeface="e-Ukraine"/>
              </a:rPr>
              <a:t>Онлайн-доступність</a:t>
            </a:r>
            <a:r>
              <a:rPr lang="uk-UA" sz="1050" dirty="0" smtClean="0">
                <a:latin typeface="e-Ukraine"/>
              </a:rPr>
              <a:t>. </a:t>
            </a:r>
            <a:r>
              <a:rPr lang="uk-UA" sz="1050" dirty="0" err="1" smtClean="0">
                <a:latin typeface="e-Ukraine"/>
              </a:rPr>
              <a:t>Вебпортал</a:t>
            </a:r>
            <a:r>
              <a:rPr lang="uk-UA" sz="1050" dirty="0" smtClean="0">
                <a:latin typeface="e-Ukraine"/>
              </a:rPr>
              <a:t> ДПС та сайт Кваліфікованого надавача електронних довірчих послуг адаптовано для людей із порушенням зору.</a:t>
            </a:r>
          </a:p>
          <a:p>
            <a:pPr indent="360000" algn="just" fontAlgn="base"/>
            <a:r>
              <a:rPr lang="uk-UA" sz="1050" dirty="0" smtClean="0">
                <a:latin typeface="e-Ukraine"/>
              </a:rPr>
              <a:t>► Контакт-центр ДПС. Дає можливість отримати професійні відповіді з будь-яких податкових питань.</a:t>
            </a:r>
          </a:p>
          <a:p>
            <a:pPr indent="360000" algn="just" fontAlgn="base"/>
            <a:r>
              <a:rPr lang="uk-UA" sz="1050" dirty="0" smtClean="0">
                <a:latin typeface="e-Ukraine"/>
              </a:rPr>
              <a:t>► Доступність приміщень. Центри обслуговування платників облаштовуються з урахуванням потреб людей з інвалідністю та </a:t>
            </a:r>
            <a:r>
              <a:rPr lang="uk-UA" sz="1050" dirty="0" err="1" smtClean="0">
                <a:latin typeface="e-Ukraine"/>
              </a:rPr>
              <a:t>маломобільних</a:t>
            </a:r>
            <a:r>
              <a:rPr lang="uk-UA" sz="1050" dirty="0" smtClean="0">
                <a:latin typeface="e-Ukraine"/>
              </a:rPr>
              <a:t> груп.</a:t>
            </a:r>
          </a:p>
          <a:p>
            <a:pPr indent="360000" algn="just" fontAlgn="base"/>
            <a:r>
              <a:rPr lang="uk-UA" sz="1050" dirty="0" smtClean="0">
                <a:latin typeface="e-Ukraine"/>
              </a:rPr>
              <a:t>► </a:t>
            </a:r>
            <a:r>
              <a:rPr lang="en-US" sz="1050" dirty="0" smtClean="0">
                <a:latin typeface="e-Ukraine"/>
              </a:rPr>
              <a:t>  </a:t>
            </a:r>
            <a:r>
              <a:rPr lang="uk-UA" sz="1050" dirty="0" smtClean="0">
                <a:latin typeface="e-Ukraine"/>
              </a:rPr>
              <a:t>Ввічливе </a:t>
            </a:r>
            <a:r>
              <a:rPr lang="uk-UA" sz="1050" dirty="0" smtClean="0">
                <a:latin typeface="e-Ukraine"/>
              </a:rPr>
              <a:t>обслуговування. Відвідувачі з інвалідністю обслуговуються позачергово, за участі модератора, який супроводжує їх на всіх етапах отримання послуг.</a:t>
            </a:r>
          </a:p>
          <a:p>
            <a:pPr indent="360000" algn="just" fontAlgn="base"/>
            <a:r>
              <a:rPr lang="uk-UA" sz="1050" dirty="0" err="1" smtClean="0">
                <a:latin typeface="e-Ukraine"/>
              </a:rPr>
              <a:t>Безбар’єрний</a:t>
            </a:r>
            <a:r>
              <a:rPr lang="uk-UA" sz="1050" dirty="0" smtClean="0">
                <a:latin typeface="e-Ukraine"/>
              </a:rPr>
              <a:t> підхід – це не лише про зручність, а про нову культуру взаємодії між державою та платниками, засновану на прозорості й повазі.</a:t>
            </a:r>
          </a:p>
          <a:p>
            <a:pPr indent="360000" algn="just" fontAlgn="base"/>
            <a:r>
              <a:rPr lang="uk-UA" sz="1050" dirty="0" smtClean="0">
                <a:latin typeface="e-Ukraine"/>
              </a:rPr>
              <a:t>Створення Офісу податкових консультантів (Офіс) – ще один крок до довіри. Ця платформа дає можливість кожному платнику податків отримати фахову консультацію. Місія Офісу пояснювати і допомагати платникам дотримуватися законодавства, будувати прозору фінансову репутацію та запобігати спорам із податковими органами.</a:t>
            </a:r>
          </a:p>
          <a:p>
            <a:pPr indent="360000" algn="just"/>
            <a:r>
              <a:rPr lang="uk-UA" sz="1050" dirty="0" smtClean="0">
                <a:latin typeface="e-Ukraine"/>
              </a:rPr>
              <a:t>Одним із ключових елементів </a:t>
            </a:r>
            <a:r>
              <a:rPr lang="uk-UA" sz="1050" dirty="0" err="1" smtClean="0">
                <a:latin typeface="e-Ukraine"/>
              </a:rPr>
              <a:t>безбар’єрного</a:t>
            </a:r>
            <a:r>
              <a:rPr lang="uk-UA" sz="1050" dirty="0" smtClean="0">
                <a:latin typeface="e-Ukraine"/>
              </a:rPr>
              <a:t> середовища є цифрова доступність адміністративних та інших послуг, які надаються податковою службою. Це дозволяє кожній людині – незалежно від місця проживання, фізичних можливостей чи обставин – ефективно взаємодіяти з податковими органами.</a:t>
            </a:r>
            <a:endParaRPr lang="uk-UA" sz="1050" dirty="0" smtClean="0">
              <a:latin typeface="e-Ukraine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2638</TotalTime>
  <Words>556</Words>
  <Application>Microsoft Office PowerPoint</Application>
  <PresentationFormat>Аркуш A4 (210x297 мм)</PresentationFormat>
  <Paragraphs>35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360</cp:revision>
  <dcterms:created xsi:type="dcterms:W3CDTF">2021-05-27T05:23:05Z</dcterms:created>
  <dcterms:modified xsi:type="dcterms:W3CDTF">2026-03-03T09:00:08Z</dcterms:modified>
</cp:coreProperties>
</file>