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tax.gov.u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Швидко перевірити наявність податкового боргу можна через Електронний кабінет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58101" y="3219451"/>
            <a:ext cx="1790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Податковий борг виріс на 23 млрд грн з початку війни — Фiнансовий клу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4262437"/>
            <a:ext cx="2743200" cy="176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300" dirty="0" smtClean="0">
                <a:latin typeface="e-Ukraine"/>
              </a:rPr>
              <a:t>Для фізичних осіб передбачена можливість зручної </a:t>
            </a:r>
            <a:r>
              <a:rPr lang="uk-UA" sz="1300" dirty="0" err="1" smtClean="0">
                <a:latin typeface="e-Ukraine"/>
              </a:rPr>
              <a:t>онлайн-оплати</a:t>
            </a:r>
            <a:r>
              <a:rPr lang="uk-UA" sz="1300" dirty="0" smtClean="0">
                <a:latin typeface="e-Ukraine"/>
              </a:rPr>
              <a:t> податків і зборів після ідентифікації через платіжну систему – за допомогою банківської картки або QR-коду.</a:t>
            </a:r>
          </a:p>
          <a:p>
            <a:pPr indent="360000" algn="just" fontAlgn="base"/>
            <a:r>
              <a:rPr lang="uk-UA" sz="1300" dirty="0" smtClean="0">
                <a:latin typeface="e-Ukraine"/>
              </a:rPr>
              <a:t>Корисні підказки щодо порядку сплати податків, зборів та інших платежів можна переглянути в розділі «Допомога» Електронного кабінету, обравши меню «Стан розрахунків з бюджетом».</a:t>
            </a:r>
          </a:p>
          <a:p>
            <a:pPr indent="360000" algn="just" fontAlgn="base"/>
            <a:r>
              <a:rPr lang="uk-UA" sz="1300" dirty="0" smtClean="0">
                <a:latin typeface="e-Ukraine"/>
              </a:rPr>
              <a:t>Звертаємо увагу, що при виявленні неточностей в інформації (</a:t>
            </a:r>
            <a:r>
              <a:rPr lang="uk-UA" sz="1300" dirty="0" err="1" smtClean="0">
                <a:latin typeface="e-Ukraine"/>
              </a:rPr>
              <a:t>задвоєння</a:t>
            </a:r>
            <a:r>
              <a:rPr lang="uk-UA" sz="1300" dirty="0" smtClean="0">
                <a:latin typeface="e-Ukraine"/>
              </a:rPr>
              <a:t> платежів чи нарахувань, переплату або недоплату податків чи єдиного внеску) можна надіслати звернення до відповідного органу ДПС щодо виявлених розбіжностей за основним або неосновним місцем обліку через меню «Листування з ДПС» приватної частини Електронного кабінету.</a:t>
            </a:r>
          </a:p>
          <a:p>
            <a:pPr indent="360000" algn="just" fontAlgn="base"/>
            <a:r>
              <a:rPr lang="uk-UA" sz="1300" dirty="0" smtClean="0">
                <a:latin typeface="e-Ukraine"/>
              </a:rPr>
              <a:t>Електронний кабінет – це надійний інструмент для контролю за сплатою податків, зборів і платежів та уникнення податкового боргу.</a:t>
            </a:r>
          </a:p>
          <a:p>
            <a:pPr indent="360000" algn="just"/>
            <a:r>
              <a:rPr lang="uk-UA" sz="1300" dirty="0" smtClean="0">
                <a:latin typeface="e-Ukraine"/>
              </a:rPr>
              <a:t>Користуйтесь зручними форматами комунікації з податковою службою!  </a:t>
            </a:r>
          </a:p>
          <a:p>
            <a:pPr indent="360000" algn="just" fontAlgn="base"/>
            <a:endParaRPr lang="uk-UA" sz="1300" dirty="0" smtClean="0"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30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300" dirty="0" smtClean="0">
              <a:latin typeface="e-Ukraine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>
            <a:off x="9201151" y="5357179"/>
            <a:ext cx="704850" cy="150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3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300" dirty="0" smtClean="0">
                <a:latin typeface="e-Ukraine" pitchFamily="50" charset="-52"/>
              </a:rPr>
              <a:t>Головне управління ДПС у Дніпропетровській області інформує.</a:t>
            </a:r>
          </a:p>
          <a:p>
            <a:pPr indent="360000" algn="just" fontAlgn="base"/>
            <a:r>
              <a:rPr lang="uk-UA" sz="1300" dirty="0" smtClean="0">
                <a:latin typeface="e-Ukraine" pitchFamily="50" charset="-52"/>
              </a:rPr>
              <a:t>Перевірити нараховані податки та сплатити їх платники можуть через Електронний кабінет.</a:t>
            </a:r>
          </a:p>
          <a:p>
            <a:pPr indent="360000" algn="just" fontAlgn="base"/>
            <a:r>
              <a:rPr lang="uk-UA" sz="1300" dirty="0" smtClean="0">
                <a:latin typeface="e-Ukraine" pitchFamily="50" charset="-52"/>
              </a:rPr>
              <a:t>Сервіси Електронного кабінету дозволяють фізичним особам у будь-який час переглядати свої податкові зобов’язання та здійснювати платежі у кілька </a:t>
            </a:r>
            <a:r>
              <a:rPr lang="uk-UA" sz="1300" dirty="0" err="1" smtClean="0">
                <a:latin typeface="e-Ukraine" pitchFamily="50" charset="-52"/>
              </a:rPr>
              <a:t>кліків</a:t>
            </a:r>
            <a:r>
              <a:rPr lang="uk-UA" sz="1300" dirty="0" smtClean="0">
                <a:latin typeface="e-Ukraine" pitchFamily="50" charset="-52"/>
              </a:rPr>
              <a:t>.</a:t>
            </a:r>
          </a:p>
          <a:p>
            <a:pPr indent="360000" algn="just" fontAlgn="base"/>
            <a:r>
              <a:rPr lang="uk-UA" sz="1300" dirty="0" smtClean="0">
                <a:latin typeface="e-Ukraine" pitchFamily="50" charset="-52"/>
              </a:rPr>
              <a:t>Увійти до Електронного кабінету можна за адресою </a:t>
            </a:r>
            <a:r>
              <a:rPr lang="uk-UA" sz="1300" u="sng" dirty="0" smtClean="0">
                <a:latin typeface="e-Ukraine" pitchFamily="50" charset="-52"/>
                <a:hlinkClick r:id="rId3"/>
              </a:rPr>
              <a:t>https://cabinet.tax.gov.ua</a:t>
            </a:r>
            <a:r>
              <a:rPr lang="uk-UA" sz="1300" dirty="0" smtClean="0">
                <a:latin typeface="e-Ukraine" pitchFamily="50" charset="-52"/>
              </a:rPr>
              <a:t>, а також через </a:t>
            </a:r>
            <a:r>
              <a:rPr lang="uk-UA" sz="1300" dirty="0" err="1" smtClean="0">
                <a:latin typeface="e-Ukraine" pitchFamily="50" charset="-52"/>
              </a:rPr>
              <a:t>вебпортал</a:t>
            </a:r>
            <a:r>
              <a:rPr lang="uk-UA" sz="1300" dirty="0" smtClean="0">
                <a:latin typeface="e-Ukraine" pitchFamily="50" charset="-52"/>
              </a:rPr>
              <a:t> ДПС.</a:t>
            </a:r>
          </a:p>
          <a:p>
            <a:pPr indent="360000" algn="just" fontAlgn="base"/>
            <a:r>
              <a:rPr lang="uk-UA" sz="1300" dirty="0" smtClean="0">
                <a:latin typeface="e-Ukraine" pitchFamily="50" charset="-52"/>
              </a:rPr>
              <a:t>Доступ до приватної частини сервісу здійснюється з використанням кваліфікованого електронного підпису (КЕП), через Інтегровану систему електронної ідентифікації – </a:t>
            </a:r>
            <a:r>
              <a:rPr lang="uk-UA" sz="1300" dirty="0" err="1" smtClean="0">
                <a:latin typeface="e-Ukraine" pitchFamily="50" charset="-52"/>
              </a:rPr>
              <a:t>id.gov.ua</a:t>
            </a:r>
            <a:r>
              <a:rPr lang="uk-UA" sz="1300" dirty="0" smtClean="0">
                <a:latin typeface="e-Ukraine" pitchFamily="50" charset="-52"/>
              </a:rPr>
              <a:t> (</a:t>
            </a:r>
            <a:r>
              <a:rPr lang="uk-UA" sz="1300" dirty="0" err="1" smtClean="0">
                <a:latin typeface="e-Ukraine" pitchFamily="50" charset="-52"/>
              </a:rPr>
              <a:t>MobileID</a:t>
            </a:r>
            <a:r>
              <a:rPr lang="uk-UA" sz="1300" dirty="0" smtClean="0">
                <a:latin typeface="e-Ukraine" pitchFamily="50" charset="-52"/>
              </a:rPr>
              <a:t> та </a:t>
            </a:r>
            <a:r>
              <a:rPr lang="uk-UA" sz="1300" dirty="0" err="1" smtClean="0">
                <a:latin typeface="e-Ukraine" pitchFamily="50" charset="-52"/>
              </a:rPr>
              <a:t>BankID</a:t>
            </a:r>
            <a:r>
              <a:rPr lang="uk-UA" sz="1300" dirty="0" smtClean="0">
                <a:latin typeface="e-Ukraine" pitchFamily="50" charset="-52"/>
              </a:rPr>
              <a:t>), за допомогою </a:t>
            </a:r>
            <a:r>
              <a:rPr lang="uk-UA" sz="1300" dirty="0" err="1" smtClean="0">
                <a:latin typeface="e-Ukraine" pitchFamily="50" charset="-52"/>
              </a:rPr>
              <a:t>Дія.Підпис</a:t>
            </a:r>
            <a:r>
              <a:rPr lang="uk-UA" sz="1300" dirty="0" smtClean="0">
                <a:latin typeface="e-Ukraine" pitchFamily="50" charset="-52"/>
              </a:rPr>
              <a:t> або «хмарного» кваліфікованого електронного підпису.</a:t>
            </a:r>
          </a:p>
          <a:p>
            <a:pPr indent="360000" algn="just" fontAlgn="base"/>
            <a:r>
              <a:rPr lang="uk-UA" sz="1300" dirty="0" smtClean="0">
                <a:latin typeface="e-Ukraine" pitchFamily="50" charset="-52"/>
              </a:rPr>
              <a:t>У приватній частині Електронного кабінету достатньо обрати меню «Стан розрахунків з бюджетом», в якому відображається актуальна інформація про ваші особові рахунки станом на дату звернення – окремо за кожним податком, збором чи іншим платежем, із зазначенням відповідних бюджетних рахунків.</a:t>
            </a:r>
          </a:p>
          <a:p>
            <a:pPr indent="360000" algn="just"/>
            <a:r>
              <a:rPr lang="uk-UA" sz="1300" dirty="0" smtClean="0">
                <a:latin typeface="e-Ukraine" pitchFamily="50" charset="-52"/>
              </a:rPr>
              <a:t>Сервіс надає можливість швидко перевірити, зокрема наявність податкового боргу, а отже – вчасно виконати свої податкові обов’язки.</a:t>
            </a:r>
            <a:endParaRPr lang="uk-UA" sz="1300" dirty="0" smtClean="0">
              <a:latin typeface="e-Ukraine" pitchFamily="50" charset="-52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b="-705"/>
          <a:stretch>
            <a:fillRect/>
          </a:stretch>
        </p:blipFill>
        <p:spPr bwMode="auto">
          <a:xfrm>
            <a:off x="0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 rot="5400000">
            <a:off x="1229396" y="6127747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b="-705"/>
          <a:stretch>
            <a:fillRect/>
          </a:stretch>
        </p:blipFill>
        <p:spPr bwMode="auto">
          <a:xfrm>
            <a:off x="8601075" y="6238028"/>
            <a:ext cx="1304925" cy="62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 rot="5400000">
            <a:off x="8191507" y="6250910"/>
            <a:ext cx="388007" cy="82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</TotalTime>
  <Words>215</Words>
  <Application>Microsoft Office PowerPoint</Application>
  <PresentationFormat>Аркуш A4 (210x297 мм)</PresentationFormat>
  <Paragraphs>29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350</cp:revision>
  <dcterms:created xsi:type="dcterms:W3CDTF">2021-05-27T05:23:05Z</dcterms:created>
  <dcterms:modified xsi:type="dcterms:W3CDTF">2026-03-03T08:48:57Z</dcterms:modified>
</cp:coreProperties>
</file>