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5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dp.ikc@tax.gov.ua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url.lu/nmozxj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590675"/>
            <a:ext cx="422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Комунікаційні податкові платформи: як звернутись, з яких питань та який термін їх розгляду?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648575" y="3219451"/>
            <a:ext cx="18002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Березень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7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" name="Picture 4" descr="Комунікаційні податкові платформи: ефективний спосіб вирішення питань у  сфері оподаткуванн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7393" y="4319588"/>
            <a:ext cx="2716107" cy="1665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91124" y="0"/>
            <a:ext cx="4572001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400" b="1" dirty="0" smtClean="0">
              <a:solidFill>
                <a:srgbClr val="0033CC"/>
              </a:solidFill>
              <a:latin typeface="e-Ukraine"/>
              <a:cs typeface="Arial" pitchFamily="34" charset="0"/>
            </a:endParaRPr>
          </a:p>
          <a:p>
            <a:pPr indent="360000" algn="just" fontAlgn="base"/>
            <a:r>
              <a:rPr lang="uk-UA" sz="1400" dirty="0" smtClean="0">
                <a:latin typeface="e-Ukraine"/>
              </a:rPr>
              <a:t>Такі звернення розглядаються у термін, встановлений ст. 20 Закону України «Про звернення громадян», а саме – не більше одного місяця від дня їх надходження, а ті, які не потребують додаткового вивчення, – невідкладно, але не пізніше п’ятнадцяти днів від дня їх отримання.</a:t>
            </a:r>
          </a:p>
          <a:p>
            <a:pPr indent="360000" algn="just" fontAlgn="base"/>
            <a:r>
              <a:rPr lang="uk-UA" sz="1400" dirty="0" smtClean="0">
                <a:latin typeface="e-Ukraine"/>
              </a:rPr>
              <a:t>За результатами моніторингу (аналізу) найбільш актуальних та резонансних питань, зазначених у зверненнях, які потребують обговорення, можуть бути організовані заходи (зустрічі) представників ІГС та бізнес-асоціацій з представниками органів ДПС.</a:t>
            </a:r>
          </a:p>
          <a:p>
            <a:pPr indent="360000" algn="just" fontAlgn="base"/>
            <a:r>
              <a:rPr lang="uk-UA" sz="1400" dirty="0" smtClean="0">
                <a:latin typeface="e-Ukraine"/>
              </a:rPr>
              <a:t>Нагадуємо, що до податкової служби Дніпропетровщини звернення від представників бізнесу та громадськості приймаються на електронну скриньку КПП </a:t>
            </a:r>
            <a:r>
              <a:rPr lang="uk-UA" sz="1400" u="sng" dirty="0" err="1" smtClean="0">
                <a:latin typeface="e-Ukraine"/>
                <a:hlinkClick r:id="rId2"/>
              </a:rPr>
              <a:t>dp.ikc</a:t>
            </a:r>
            <a:r>
              <a:rPr lang="uk-UA" sz="1400" u="sng" dirty="0" smtClean="0">
                <a:latin typeface="e-Ukraine"/>
                <a:hlinkClick r:id="rId2"/>
              </a:rPr>
              <a:t>@</a:t>
            </a:r>
            <a:r>
              <a:rPr lang="uk-UA" sz="1400" u="sng" dirty="0" err="1" smtClean="0">
                <a:latin typeface="e-Ukraine"/>
                <a:hlinkClick r:id="rId2"/>
              </a:rPr>
              <a:t>tax.gov.ua</a:t>
            </a:r>
            <a:r>
              <a:rPr lang="uk-UA" sz="1400" dirty="0" smtClean="0">
                <a:latin typeface="e-Ukraine"/>
              </a:rPr>
              <a:t>.</a:t>
            </a:r>
          </a:p>
          <a:p>
            <a:pPr indent="360000" algn="just" fontAlgn="base"/>
            <a:r>
              <a:rPr lang="uk-UA" sz="1400" dirty="0" smtClean="0">
                <a:latin typeface="e-Ukraine"/>
              </a:rPr>
              <a:t>Потребуєте оперативного вирішення податкових питань?</a:t>
            </a:r>
          </a:p>
          <a:p>
            <a:pPr indent="360000" algn="just" fontAlgn="base"/>
            <a:r>
              <a:rPr lang="uk-UA" sz="1400" dirty="0" smtClean="0">
                <a:latin typeface="e-Ukraine"/>
              </a:rPr>
              <a:t>Маєте пропозиції щодо необхідності проведення за конкретною тематикою зустрічі?</a:t>
            </a:r>
          </a:p>
          <a:p>
            <a:pPr indent="360000" algn="just"/>
            <a:r>
              <a:rPr lang="uk-UA" sz="1400" dirty="0" smtClean="0">
                <a:latin typeface="e-Ukraine"/>
              </a:rPr>
              <a:t>Звертайтесь на КПП Головного управління ДПС у Дніпропетровській області!</a:t>
            </a:r>
          </a:p>
          <a:p>
            <a:pPr indent="360000" algn="just" fontAlgn="base"/>
            <a:r>
              <a:rPr lang="uk-UA" sz="1400" dirty="0" smtClean="0">
                <a:latin typeface="e-Ukraine"/>
              </a:rPr>
              <a:t> </a:t>
            </a:r>
          </a:p>
          <a:p>
            <a:pPr indent="360000" algn="just" fontAlgn="base"/>
            <a:endParaRPr lang="uk-UA" sz="1400" dirty="0" smtClean="0">
              <a:latin typeface="e-Ukraine"/>
              <a:cs typeface="Arial" pitchFamily="34" charset="0"/>
            </a:endParaRPr>
          </a:p>
          <a:p>
            <a:pPr indent="360000" algn="just" fontAlgn="base"/>
            <a:r>
              <a:rPr lang="uk-UA" sz="1400" dirty="0" smtClean="0">
                <a:latin typeface="e-Ukraine"/>
                <a:cs typeface="Arial" pitchFamily="34" charset="0"/>
              </a:rPr>
              <a:t>	</a:t>
            </a:r>
          </a:p>
          <a:p>
            <a:pPr indent="360000" algn="just"/>
            <a:endParaRPr lang="uk-UA" sz="1400" dirty="0" smtClean="0">
              <a:latin typeface="e-Ukraine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 b="-705"/>
          <a:stretch>
            <a:fillRect/>
          </a:stretch>
        </p:blipFill>
        <p:spPr bwMode="auto">
          <a:xfrm>
            <a:off x="0" y="6045044"/>
            <a:ext cx="1704975" cy="82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 rot="5400000">
            <a:off x="1636895" y="6027922"/>
            <a:ext cx="530524" cy="112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23825" y="0"/>
            <a:ext cx="482917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400" dirty="0" smtClean="0">
              <a:latin typeface="e-Ukraine" pitchFamily="50" charset="-52"/>
              <a:cs typeface="Times New Roman" pitchFamily="18" charset="0"/>
            </a:endParaRPr>
          </a:p>
          <a:p>
            <a:pPr indent="360000" algn="just" fontAlgn="base"/>
            <a:r>
              <a:rPr lang="uk-UA" sz="1400" dirty="0" smtClean="0">
                <a:latin typeface="e-Ukraine" pitchFamily="50" charset="-52"/>
              </a:rPr>
              <a:t>Головне управління ДПС у Дніпропетровській області звертає увагу, що комунікаційні податкові платформи</a:t>
            </a:r>
            <a:r>
              <a:rPr lang="en-US" sz="1400" dirty="0" smtClean="0">
                <a:latin typeface="e-Ukraine" pitchFamily="50" charset="-52"/>
              </a:rPr>
              <a:t/>
            </a:r>
            <a:br>
              <a:rPr lang="en-US" sz="1400" dirty="0" smtClean="0">
                <a:latin typeface="e-Ukraine" pitchFamily="50" charset="-52"/>
              </a:rPr>
            </a:br>
            <a:r>
              <a:rPr lang="uk-UA" sz="1400" dirty="0" smtClean="0">
                <a:latin typeface="e-Ukraine" pitchFamily="50" charset="-52"/>
              </a:rPr>
              <a:t>(далі – КПП) є механізмом для ефективного діалогу інститутів громадянського суспільства (далі – ІГС) та бізнес-асоціацій, що представляють інтереси платників податків, з ДПС та її територіальними органами, спрямованим на оперативне вирішення питань у сфері оподаткування.</a:t>
            </a:r>
          </a:p>
          <a:p>
            <a:pPr indent="360000" algn="just" fontAlgn="base"/>
            <a:r>
              <a:rPr lang="uk-UA" sz="1400" dirty="0" smtClean="0">
                <a:latin typeface="e-Ukraine" pitchFamily="50" charset="-52"/>
              </a:rPr>
              <a:t>Для звернення через КПП необхідно надіслати офіційний/електронний лист на електронну адресу комунікаційної податкової платформи в ДПС (її територіальному органі), розміщену на </a:t>
            </a:r>
            <a:r>
              <a:rPr lang="uk-UA" sz="1400" dirty="0" err="1" smtClean="0">
                <a:latin typeface="e-Ukraine" pitchFamily="50" charset="-52"/>
              </a:rPr>
              <a:t>вебпорталі</a:t>
            </a:r>
            <a:r>
              <a:rPr lang="uk-UA" sz="1400" dirty="0" smtClean="0">
                <a:latin typeface="e-Ukraine" pitchFamily="50" charset="-52"/>
              </a:rPr>
              <a:t> ДПС за посиланням: Головна/Контакти/Комунікаційні податкові платформи (</a:t>
            </a:r>
            <a:r>
              <a:rPr lang="uk-UA" sz="1400" u="sng" dirty="0" smtClean="0">
                <a:latin typeface="e-Ukraine" pitchFamily="50" charset="-52"/>
                <a:hlinkClick r:id="rId5"/>
              </a:rPr>
              <a:t>https://surl.lu/nmozxj</a:t>
            </a:r>
            <a:r>
              <a:rPr lang="uk-UA" sz="1400" dirty="0" smtClean="0">
                <a:latin typeface="e-Ukraine" pitchFamily="50" charset="-52"/>
              </a:rPr>
              <a:t>), зазначивши:</a:t>
            </a:r>
          </a:p>
          <a:p>
            <a:pPr algn="just" fontAlgn="base">
              <a:buFontTx/>
              <a:buChar char="–"/>
            </a:pPr>
            <a:r>
              <a:rPr lang="uk-UA" sz="1400" dirty="0" smtClean="0">
                <a:latin typeface="e-Ukraine" pitchFamily="50" charset="-52"/>
              </a:rPr>
              <a:t> суть питання або проблеми, що потребує вирішення;</a:t>
            </a:r>
          </a:p>
          <a:p>
            <a:pPr algn="just" fontAlgn="base">
              <a:buFontTx/>
              <a:buChar char="–"/>
            </a:pPr>
            <a:r>
              <a:rPr lang="uk-UA" sz="1400" dirty="0" smtClean="0">
                <a:latin typeface="e-Ukraine" pitchFamily="50" charset="-52"/>
              </a:rPr>
              <a:t> назву та код ЄДРПОУ організації;</a:t>
            </a:r>
          </a:p>
          <a:p>
            <a:pPr algn="just" fontAlgn="base">
              <a:buFontTx/>
              <a:buChar char="–"/>
            </a:pPr>
            <a:r>
              <a:rPr lang="uk-UA" sz="1400" dirty="0" smtClean="0">
                <a:latin typeface="e-Ukraine" pitchFamily="50" charset="-52"/>
              </a:rPr>
              <a:t> податкову адресу;</a:t>
            </a:r>
          </a:p>
          <a:p>
            <a:pPr algn="just">
              <a:buFontTx/>
              <a:buChar char="–"/>
            </a:pPr>
            <a:r>
              <a:rPr lang="uk-UA" sz="1400" dirty="0" smtClean="0">
                <a:latin typeface="e-Ukraine" pitchFamily="50" charset="-52"/>
              </a:rPr>
              <a:t> контактний телефон.</a:t>
            </a:r>
            <a:endParaRPr lang="uk-UA" sz="1400" dirty="0" smtClean="0">
              <a:latin typeface="e-Ukraine" pitchFamily="50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2576</TotalTime>
  <Words>162</Words>
  <Application>Microsoft Office PowerPoint</Application>
  <PresentationFormat>Аркуш A4 (210x297 мм)</PresentationFormat>
  <Paragraphs>30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352</cp:revision>
  <dcterms:created xsi:type="dcterms:W3CDTF">2021-05-27T05:23:05Z</dcterms:created>
  <dcterms:modified xsi:type="dcterms:W3CDTF">2026-03-09T07:58:01Z</dcterms:modified>
</cp:coreProperties>
</file>