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Способи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подання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податкових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декларацій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платниками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податків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, </a:t>
            </a:r>
            <a:r>
              <a:rPr lang="ru-RU" dirty="0" err="1" smtClean="0">
                <a:solidFill>
                  <a:srgbClr val="0033CC"/>
                </a:solidFill>
                <a:latin typeface="e-Ukraine Head Bold" pitchFamily="50" charset="-52"/>
              </a:rPr>
              <a:t>передбачені</a:t>
            </a:r>
            <a:r>
              <a:rPr lang="ru-RU" dirty="0" smtClean="0">
                <a:solidFill>
                  <a:srgbClr val="0033CC"/>
                </a:solidFill>
                <a:latin typeface="e-Ukraine Head Bold" pitchFamily="50" charset="-52"/>
              </a:rPr>
              <a:t> ПКУ</a:t>
            </a:r>
          </a:p>
          <a:p>
            <a:pPr algn="ctr" fontAlgn="base"/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Picture 2" descr="Способи подання податкової декларації про майновий стан і доходи для  отримання податкової зниж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6825" y="4259262"/>
            <a:ext cx="2740025" cy="168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00649" y="0"/>
            <a:ext cx="45720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 fontAlgn="base"/>
            <a:endParaRPr lang="uk-UA" sz="120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540000" algn="just" fontAlgn="base"/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Відповідно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до п. 49.4 ст. 49 ПКУ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платники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що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належать до великих та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середніх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підприємств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подають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податкові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декларації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контролюючому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органу в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електронній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формі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дотриманням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вимог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Законів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№ 851 та № 2155. </a:t>
            </a:r>
          </a:p>
          <a:p>
            <a:pPr indent="540000" algn="just" fontAlgn="base"/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Податкова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звітність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додану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вартість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подається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електронній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формі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контролюючому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органу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всіма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платниками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цього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дотриманням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вимог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Законів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№ 851 та</a:t>
            </a:r>
            <a:br>
              <a:rPr lang="ru-RU" sz="1200" dirty="0" smtClean="0">
                <a:latin typeface="e-Ukraine" pitchFamily="50" charset="-52"/>
                <a:cs typeface="Times New Roman" pitchFamily="18" charset="0"/>
              </a:rPr>
            </a:b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№ 2155. </a:t>
            </a:r>
          </a:p>
          <a:p>
            <a:pPr indent="540000" algn="just" fontAlgn="base"/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Фінансова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звітність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про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фінансовий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стан (баланс) та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про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прибутки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збитки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та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інший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сукупний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дохід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про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фінансові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результати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),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що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подаються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згідно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вимогами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/>
            </a:r>
            <a:br>
              <a:rPr lang="ru-RU" sz="1200" dirty="0" smtClean="0">
                <a:latin typeface="e-Ukraine" pitchFamily="50" charset="-52"/>
                <a:cs typeface="Times New Roman" pitchFamily="18" charset="0"/>
              </a:rPr>
            </a:b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п. 46.2 ст. 46 ПКУ,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подаються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електронній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формі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дотриманням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вимог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Законів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№ 851 та № 2155 до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контролюючих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органів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платниками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прибуток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підприємств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платниками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частини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чистого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прибутку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(доходу),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платниками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дивідендів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державну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частку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неприбутковими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підприємствами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установами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організаціями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які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подають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податкову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звітність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електронній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e-Ukraine" pitchFamily="50" charset="-52"/>
                <a:cs typeface="Times New Roman" pitchFamily="18" charset="0"/>
              </a:rPr>
              <a:t>формі</a:t>
            </a:r>
            <a:r>
              <a:rPr lang="ru-RU" sz="1200" dirty="0" smtClean="0">
                <a:latin typeface="e-Ukraine" pitchFamily="50" charset="-52"/>
                <a:cs typeface="Times New Roman" pitchFamily="18" charset="0"/>
              </a:rPr>
              <a:t>.</a:t>
            </a:r>
          </a:p>
          <a:p>
            <a:pPr indent="54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540000" algn="just" fontAlgn="base"/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 </a:t>
            </a:r>
          </a:p>
          <a:p>
            <a:pPr indent="54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540000" algn="just" fontAlgn="base"/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	</a:t>
            </a:r>
          </a:p>
          <a:p>
            <a:pPr indent="540000" algn="just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7813034" y="5857876"/>
            <a:ext cx="209296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7600508" y="5755163"/>
            <a:ext cx="704853" cy="15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14300" y="0"/>
            <a:ext cx="48291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540000" algn="just" fontAlgn="base"/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нагадує.</a:t>
            </a:r>
            <a:endParaRPr lang="en-US" sz="1200" dirty="0" smtClean="0">
              <a:latin typeface="e-Ukraine" pitchFamily="50" charset="-52"/>
              <a:cs typeface="Times New Roman" pitchFamily="18" charset="0"/>
            </a:endParaRPr>
          </a:p>
          <a:p>
            <a:pPr indent="540000" algn="just" fontAlgn="base"/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Згідно з п. 49.3 ст. 49 Податкового кодексу України (далі – ПКУ) </a:t>
            </a:r>
            <a:r>
              <a:rPr lang="uk-UA" sz="12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податкова декларація подається за вибором платника податків, якщо інше не передбачено ПКУ, в один із таких способів:</a:t>
            </a: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 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 особисто платником податків або уповноваженою на це особою; 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 надсилається поштою з повідомленням про вручення та з описом вкладення; 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 засобами електронного зв’язку в електронній формі з дотриманням вимог законів України </a:t>
            </a: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від</a:t>
            </a:r>
            <a:r>
              <a:rPr lang="en-US" sz="1200" dirty="0" smtClean="0">
                <a:latin typeface="e-Ukraine" pitchFamily="50" charset="-52"/>
                <a:cs typeface="Times New Roman" pitchFamily="18" charset="0"/>
              </a:rPr>
              <a:t/>
            </a:r>
            <a:br>
              <a:rPr lang="en-US" sz="1200" dirty="0" smtClean="0">
                <a:latin typeface="e-Ukraine" pitchFamily="50" charset="-52"/>
                <a:cs typeface="Times New Roman" pitchFamily="18" charset="0"/>
              </a:rPr>
            </a:b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22 </a:t>
            </a: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травня 2003 року № 851-</a:t>
            </a:r>
            <a:r>
              <a:rPr lang="en-US" sz="1200" dirty="0" smtClean="0">
                <a:latin typeface="e-Ukraine" pitchFamily="50" charset="-52"/>
                <a:cs typeface="Times New Roman" pitchFamily="18" charset="0"/>
              </a:rPr>
              <a:t>IV «</a:t>
            </a: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Про електронні документи та електронний документообіг» зі змінами та доповненнями (далі – Закон № 851) та від 05 жовтня 2017 року № 2155-</a:t>
            </a:r>
            <a:r>
              <a:rPr lang="en-US" sz="1200" dirty="0" smtClean="0">
                <a:latin typeface="e-Ukraine" pitchFamily="50" charset="-52"/>
                <a:cs typeface="Times New Roman" pitchFamily="18" charset="0"/>
              </a:rPr>
              <a:t>VIII «</a:t>
            </a:r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Про електронну ідентифікацію та електронні довірчі послуги» зі змінами та доповненнями (далі – Закон № 2155). </a:t>
            </a:r>
          </a:p>
          <a:p>
            <a:pPr indent="540000" algn="just" fontAlgn="base"/>
            <a:r>
              <a:rPr lang="uk-UA" sz="1200" dirty="0" smtClean="0">
                <a:latin typeface="e-Ukraine" pitchFamily="50" charset="-52"/>
                <a:cs typeface="Times New Roman" pitchFamily="18" charset="0"/>
              </a:rPr>
              <a:t>Єдиною підставою для неприйняття податкової декларації засобами електронного зв’язку в електронній формі є недійсність кваліфікованого електронного підпису або удосконаленого електронного підпису, що базується на кваліфікованому сертифікаті електронного підпису, такого платника податків відповідно до вимог Закону № 2155, у тому числі у зв’язку із закінченням строку дії відповідного кваліфікованого сертифіката електронного підпису, за умови що така податкова декларація відповідає всім вимогам електронного документа, містить достовірні обов’язкові реквізити та надана у форматі, доступному для її технічної обробки.</a:t>
            </a:r>
            <a:endParaRPr lang="uk-UA" sz="1200" dirty="0">
              <a:latin typeface="e-Ukraine" pitchFamily="50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119</Words>
  <Application>Microsoft Office PowerPoint</Application>
  <PresentationFormat>Аркуш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349</cp:revision>
  <dcterms:created xsi:type="dcterms:W3CDTF">2021-05-27T05:23:05Z</dcterms:created>
  <dcterms:modified xsi:type="dcterms:W3CDTF">2026-02-26T07:03:47Z</dcterms:modified>
</cp:coreProperties>
</file>