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9906000" cy="6858000" type="A4"/>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25A87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9" autoAdjust="0"/>
    <p:restoredTop sz="94660" autoAdjust="0"/>
  </p:normalViewPr>
  <p:slideViewPr>
    <p:cSldViewPr snapToGrid="0">
      <p:cViewPr>
        <p:scale>
          <a:sx n="100" d="100"/>
          <a:sy n="100" d="100"/>
        </p:scale>
        <p:origin x="-246" y="-19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8"/>
            <a:ext cx="84201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80337" y="274641"/>
            <a:ext cx="2414588"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536576" y="274641"/>
            <a:ext cx="70786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3"/>
            <a:ext cx="84201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FCE06E-CD33-4E8D-BB2D-3C537C4FAFB6}" type="datetimeFigureOut">
              <a:rPr lang="ru-RU" smtClean="0"/>
              <a:pPr/>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9FCE06E-CD33-4E8D-BB2D-3C537C4FAFB6}" type="datetimeFigureOut">
              <a:rPr lang="ru-RU" smtClean="0"/>
              <a:pPr/>
              <a:t>20.02.2026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9FCE06E-CD33-4E8D-BB2D-3C537C4FAFB6}" type="datetimeFigureOut">
              <a:rPr lang="ru-RU" smtClean="0"/>
              <a:pPr/>
              <a:t>20.02.2026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9FCE06E-CD33-4E8D-BB2D-3C537C4FAFB6}" type="datetimeFigureOut">
              <a:rPr lang="ru-RU" smtClean="0"/>
              <a:pPr/>
              <a:t>20.02.2026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FCE06E-CD33-4E8D-BB2D-3C537C4FAFB6}" type="datetimeFigureOut">
              <a:rPr lang="ru-RU" smtClean="0"/>
              <a:pPr/>
              <a:t>20.02.2026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20.02.2026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20.02.2026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CE06E-CD33-4E8D-BB2D-3C537C4FAFB6}" type="datetimeFigureOut">
              <a:rPr lang="ru-RU" smtClean="0"/>
              <a:pPr/>
              <a:t>20.02.2026</a:t>
            </a:fld>
            <a:endParaRPr lang="ru-RU"/>
          </a:p>
        </p:txBody>
      </p:sp>
      <p:sp>
        <p:nvSpPr>
          <p:cNvPr id="5" name="Нижний колонтитул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00836-F63B-4D9E-A2D5-C448F5928AE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cabinet.tax.gov.ua/" TargetMode="Externa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xmlns="" id="{AAE0BDE6-D7B9-4FD3-A01F-F489C68E00E5}"/>
              </a:ext>
            </a:extLst>
          </p:cNvPr>
          <p:cNvSpPr>
            <a:spLocks noChangeArrowheads="1"/>
          </p:cNvSpPr>
          <p:nvPr/>
        </p:nvSpPr>
        <p:spPr bwMode="auto">
          <a:xfrm>
            <a:off x="0" y="1762125"/>
            <a:ext cx="9906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pic>
        <p:nvPicPr>
          <p:cNvPr id="23" name="Рисунок 22" descr="долучайся.jpg"/>
          <p:cNvPicPr>
            <a:picLocks noChangeAspect="1"/>
          </p:cNvPicPr>
          <p:nvPr/>
        </p:nvPicPr>
        <p:blipFill>
          <a:blip r:embed="rId2" cstate="print"/>
          <a:srcRect l="5522" t="16482" r="66239" b="18246"/>
          <a:stretch>
            <a:fillRect/>
          </a:stretch>
        </p:blipFill>
        <p:spPr>
          <a:xfrm>
            <a:off x="409575" y="1362075"/>
            <a:ext cx="1543050" cy="2466975"/>
          </a:xfrm>
          <a:prstGeom prst="rect">
            <a:avLst/>
          </a:prstGeom>
        </p:spPr>
      </p:pic>
      <p:pic>
        <p:nvPicPr>
          <p:cNvPr id="24" name="Рисунок 23" descr="долучайся.jpg"/>
          <p:cNvPicPr>
            <a:picLocks noChangeAspect="1"/>
          </p:cNvPicPr>
          <p:nvPr/>
        </p:nvPicPr>
        <p:blipFill>
          <a:blip r:embed="rId2" cstate="print"/>
          <a:srcRect l="68275" t="42391" r="5229" b="16986"/>
          <a:stretch>
            <a:fillRect/>
          </a:stretch>
        </p:blipFill>
        <p:spPr>
          <a:xfrm>
            <a:off x="2619375" y="3295957"/>
            <a:ext cx="1517626" cy="1609418"/>
          </a:xfrm>
          <a:prstGeom prst="rect">
            <a:avLst/>
          </a:prstGeom>
        </p:spPr>
      </p:pic>
      <p:sp>
        <p:nvSpPr>
          <p:cNvPr id="25" name="Прямокутник 24"/>
          <p:cNvSpPr/>
          <p:nvPr/>
        </p:nvSpPr>
        <p:spPr>
          <a:xfrm>
            <a:off x="1514475" y="6296026"/>
            <a:ext cx="2333625" cy="323165"/>
          </a:xfrm>
          <a:prstGeom prst="rect">
            <a:avLst/>
          </a:prstGeom>
        </p:spPr>
        <p:txBody>
          <a:bodyPr wrap="square">
            <a:spAutoFit/>
          </a:bodyPr>
          <a:lstStyle/>
          <a:p>
            <a:r>
              <a:rPr lang="en-US" sz="1500" b="1" dirty="0" smtClean="0">
                <a:solidFill>
                  <a:srgbClr val="0033CC"/>
                </a:solidFill>
                <a:latin typeface="e-Ukraine Head Bold" pitchFamily="2" charset="-52"/>
              </a:rPr>
              <a:t>dp.ikc@tax.gov.ua</a:t>
            </a:r>
            <a:endParaRPr lang="en-US" sz="1500" b="1" dirty="0">
              <a:solidFill>
                <a:srgbClr val="0033CC"/>
              </a:solidFill>
              <a:latin typeface="e-Ukraine Head Bold" pitchFamily="2" charset="-52"/>
            </a:endParaRPr>
          </a:p>
        </p:txBody>
      </p:sp>
      <p:sp>
        <p:nvSpPr>
          <p:cNvPr id="38" name="Прямокутник 37"/>
          <p:cNvSpPr/>
          <p:nvPr/>
        </p:nvSpPr>
        <p:spPr>
          <a:xfrm>
            <a:off x="5610225" y="1343025"/>
            <a:ext cx="4229100" cy="1754326"/>
          </a:xfrm>
          <a:prstGeom prst="rect">
            <a:avLst/>
          </a:prstGeom>
        </p:spPr>
        <p:txBody>
          <a:bodyPr wrap="square">
            <a:spAutoFit/>
          </a:bodyPr>
          <a:lstStyle/>
          <a:p>
            <a:pPr algn="ctr" fontAlgn="base"/>
            <a:r>
              <a:rPr lang="uk-UA" b="1" dirty="0" smtClean="0">
                <a:solidFill>
                  <a:srgbClr val="0033CC"/>
                </a:solidFill>
                <a:latin typeface="e-Ukraine Head Bold" pitchFamily="50" charset="-52"/>
              </a:rPr>
              <a:t>Фізична особа має декілька об’єктів нерухомості у різних населених пунктах: до якого контролюючого органу звертатись для проведення звірки даних?</a:t>
            </a:r>
            <a:endParaRPr lang="ru-RU" dirty="0">
              <a:solidFill>
                <a:srgbClr val="0033CC"/>
              </a:solidFill>
              <a:latin typeface="e-Ukraine Head Bold" pitchFamily="50" charset="-52"/>
            </a:endParaRPr>
          </a:p>
        </p:txBody>
      </p:sp>
      <p:sp>
        <p:nvSpPr>
          <p:cNvPr id="39" name="Прямокутник 38"/>
          <p:cNvSpPr/>
          <p:nvPr/>
        </p:nvSpPr>
        <p:spPr>
          <a:xfrm>
            <a:off x="7724775" y="3324226"/>
            <a:ext cx="1724025" cy="307777"/>
          </a:xfrm>
          <a:prstGeom prst="rect">
            <a:avLst/>
          </a:prstGeom>
        </p:spPr>
        <p:txBody>
          <a:bodyPr wrap="square">
            <a:spAutoFit/>
          </a:bodyPr>
          <a:lstStyle/>
          <a:p>
            <a:pPr lvl="0" algn="r" defTabSz="914400" fontAlgn="base">
              <a:spcBef>
                <a:spcPct val="0"/>
              </a:spcBef>
              <a:spcAft>
                <a:spcPct val="0"/>
              </a:spcAft>
            </a:pPr>
            <a:r>
              <a:rPr lang="uk-UA" sz="1400" b="1" dirty="0" smtClean="0">
                <a:latin typeface="e-Ukraine Light" pitchFamily="50" charset="-52"/>
                <a:cs typeface="Times New Roman" pitchFamily="18" charset="0"/>
              </a:rPr>
              <a:t>Лютий 2026</a:t>
            </a:r>
          </a:p>
        </p:txBody>
      </p:sp>
      <p:pic>
        <p:nvPicPr>
          <p:cNvPr id="47" name="Рисунок 46" descr="Версія для роботи (1280 × 785 пікс.), копія (2).png"/>
          <p:cNvPicPr>
            <a:picLocks noChangeAspect="1"/>
          </p:cNvPicPr>
          <p:nvPr/>
        </p:nvPicPr>
        <p:blipFill>
          <a:blip r:embed="rId3" cstate="print"/>
          <a:srcRect l="14615" t="72420" r="67404" b="5159"/>
          <a:stretch>
            <a:fillRect/>
          </a:stretch>
        </p:blipFill>
        <p:spPr>
          <a:xfrm>
            <a:off x="742950" y="6151470"/>
            <a:ext cx="723900" cy="553570"/>
          </a:xfrm>
          <a:prstGeom prst="rect">
            <a:avLst/>
          </a:prstGeom>
        </p:spPr>
      </p:pic>
      <p:pic>
        <p:nvPicPr>
          <p:cNvPr id="29" name="Рисунок 28" descr="долучайся.jpg"/>
          <p:cNvPicPr>
            <a:picLocks noChangeAspect="1"/>
          </p:cNvPicPr>
          <p:nvPr/>
        </p:nvPicPr>
        <p:blipFill>
          <a:blip r:embed="rId2" cstate="print"/>
          <a:srcRect l="68275" t="17268" r="10096" b="57075"/>
          <a:stretch>
            <a:fillRect/>
          </a:stretch>
        </p:blipFill>
        <p:spPr>
          <a:xfrm>
            <a:off x="2742623" y="2326801"/>
            <a:ext cx="1238828" cy="1016474"/>
          </a:xfrm>
          <a:prstGeom prst="rect">
            <a:avLst/>
          </a:prstGeom>
        </p:spPr>
      </p:pic>
      <p:pic>
        <p:nvPicPr>
          <p:cNvPr id="1031" name="Picture 7"/>
          <p:cNvPicPr>
            <a:picLocks noChangeAspect="1" noChangeArrowheads="1"/>
          </p:cNvPicPr>
          <p:nvPr/>
        </p:nvPicPr>
        <p:blipFill>
          <a:blip r:embed="rId4" cstate="print"/>
          <a:srcRect r="53047"/>
          <a:stretch>
            <a:fillRect/>
          </a:stretch>
        </p:blipFill>
        <p:spPr bwMode="auto">
          <a:xfrm>
            <a:off x="8884876" y="4667247"/>
            <a:ext cx="1021124" cy="2174257"/>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b="-705"/>
          <a:stretch>
            <a:fillRect/>
          </a:stretch>
        </p:blipFill>
        <p:spPr bwMode="auto">
          <a:xfrm>
            <a:off x="7405604" y="5680380"/>
            <a:ext cx="2500396" cy="1206195"/>
          </a:xfrm>
          <a:prstGeom prst="rect">
            <a:avLst/>
          </a:prstGeom>
          <a:noFill/>
          <a:ln w="9525">
            <a:noFill/>
            <a:miter lim="800000"/>
            <a:headEnd/>
            <a:tailEnd/>
          </a:ln>
        </p:spPr>
      </p:pic>
      <p:sp>
        <p:nvSpPr>
          <p:cNvPr id="16" name="Прямоугольник 15"/>
          <p:cNvSpPr/>
          <p:nvPr/>
        </p:nvSpPr>
        <p:spPr>
          <a:xfrm>
            <a:off x="1" y="152311"/>
            <a:ext cx="4810124" cy="646331"/>
          </a:xfrm>
          <a:prstGeom prst="rect">
            <a:avLst/>
          </a:prstGeom>
        </p:spPr>
        <p:txBody>
          <a:bodyPr wrap="square">
            <a:spAutoFit/>
          </a:bodyPr>
          <a:lstStyle/>
          <a:p>
            <a:pPr lvl="0" indent="449263" algn="ctr" defTabSz="914400" eaLnBrk="0" fontAlgn="base" hangingPunct="0">
              <a:spcBef>
                <a:spcPct val="0"/>
              </a:spcBef>
            </a:pPr>
            <a:r>
              <a:rPr lang="uk-UA" altLang="ru-RU" sz="1200" b="1" dirty="0" smtClean="0">
                <a:latin typeface="e-Ukraine Head Bold" pitchFamily="2" charset="-52"/>
              </a:rPr>
              <a:t>Будьте в курсі податкового законодавства: користуйтеся офіційними джерелами інформації податкової служби Дніпропетровщини!</a:t>
            </a:r>
            <a:endParaRPr lang="uk-UA" altLang="ru-RU" sz="1200" b="1" dirty="0">
              <a:latin typeface="e-Ukraine Head Bold" pitchFamily="2" charset="-52"/>
            </a:endParaRPr>
          </a:p>
        </p:txBody>
      </p:sp>
      <p:pic>
        <p:nvPicPr>
          <p:cNvPr id="17" name="Picture 7"/>
          <p:cNvPicPr>
            <a:picLocks noChangeAspect="1" noChangeArrowheads="1"/>
          </p:cNvPicPr>
          <p:nvPr/>
        </p:nvPicPr>
        <p:blipFill>
          <a:blip r:embed="rId6" cstate="print"/>
          <a:srcRect r="53047"/>
          <a:stretch>
            <a:fillRect/>
          </a:stretch>
        </p:blipFill>
        <p:spPr bwMode="auto">
          <a:xfrm rot="5400000">
            <a:off x="6494089" y="5608543"/>
            <a:ext cx="798559" cy="1700355"/>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srcRect/>
          <a:stretch>
            <a:fillRect/>
          </a:stretch>
        </p:blipFill>
        <p:spPr bwMode="auto">
          <a:xfrm>
            <a:off x="14878050" y="-2276475"/>
            <a:ext cx="49999900" cy="30667325"/>
          </a:xfrm>
          <a:prstGeom prst="rect">
            <a:avLst/>
          </a:prstGeom>
          <a:noFill/>
          <a:ln w="9525">
            <a:noFill/>
            <a:miter lim="800000"/>
            <a:headEnd/>
            <a:tailEnd/>
          </a:ln>
          <a:effectLst/>
        </p:spPr>
      </p:pic>
      <p:sp>
        <p:nvSpPr>
          <p:cNvPr id="22" name="Прямоугольник 20"/>
          <p:cNvSpPr/>
          <p:nvPr/>
        </p:nvSpPr>
        <p:spPr>
          <a:xfrm>
            <a:off x="6457951" y="123826"/>
            <a:ext cx="4200524" cy="754053"/>
          </a:xfrm>
          <a:prstGeom prst="rect">
            <a:avLst/>
          </a:prstGeom>
        </p:spPr>
        <p:txBody>
          <a:bodyPr wrap="square">
            <a:spAutoFit/>
          </a:bodyPr>
          <a:lstStyle/>
          <a:p>
            <a:r>
              <a:rPr lang="uk-UA" sz="1200" b="1" dirty="0" smtClean="0">
                <a:latin typeface="e-Ukraine Head Bold" pitchFamily="50" charset="-52"/>
              </a:rPr>
              <a:t>Державна податкова служба України</a:t>
            </a:r>
          </a:p>
          <a:p>
            <a:endParaRPr lang="uk-UA" sz="500" b="1" dirty="0" smtClean="0">
              <a:latin typeface="e-Ukraine Head Bold" pitchFamily="50" charset="-52"/>
            </a:endParaRPr>
          </a:p>
          <a:p>
            <a:r>
              <a:rPr lang="uk-UA" sz="1200" b="1" dirty="0" smtClean="0">
                <a:latin typeface="e-Ukraine Head Bold" pitchFamily="50" charset="-52"/>
              </a:rPr>
              <a:t>Головне управління ДПС у Дніпропетровській області</a:t>
            </a:r>
          </a:p>
          <a:p>
            <a:endParaRPr lang="ru-RU" sz="200" b="1" dirty="0" smtClean="0">
              <a:latin typeface="e-Ukraine Head Bold" pitchFamily="50" charset="-52"/>
            </a:endParaRPr>
          </a:p>
        </p:txBody>
      </p:sp>
      <p:pic>
        <p:nvPicPr>
          <p:cNvPr id="26" name="Рисунок 25" descr="Версія для роботи (1280 × 785 пікс.), копія.png"/>
          <p:cNvPicPr>
            <a:picLocks noChangeAspect="1"/>
          </p:cNvPicPr>
          <p:nvPr/>
        </p:nvPicPr>
        <p:blipFill>
          <a:blip r:embed="rId8" cstate="print"/>
          <a:srcRect l="2212" t="2807" r="88365" b="88256"/>
          <a:stretch>
            <a:fillRect/>
          </a:stretch>
        </p:blipFill>
        <p:spPr>
          <a:xfrm>
            <a:off x="5314950" y="107205"/>
            <a:ext cx="1191293" cy="692895"/>
          </a:xfrm>
          <a:prstGeom prst="rect">
            <a:avLst/>
          </a:prstGeom>
        </p:spPr>
      </p:pic>
      <p:sp>
        <p:nvSpPr>
          <p:cNvPr id="2050" name="AutoShape 2" descr="7eminar | РРО / ПРРО у 2025 році: чи усім обов'язково застосовува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2070" name="Picture 22" descr="Уточнення показників поданої декларації у разі коли протягом року об'єкт  нерухомості зруйновано/знищено"/>
          <p:cNvPicPr>
            <a:picLocks noChangeAspect="1" noChangeArrowheads="1"/>
          </p:cNvPicPr>
          <p:nvPr/>
        </p:nvPicPr>
        <p:blipFill>
          <a:blip r:embed="rId9" cstate="print"/>
          <a:srcRect/>
          <a:stretch>
            <a:fillRect/>
          </a:stretch>
        </p:blipFill>
        <p:spPr bwMode="auto">
          <a:xfrm>
            <a:off x="6156325" y="4195763"/>
            <a:ext cx="3155156" cy="17668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38214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xmlns="" id="{AB020ADF-A26B-4DB1-A8F3-01CE965CB04E}"/>
              </a:ext>
            </a:extLst>
          </p:cNvPr>
          <p:cNvSpPr/>
          <p:nvPr/>
        </p:nvSpPr>
        <p:spPr>
          <a:xfrm>
            <a:off x="228599" y="180974"/>
            <a:ext cx="4591051" cy="625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just">
              <a:spcAft>
                <a:spcPts val="0"/>
              </a:spcAft>
            </a:pPr>
            <a:endParaRPr lang="uk-UA" sz="1200">
              <a:latin typeface="Arial" pitchFamily="34" charset="0"/>
              <a:ea typeface="Times New Roman" panose="02020603050405020304" pitchFamily="18" charset="0"/>
              <a:cs typeface="Arial" pitchFamily="34" charset="0"/>
            </a:endParaRPr>
          </a:p>
        </p:txBody>
      </p:sp>
      <p:sp>
        <p:nvSpPr>
          <p:cNvPr id="3073" name="Rectangle 1"/>
          <p:cNvSpPr>
            <a:spLocks noChangeArrowheads="1"/>
          </p:cNvSpPr>
          <p:nvPr/>
        </p:nvSpPr>
        <p:spPr bwMode="auto">
          <a:xfrm>
            <a:off x="171450" y="3068210"/>
            <a:ext cx="464819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400" smtClean="0">
                <a:latin typeface="Arial" pitchFamily="34" charset="0"/>
                <a:cs typeface="Arial" pitchFamily="34" charset="0"/>
              </a:rPr>
              <a:t>  </a:t>
            </a:r>
            <a:endParaRPr lang="uk-UA" sz="1300" smtClean="0">
              <a:latin typeface="Arial" pitchFamily="34" charset="0"/>
              <a:cs typeface="Arial" pitchFamily="34" charset="0"/>
            </a:endParaRPr>
          </a:p>
        </p:txBody>
      </p:sp>
      <p:sp>
        <p:nvSpPr>
          <p:cNvPr id="12" name="Прямоугольник 11"/>
          <p:cNvSpPr/>
          <p:nvPr/>
        </p:nvSpPr>
        <p:spPr>
          <a:xfrm>
            <a:off x="5191124" y="0"/>
            <a:ext cx="4572001" cy="6494085"/>
          </a:xfrm>
          <a:prstGeom prst="rect">
            <a:avLst/>
          </a:prstGeom>
        </p:spPr>
        <p:txBody>
          <a:bodyPr wrap="square">
            <a:spAutoFit/>
          </a:bodyPr>
          <a:lstStyle/>
          <a:p>
            <a:pPr indent="450000" algn="just" fontAlgn="base"/>
            <a:endParaRPr lang="uk-UA" sz="1300" b="1" dirty="0" smtClean="0">
              <a:solidFill>
                <a:srgbClr val="0033CC"/>
              </a:solidFill>
              <a:latin typeface="e-Ukraine" pitchFamily="50" charset="-52"/>
              <a:cs typeface="Times New Roman" pitchFamily="18" charset="0"/>
            </a:endParaRPr>
          </a:p>
          <a:p>
            <a:pPr indent="450000" algn="just" fontAlgn="base"/>
            <a:r>
              <a:rPr lang="uk-UA" sz="1300" dirty="0" smtClean="0">
                <a:latin typeface="e-Ukraine" pitchFamily="50" charset="-52"/>
                <a:cs typeface="Times New Roman" pitchFamily="18" charset="0"/>
              </a:rPr>
              <a:t>Згідно з абзацом другим </a:t>
            </a:r>
            <a:r>
              <a:rPr lang="uk-UA" sz="1300" dirty="0" err="1" smtClean="0">
                <a:latin typeface="e-Ukraine" pitchFamily="50" charset="-52"/>
                <a:cs typeface="Times New Roman" pitchFamily="18" charset="0"/>
              </a:rPr>
              <a:t>п.п</a:t>
            </a:r>
            <a:r>
              <a:rPr lang="uk-UA" sz="1300" dirty="0" smtClean="0">
                <a:latin typeface="e-Ukraine" pitchFamily="50" charset="-52"/>
                <a:cs typeface="Times New Roman" pitchFamily="18" charset="0"/>
              </a:rPr>
              <a:t>. 266.7.4</a:t>
            </a:r>
            <a:r>
              <a:rPr lang="en-US" sz="1300" dirty="0" smtClean="0">
                <a:latin typeface="e-Ukraine" pitchFamily="50" charset="-52"/>
                <a:cs typeface="Times New Roman" pitchFamily="18" charset="0"/>
              </a:rPr>
              <a:t/>
            </a:r>
            <a:br>
              <a:rPr lang="en-US" sz="1300" dirty="0" smtClean="0">
                <a:latin typeface="e-Ukraine" pitchFamily="50" charset="-52"/>
                <a:cs typeface="Times New Roman" pitchFamily="18" charset="0"/>
              </a:rPr>
            </a:br>
            <a:r>
              <a:rPr lang="uk-UA" sz="1300" dirty="0" smtClean="0">
                <a:latin typeface="e-Ukraine" pitchFamily="50" charset="-52"/>
                <a:cs typeface="Times New Roman" pitchFamily="18" charset="0"/>
              </a:rPr>
              <a:t>п. 266.7 ст. 266 ПКУ у разі подання платником податку контролюючому органу правовстановлюючих документів на нерухоме майно, відомості про яке відсутні у базі даних інформаційних систем центрального органу виконавчої влади, що реалізує державну податкову політику, сплата податку фізичними особами здійснюється на підставі поданих платником податку відомостей до отримання контролюючим органом відомостей від органів державної реєстрації прав на нерухоме майно про перехід права власності на об’єкт оподаткування.</a:t>
            </a:r>
          </a:p>
          <a:p>
            <a:pPr indent="449263" algn="just"/>
            <a:r>
              <a:rPr lang="uk-UA" sz="1300" dirty="0" smtClean="0">
                <a:latin typeface="e-Ukraine" pitchFamily="50" charset="-52"/>
                <a:cs typeface="Times New Roman" pitchFamily="18" charset="0"/>
              </a:rPr>
              <a:t>Крім того, фізичні особи, з використанням кваліфікованого електронного підпису, мають можливість переглянути сформовані податкові повідомлення-рішення щодо сум нарахованих їм податкових зобов’язань з податку на нерухоме майно, відмінне від земельної ділянки, в меню «ЕК для громадян»/розділ «Загальна інформація про платника»/вкладка «Повідомлення про обов’язок сплатити суму грошового зобов’язання (ППР)» приватної частини Електронного кабінету, вхід до якого здійснюється за адресою: </a:t>
            </a:r>
            <a:r>
              <a:rPr lang="uk-UA" sz="1300" u="sng" dirty="0" smtClean="0">
                <a:latin typeface="e-Ukraine" pitchFamily="50" charset="-52"/>
                <a:cs typeface="Times New Roman" pitchFamily="18" charset="0"/>
                <a:hlinkClick r:id="rId2"/>
              </a:rPr>
              <a:t>http://cabinet.tax.gov.ua</a:t>
            </a:r>
            <a:r>
              <a:rPr lang="uk-UA" sz="1300" dirty="0" smtClean="0">
                <a:latin typeface="e-Ukraine" pitchFamily="50" charset="-52"/>
                <a:cs typeface="Times New Roman" pitchFamily="18" charset="0"/>
              </a:rPr>
              <a:t>, а також через </a:t>
            </a:r>
            <a:r>
              <a:rPr lang="uk-UA" sz="1300" dirty="0" err="1" smtClean="0">
                <a:latin typeface="e-Ukraine" pitchFamily="50" charset="-52"/>
                <a:cs typeface="Times New Roman" pitchFamily="18" charset="0"/>
              </a:rPr>
              <a:t>вебпортал</a:t>
            </a:r>
            <a:r>
              <a:rPr lang="uk-UA" sz="1300" dirty="0" smtClean="0">
                <a:latin typeface="e-Ukraine" pitchFamily="50" charset="-52"/>
                <a:cs typeface="Times New Roman" pitchFamily="18" charset="0"/>
              </a:rPr>
              <a:t> ДПС.</a:t>
            </a:r>
          </a:p>
        </p:txBody>
      </p:sp>
      <p:pic>
        <p:nvPicPr>
          <p:cNvPr id="11" name="Picture 6"/>
          <p:cNvPicPr>
            <a:picLocks noChangeAspect="1" noChangeArrowheads="1"/>
          </p:cNvPicPr>
          <p:nvPr/>
        </p:nvPicPr>
        <p:blipFill>
          <a:blip r:embed="rId3" cstate="print"/>
          <a:srcRect b="-705"/>
          <a:stretch>
            <a:fillRect/>
          </a:stretch>
        </p:blipFill>
        <p:spPr bwMode="auto">
          <a:xfrm>
            <a:off x="0" y="6267450"/>
            <a:ext cx="1243933" cy="600075"/>
          </a:xfrm>
          <a:prstGeom prst="rect">
            <a:avLst/>
          </a:prstGeom>
          <a:noFill/>
          <a:ln w="9525">
            <a:noFill/>
            <a:miter lim="800000"/>
            <a:headEnd/>
            <a:tailEnd/>
          </a:ln>
        </p:spPr>
      </p:pic>
      <p:pic>
        <p:nvPicPr>
          <p:cNvPr id="13" name="Picture 7"/>
          <p:cNvPicPr>
            <a:picLocks noChangeAspect="1" noChangeArrowheads="1"/>
          </p:cNvPicPr>
          <p:nvPr/>
        </p:nvPicPr>
        <p:blipFill>
          <a:blip r:embed="rId4" cstate="print"/>
          <a:srcRect r="53047"/>
          <a:stretch>
            <a:fillRect/>
          </a:stretch>
        </p:blipFill>
        <p:spPr bwMode="auto">
          <a:xfrm rot="5400000">
            <a:off x="1229396" y="6127747"/>
            <a:ext cx="466723" cy="993783"/>
          </a:xfrm>
          <a:prstGeom prst="rect">
            <a:avLst/>
          </a:prstGeom>
          <a:noFill/>
          <a:ln w="9525">
            <a:noFill/>
            <a:miter lim="800000"/>
            <a:headEnd/>
            <a:tailEnd/>
          </a:ln>
        </p:spPr>
      </p:pic>
      <p:sp>
        <p:nvSpPr>
          <p:cNvPr id="15" name="Прямоугольник 11"/>
          <p:cNvSpPr/>
          <p:nvPr/>
        </p:nvSpPr>
        <p:spPr>
          <a:xfrm>
            <a:off x="5010151" y="0"/>
            <a:ext cx="4857750" cy="1169551"/>
          </a:xfrm>
          <a:prstGeom prst="rect">
            <a:avLst/>
          </a:prstGeom>
        </p:spPr>
        <p:txBody>
          <a:bodyPr wrap="square">
            <a:spAutoFit/>
          </a:bodyPr>
          <a:lstStyle/>
          <a:p>
            <a:pPr indent="180975" algn="just" fontAlgn="base"/>
            <a:endParaRPr lang="uk-UA" sz="1050" dirty="0" smtClean="0">
              <a:latin typeface="Arial" pitchFamily="34" charset="0"/>
              <a:cs typeface="Arial" pitchFamily="34" charset="0"/>
            </a:endParaRPr>
          </a:p>
          <a:p>
            <a:pPr indent="180975" algn="just" fontAlgn="base">
              <a:spcAft>
                <a:spcPts val="600"/>
              </a:spcAft>
            </a:pPr>
            <a:r>
              <a:rPr lang="uk-UA" sz="1200" b="1" dirty="0" smtClean="0">
                <a:latin typeface="Arial" pitchFamily="34" charset="0"/>
                <a:cs typeface="Arial" pitchFamily="34" charset="0"/>
              </a:rPr>
              <a:t> </a:t>
            </a:r>
            <a:endParaRPr lang="uk-UA" sz="1200" dirty="0" smtClean="0">
              <a:latin typeface="Arial" pitchFamily="34" charset="0"/>
              <a:cs typeface="Arial" pitchFamily="34" charset="0"/>
            </a:endParaRPr>
          </a:p>
          <a:p>
            <a:pPr indent="180975" algn="just"/>
            <a:r>
              <a:rPr lang="uk-UA" sz="1000" dirty="0" smtClean="0">
                <a:latin typeface="Arial" pitchFamily="34" charset="0"/>
                <a:cs typeface="Arial" pitchFamily="34" charset="0"/>
              </a:rPr>
              <a:t> </a:t>
            </a:r>
          </a:p>
          <a:p>
            <a:pPr indent="180975" algn="just" fontAlgn="base">
              <a:spcAft>
                <a:spcPts val="300"/>
              </a:spcAft>
            </a:pPr>
            <a:endParaRPr lang="uk-UA" sz="1000" dirty="0" smtClean="0">
              <a:latin typeface="Arial" pitchFamily="34" charset="0"/>
              <a:cs typeface="Arial" pitchFamily="34" charset="0"/>
            </a:endParaRPr>
          </a:p>
          <a:p>
            <a:pPr indent="180975" algn="just" fontAlgn="base"/>
            <a:r>
              <a:rPr lang="uk-UA" sz="1000" dirty="0" smtClean="0">
                <a:latin typeface="Arial" pitchFamily="34" charset="0"/>
                <a:cs typeface="Arial" pitchFamily="34" charset="0"/>
              </a:rPr>
              <a:t>	</a:t>
            </a:r>
          </a:p>
          <a:p>
            <a:pPr indent="180975" algn="just"/>
            <a:endParaRPr lang="uk-UA" sz="1000" dirty="0" smtClean="0">
              <a:latin typeface="Arial" pitchFamily="34" charset="0"/>
              <a:cs typeface="Arial" pitchFamily="34" charset="0"/>
            </a:endParaRPr>
          </a:p>
        </p:txBody>
      </p:sp>
      <p:sp>
        <p:nvSpPr>
          <p:cNvPr id="17" name="Прямоугольник 11"/>
          <p:cNvSpPr/>
          <p:nvPr/>
        </p:nvSpPr>
        <p:spPr>
          <a:xfrm>
            <a:off x="123825" y="0"/>
            <a:ext cx="4829176" cy="6132448"/>
          </a:xfrm>
          <a:prstGeom prst="rect">
            <a:avLst/>
          </a:prstGeom>
        </p:spPr>
        <p:txBody>
          <a:bodyPr wrap="square">
            <a:spAutoFit/>
          </a:bodyPr>
          <a:lstStyle/>
          <a:p>
            <a:pPr indent="450000" algn="just" fontAlgn="base"/>
            <a:endParaRPr lang="uk-UA" sz="1300" dirty="0" smtClean="0">
              <a:latin typeface="e-Ukraine" pitchFamily="50" charset="-52"/>
              <a:cs typeface="Times New Roman" pitchFamily="18" charset="0"/>
            </a:endParaRPr>
          </a:p>
          <a:p>
            <a:pPr indent="450000" algn="just" fontAlgn="base"/>
            <a:r>
              <a:rPr lang="uk-UA" sz="1300" dirty="0" smtClean="0">
                <a:latin typeface="e-Ukraine" pitchFamily="50" charset="-52"/>
                <a:cs typeface="Times New Roman" pitchFamily="18" charset="0"/>
              </a:rPr>
              <a:t>Головне управління ДПС у Дніпропетровській області нагадує, що відповідно до </a:t>
            </a:r>
            <a:r>
              <a:rPr lang="uk-UA" sz="1300" dirty="0" err="1" smtClean="0">
                <a:latin typeface="e-Ukraine" pitchFamily="50" charset="-52"/>
                <a:cs typeface="Times New Roman" pitchFamily="18" charset="0"/>
              </a:rPr>
              <a:t>п.п</a:t>
            </a:r>
            <a:r>
              <a:rPr lang="uk-UA" sz="1300" dirty="0" smtClean="0">
                <a:latin typeface="e-Ukraine" pitchFamily="50" charset="-52"/>
                <a:cs typeface="Times New Roman" pitchFamily="18" charset="0"/>
              </a:rPr>
              <a:t>. 266.7.3 п. 266.7 ст. 266 Податкового кодексу України (далі – ПКУ) платники податку на нерухоме майно, відмінне від земельної ділянки (далі – податок), мають право звернутися з письмовою заявою до контролюючого органу за своєю податковою адресою для проведення звірки даних щодо:</a:t>
            </a:r>
          </a:p>
          <a:p>
            <a:pPr indent="450000" algn="just" fontAlgn="base"/>
            <a:r>
              <a:rPr lang="uk-UA" sz="1300" dirty="0" smtClean="0">
                <a:latin typeface="e-Ukraine" pitchFamily="50" charset="-52"/>
                <a:cs typeface="Times New Roman" pitchFamily="18" charset="0"/>
              </a:rPr>
              <a:t>об’єктів житлової та/або нежитлової нерухомості, в тому числі їх часток, що перебувають у власності платника податку;</a:t>
            </a:r>
          </a:p>
          <a:p>
            <a:pPr indent="450000" algn="just" fontAlgn="base"/>
            <a:r>
              <a:rPr lang="uk-UA" sz="1300" dirty="0" smtClean="0">
                <a:latin typeface="e-Ukraine" pitchFamily="50" charset="-52"/>
                <a:cs typeface="Times New Roman" pitchFamily="18" charset="0"/>
              </a:rPr>
              <a:t>розміру загальної площі об’єктів житлової та/або нежитлової нерухомості, що перебувають у власності платника податку;</a:t>
            </a:r>
          </a:p>
          <a:p>
            <a:pPr indent="450000" algn="just" fontAlgn="base"/>
            <a:r>
              <a:rPr lang="uk-UA" sz="1300" dirty="0" smtClean="0">
                <a:latin typeface="e-Ukraine" pitchFamily="50" charset="-52"/>
                <a:cs typeface="Times New Roman" pitchFamily="18" charset="0"/>
              </a:rPr>
              <a:t>права на користування пільгою із сплати податку;</a:t>
            </a:r>
          </a:p>
          <a:p>
            <a:pPr indent="450000" algn="just" fontAlgn="base"/>
            <a:r>
              <a:rPr lang="uk-UA" sz="1300" dirty="0" smtClean="0">
                <a:latin typeface="e-Ukraine" pitchFamily="50" charset="-52"/>
                <a:cs typeface="Times New Roman" pitchFamily="18" charset="0"/>
              </a:rPr>
              <a:t>розміру ставки податку;</a:t>
            </a:r>
          </a:p>
          <a:p>
            <a:pPr indent="450000" algn="just" fontAlgn="base"/>
            <a:r>
              <a:rPr lang="uk-UA" sz="1300" dirty="0" smtClean="0">
                <a:latin typeface="e-Ukraine" pitchFamily="50" charset="-52"/>
                <a:cs typeface="Times New Roman" pitchFamily="18" charset="0"/>
              </a:rPr>
              <a:t>нарахованої суми податку.</a:t>
            </a:r>
          </a:p>
          <a:p>
            <a:pPr indent="450000" algn="just">
              <a:spcBef>
                <a:spcPts val="300"/>
              </a:spcBef>
            </a:pPr>
            <a:r>
              <a:rPr lang="uk-UA" sz="1300" dirty="0" smtClean="0">
                <a:latin typeface="e-Ukraine" pitchFamily="50" charset="-52"/>
                <a:cs typeface="Times New Roman" pitchFamily="18" charset="0"/>
              </a:rPr>
              <a:t>У разі виявлення розбіжностей між даними контролюючих органів та даними, підтвердженими платником податку на підставі оригіналів відповідних документів, зокрема, документів на право власності, контролюючий орган за податковою адресою платника податку проводить перерахунок суми податку і надсилає (вручає) йому нове податкове повідомлення-рішення. Попереднє податкове повідомлення-рішення вважається скасованим (відкликаним).</a:t>
            </a:r>
          </a:p>
        </p:txBody>
      </p:sp>
    </p:spTree>
    <p:extLst>
      <p:ext uri="{BB962C8B-B14F-4D97-AF65-F5344CB8AC3E}">
        <p14:creationId xmlns="" xmlns:p14="http://schemas.microsoft.com/office/powerpoint/2010/main" val="38422195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2685</TotalTime>
  <Words>225</Words>
  <Application>Microsoft Office PowerPoint</Application>
  <PresentationFormat>Аркуш A4 (210x297 мм)</PresentationFormat>
  <Paragraphs>24</Paragraphs>
  <Slides>2</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vt:i4>
      </vt:variant>
    </vt:vector>
  </HeadingPairs>
  <TitlesOfParts>
    <vt:vector size="3" baseType="lpstr">
      <vt:lpstr>Тема Office</vt:lpstr>
      <vt:lpstr>Слайд 1</vt:lpstr>
      <vt:lpstr>Слайд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d71380</cp:lastModifiedBy>
  <cp:revision>369</cp:revision>
  <dcterms:created xsi:type="dcterms:W3CDTF">2021-05-27T05:23:05Z</dcterms:created>
  <dcterms:modified xsi:type="dcterms:W3CDTF">2026-02-20T10:27:31Z</dcterms:modified>
</cp:coreProperties>
</file>