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</p:sldIdLst>
  <p:sldSz cx="9906000" cy="6858000" type="A4"/>
  <p:notesSz cx="7102475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25A87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99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246" y="-19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16.02.2026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16.02.2026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16.02.2026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CE06E-CD33-4E8D-BB2D-3C537C4FAFB6}" type="datetimeFigureOut">
              <a:rPr lang="ru-RU" smtClean="0"/>
              <a:pPr/>
              <a:t>16.02.2026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AAE0BDE6-D7B9-4FD3-A01F-F489C68E0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62125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3" name="Рисунок 22" descr="долучайся.jpg"/>
          <p:cNvPicPr>
            <a:picLocks noChangeAspect="1"/>
          </p:cNvPicPr>
          <p:nvPr/>
        </p:nvPicPr>
        <p:blipFill>
          <a:blip r:embed="rId2" cstate="print"/>
          <a:srcRect l="5522" t="16482" r="66239" b="18246"/>
          <a:stretch>
            <a:fillRect/>
          </a:stretch>
        </p:blipFill>
        <p:spPr>
          <a:xfrm>
            <a:off x="409575" y="1362075"/>
            <a:ext cx="1543050" cy="2466975"/>
          </a:xfrm>
          <a:prstGeom prst="rect">
            <a:avLst/>
          </a:prstGeom>
        </p:spPr>
      </p:pic>
      <p:pic>
        <p:nvPicPr>
          <p:cNvPr id="24" name="Рисунок 23" descr="долучайся.jpg"/>
          <p:cNvPicPr>
            <a:picLocks noChangeAspect="1"/>
          </p:cNvPicPr>
          <p:nvPr/>
        </p:nvPicPr>
        <p:blipFill>
          <a:blip r:embed="rId2" cstate="print"/>
          <a:srcRect l="68275" t="42391" r="5229" b="16986"/>
          <a:stretch>
            <a:fillRect/>
          </a:stretch>
        </p:blipFill>
        <p:spPr>
          <a:xfrm>
            <a:off x="2619375" y="3295957"/>
            <a:ext cx="1517626" cy="1609418"/>
          </a:xfrm>
          <a:prstGeom prst="rect">
            <a:avLst/>
          </a:prstGeom>
        </p:spPr>
      </p:pic>
      <p:sp>
        <p:nvSpPr>
          <p:cNvPr id="25" name="Прямокутник 24"/>
          <p:cNvSpPr/>
          <p:nvPr/>
        </p:nvSpPr>
        <p:spPr>
          <a:xfrm>
            <a:off x="1514475" y="6296026"/>
            <a:ext cx="233362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solidFill>
                  <a:srgbClr val="0033CC"/>
                </a:solidFill>
                <a:latin typeface="e-Ukraine Head Bold" pitchFamily="2" charset="-52"/>
              </a:rPr>
              <a:t>dp.ikc@tax.gov.ua</a:t>
            </a:r>
            <a:endParaRPr lang="en-US" sz="1500" b="1" dirty="0">
              <a:solidFill>
                <a:srgbClr val="0033CC"/>
              </a:solidFill>
              <a:latin typeface="e-Ukraine Head Bold" pitchFamily="2" charset="-52"/>
            </a:endParaRPr>
          </a:p>
        </p:txBody>
      </p:sp>
      <p:sp>
        <p:nvSpPr>
          <p:cNvPr id="38" name="Прямокутник 37"/>
          <p:cNvSpPr/>
          <p:nvPr/>
        </p:nvSpPr>
        <p:spPr>
          <a:xfrm>
            <a:off x="5610225" y="1590675"/>
            <a:ext cx="4229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uk-UA" b="1" dirty="0" smtClean="0">
                <a:solidFill>
                  <a:srgbClr val="0033CC"/>
                </a:solidFill>
                <a:latin typeface="e-Ukraine Head Bold" pitchFamily="50" charset="-52"/>
              </a:rPr>
              <a:t>Сервіс «Пульс» Державної податкової служби України</a:t>
            </a:r>
            <a:endParaRPr lang="ru-RU" dirty="0">
              <a:solidFill>
                <a:srgbClr val="0033CC"/>
              </a:solidFill>
              <a:latin typeface="e-Ukraine Head Bold" pitchFamily="50" charset="-52"/>
            </a:endParaRPr>
          </a:p>
        </p:txBody>
      </p:sp>
      <p:sp>
        <p:nvSpPr>
          <p:cNvPr id="39" name="Прямокутник 38"/>
          <p:cNvSpPr/>
          <p:nvPr/>
        </p:nvSpPr>
        <p:spPr>
          <a:xfrm>
            <a:off x="7724775" y="3219451"/>
            <a:ext cx="17240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latin typeface="e-Ukraine Light" pitchFamily="50" charset="-52"/>
                <a:cs typeface="Times New Roman" pitchFamily="18" charset="0"/>
              </a:rPr>
              <a:t>Лютий 2026</a:t>
            </a:r>
          </a:p>
        </p:txBody>
      </p:sp>
      <p:pic>
        <p:nvPicPr>
          <p:cNvPr id="47" name="Рисунок 46" descr="Версія для роботи (1280 × 785 пікс.), копія (2).png"/>
          <p:cNvPicPr>
            <a:picLocks noChangeAspect="1"/>
          </p:cNvPicPr>
          <p:nvPr/>
        </p:nvPicPr>
        <p:blipFill>
          <a:blip r:embed="rId3" cstate="print"/>
          <a:srcRect l="14615" t="72420" r="67404" b="5159"/>
          <a:stretch>
            <a:fillRect/>
          </a:stretch>
        </p:blipFill>
        <p:spPr>
          <a:xfrm>
            <a:off x="742950" y="6151470"/>
            <a:ext cx="723900" cy="553570"/>
          </a:xfrm>
          <a:prstGeom prst="rect">
            <a:avLst/>
          </a:prstGeom>
        </p:spPr>
      </p:pic>
      <p:pic>
        <p:nvPicPr>
          <p:cNvPr id="29" name="Рисунок 28" descr="долучайся.jpg"/>
          <p:cNvPicPr>
            <a:picLocks noChangeAspect="1"/>
          </p:cNvPicPr>
          <p:nvPr/>
        </p:nvPicPr>
        <p:blipFill>
          <a:blip r:embed="rId2" cstate="print"/>
          <a:srcRect l="68275" t="17268" r="10096" b="57075"/>
          <a:stretch>
            <a:fillRect/>
          </a:stretch>
        </p:blipFill>
        <p:spPr>
          <a:xfrm>
            <a:off x="2742623" y="2326801"/>
            <a:ext cx="1238828" cy="1016474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 r="53047"/>
          <a:stretch>
            <a:fillRect/>
          </a:stretch>
        </p:blipFill>
        <p:spPr bwMode="auto">
          <a:xfrm>
            <a:off x="8884876" y="4667247"/>
            <a:ext cx="1021124" cy="217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b="-705"/>
          <a:stretch>
            <a:fillRect/>
          </a:stretch>
        </p:blipFill>
        <p:spPr bwMode="auto">
          <a:xfrm>
            <a:off x="7405604" y="5680380"/>
            <a:ext cx="2500396" cy="120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" y="152311"/>
            <a:ext cx="4810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defTabSz="914400" eaLnBrk="0" fontAlgn="base" hangingPunct="0">
              <a:spcBef>
                <a:spcPct val="0"/>
              </a:spcBef>
            </a:pPr>
            <a:r>
              <a:rPr lang="uk-UA" altLang="ru-RU" sz="1200" b="1" dirty="0" smtClean="0">
                <a:latin typeface="e-Ukraine Head Bold" pitchFamily="2" charset="-52"/>
              </a:rPr>
              <a:t>Будьте в курсі податкового законодавства: користуйтеся офіційними джерелами інформації податкової служби Дніпропетровщини!</a:t>
            </a:r>
            <a:endParaRPr lang="uk-UA" altLang="ru-RU" sz="1200" b="1" dirty="0">
              <a:latin typeface="e-Ukraine Head Bold" pitchFamily="2" charset="-52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6" cstate="print"/>
          <a:srcRect r="53047"/>
          <a:stretch>
            <a:fillRect/>
          </a:stretch>
        </p:blipFill>
        <p:spPr bwMode="auto">
          <a:xfrm rot="5400000">
            <a:off x="6494089" y="5608543"/>
            <a:ext cx="798559" cy="170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878050" y="-2276475"/>
            <a:ext cx="49999900" cy="306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Прямоугольник 20"/>
          <p:cNvSpPr/>
          <p:nvPr/>
        </p:nvSpPr>
        <p:spPr>
          <a:xfrm>
            <a:off x="6457951" y="123826"/>
            <a:ext cx="4200524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smtClean="0">
                <a:latin typeface="e-Ukraine Head Bold" pitchFamily="50" charset="-52"/>
              </a:rPr>
              <a:t>Державна податкова служба України</a:t>
            </a:r>
          </a:p>
          <a:p>
            <a:endParaRPr lang="uk-UA" sz="500" b="1" dirty="0" smtClean="0">
              <a:latin typeface="e-Ukraine Head Bold" pitchFamily="50" charset="-52"/>
            </a:endParaRPr>
          </a:p>
          <a:p>
            <a:r>
              <a:rPr lang="uk-UA" sz="1200" b="1" dirty="0" smtClean="0">
                <a:latin typeface="e-Ukraine Head Bold" pitchFamily="50" charset="-52"/>
              </a:rPr>
              <a:t>Головне управління ДПС у Дніпропетровській області</a:t>
            </a:r>
          </a:p>
          <a:p>
            <a:endParaRPr lang="ru-RU" sz="200" b="1" dirty="0" smtClean="0">
              <a:latin typeface="e-Ukraine Head Bold" pitchFamily="50" charset="-52"/>
            </a:endParaRPr>
          </a:p>
        </p:txBody>
      </p:sp>
      <p:pic>
        <p:nvPicPr>
          <p:cNvPr id="26" name="Рисунок 25" descr="Версія для роботи (1280 × 785 пікс.), копія.png"/>
          <p:cNvPicPr>
            <a:picLocks noChangeAspect="1"/>
          </p:cNvPicPr>
          <p:nvPr/>
        </p:nvPicPr>
        <p:blipFill>
          <a:blip r:embed="rId8" cstate="print"/>
          <a:srcRect l="2212" t="2807" r="88365" b="88256"/>
          <a:stretch>
            <a:fillRect/>
          </a:stretch>
        </p:blipFill>
        <p:spPr>
          <a:xfrm>
            <a:off x="5314950" y="107205"/>
            <a:ext cx="1191293" cy="692895"/>
          </a:xfrm>
          <a:prstGeom prst="rect">
            <a:avLst/>
          </a:prstGeom>
        </p:spPr>
      </p:pic>
      <p:sp>
        <p:nvSpPr>
          <p:cNvPr id="2050" name="AutoShape 2" descr="7eminar | РРО / ПРРО у 2025 році: чи усім обов'язково застосовува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66" name="Picture 18" descr="Сервіс «Пульс» Державної податкової служби України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84925" y="4211638"/>
            <a:ext cx="2854910" cy="1751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382142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B020ADF-A26B-4DB1-A8F3-01CE965CB04E}"/>
              </a:ext>
            </a:extLst>
          </p:cNvPr>
          <p:cNvSpPr/>
          <p:nvPr/>
        </p:nvSpPr>
        <p:spPr>
          <a:xfrm>
            <a:off x="228599" y="180974"/>
            <a:ext cx="4591051" cy="6257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just">
              <a:spcAft>
                <a:spcPts val="0"/>
              </a:spcAft>
            </a:pPr>
            <a:endParaRPr lang="uk-UA" sz="120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1450" y="3068210"/>
            <a:ext cx="46481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uk-UA" sz="1400" smtClean="0">
                <a:latin typeface="Arial" pitchFamily="34" charset="0"/>
                <a:cs typeface="Arial" pitchFamily="34" charset="0"/>
              </a:rPr>
              <a:t>  </a:t>
            </a:r>
            <a:endParaRPr lang="uk-UA" sz="13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91124" y="0"/>
            <a:ext cx="457200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 fontAlgn="base"/>
            <a:endParaRPr lang="uk-UA" sz="1600" b="1" dirty="0" smtClean="0">
              <a:solidFill>
                <a:srgbClr val="0033CC"/>
              </a:solidFill>
              <a:latin typeface="e-Ukraine" pitchFamily="50" charset="-52"/>
              <a:cs typeface="Times New Roman" pitchFamily="18" charset="0"/>
            </a:endParaRPr>
          </a:p>
          <a:p>
            <a:pPr indent="450000" algn="just" fontAlgn="base"/>
            <a:r>
              <a:rPr lang="uk-UA" sz="1600" dirty="0" smtClean="0">
                <a:latin typeface="e-Ukraine" pitchFamily="50" charset="-52"/>
                <a:cs typeface="Times New Roman" pitchFamily="18" charset="0"/>
              </a:rPr>
              <a:t>Не </a:t>
            </a:r>
            <a:r>
              <a:rPr lang="uk-UA" sz="1600" dirty="0" smtClean="0">
                <a:latin typeface="e-Ukraine" pitchFamily="50" charset="-52"/>
                <a:cs typeface="Times New Roman" pitchFamily="18" charset="0"/>
              </a:rPr>
              <a:t>повідомляються Заявникам результати розгляду анонімної інформації та повідомлень про наявність на </a:t>
            </a:r>
            <a:r>
              <a:rPr lang="uk-UA" sz="1600" dirty="0" err="1" smtClean="0">
                <a:latin typeface="e-Ukraine" pitchFamily="50" charset="-52"/>
                <a:cs typeface="Times New Roman" pitchFamily="18" charset="0"/>
              </a:rPr>
              <a:t>вебпорталі</a:t>
            </a:r>
            <a:r>
              <a:rPr lang="uk-UA" sz="1600" dirty="0" smtClean="0">
                <a:latin typeface="e-Ukraine" pitchFamily="50" charset="-52"/>
                <a:cs typeface="Times New Roman" pitchFamily="18" charset="0"/>
              </a:rPr>
              <a:t>/</a:t>
            </a:r>
            <a:r>
              <a:rPr lang="uk-UA" sz="1600" dirty="0" err="1" smtClean="0">
                <a:latin typeface="e-Ukraine" pitchFamily="50" charset="-52"/>
                <a:cs typeface="Times New Roman" pitchFamily="18" charset="0"/>
              </a:rPr>
              <a:t>субсайтах</a:t>
            </a:r>
            <a:r>
              <a:rPr lang="uk-UA" sz="1600" dirty="0" smtClean="0">
                <a:latin typeface="e-Ukraine" pitchFamily="50" charset="-52"/>
                <a:cs typeface="Times New Roman" pitchFamily="18" charset="0"/>
              </a:rPr>
              <a:t> ДПС недостовірної/застарілої інформації; методологічних чи технічних проблем в роботі електронних сервісів, систем та відомості щодо мінімізації сплати податків, зборів, ЄВ що надходять електронною поштою.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print"/>
          <a:srcRect b="-705"/>
          <a:stretch>
            <a:fillRect/>
          </a:stretch>
        </p:blipFill>
        <p:spPr bwMode="auto">
          <a:xfrm>
            <a:off x="8058150" y="5976120"/>
            <a:ext cx="1847850" cy="89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print"/>
          <a:srcRect r="53047"/>
          <a:stretch>
            <a:fillRect/>
          </a:stretch>
        </p:blipFill>
        <p:spPr bwMode="auto">
          <a:xfrm rot="5400000">
            <a:off x="7628631" y="5859485"/>
            <a:ext cx="638178" cy="1358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1"/>
          <p:cNvSpPr/>
          <p:nvPr/>
        </p:nvSpPr>
        <p:spPr>
          <a:xfrm>
            <a:off x="5010151" y="0"/>
            <a:ext cx="48577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 fontAlgn="base"/>
            <a:endParaRPr lang="uk-UA" sz="1050" dirty="0" smtClean="0">
              <a:latin typeface="Arial" pitchFamily="34" charset="0"/>
              <a:cs typeface="Arial" pitchFamily="34" charset="0"/>
            </a:endParaRPr>
          </a:p>
          <a:p>
            <a:pPr indent="180975" algn="just" fontAlgn="base">
              <a:spcAft>
                <a:spcPts val="600"/>
              </a:spcAft>
            </a:pPr>
            <a:r>
              <a:rPr lang="uk-UA" sz="1200" b="1" dirty="0" smtClean="0">
                <a:latin typeface="Arial" pitchFamily="34" charset="0"/>
                <a:cs typeface="Arial" pitchFamily="34" charset="0"/>
              </a:rPr>
              <a:t> </a:t>
            </a:r>
            <a:endParaRPr lang="uk-UA" sz="1200" dirty="0" smtClean="0">
              <a:latin typeface="Arial" pitchFamily="34" charset="0"/>
              <a:cs typeface="Arial" pitchFamily="34" charset="0"/>
            </a:endParaRPr>
          </a:p>
          <a:p>
            <a:pPr indent="180975" algn="just"/>
            <a:r>
              <a:rPr lang="uk-UA" sz="1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indent="180975" algn="just" fontAlgn="base">
              <a:spcAft>
                <a:spcPts val="300"/>
              </a:spcAft>
            </a:pPr>
            <a:endParaRPr lang="uk-UA" sz="1000" dirty="0" smtClean="0">
              <a:latin typeface="Arial" pitchFamily="34" charset="0"/>
              <a:cs typeface="Arial" pitchFamily="34" charset="0"/>
            </a:endParaRPr>
          </a:p>
          <a:p>
            <a:pPr indent="180975" algn="just" fontAlgn="base"/>
            <a:r>
              <a:rPr lang="uk-UA" sz="1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indent="180975" algn="just"/>
            <a:endParaRPr lang="uk-UA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1"/>
          <p:cNvSpPr/>
          <p:nvPr/>
        </p:nvSpPr>
        <p:spPr>
          <a:xfrm>
            <a:off x="123825" y="-9525"/>
            <a:ext cx="482917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 fontAlgn="base"/>
            <a:endParaRPr lang="uk-UA" sz="1600" dirty="0" smtClean="0">
              <a:latin typeface="e-Ukraine" pitchFamily="50" charset="-52"/>
              <a:cs typeface="Times New Roman" pitchFamily="18" charset="0"/>
            </a:endParaRPr>
          </a:p>
          <a:p>
            <a:pPr indent="450000" algn="just" fontAlgn="base"/>
            <a:r>
              <a:rPr lang="uk-UA" sz="1600" dirty="0" smtClean="0">
                <a:latin typeface="e-Ukraine" pitchFamily="50" charset="-52"/>
                <a:cs typeface="Times New Roman" pitchFamily="18" charset="0"/>
              </a:rPr>
              <a:t>Головне управління ДПС у Дніпропетровській області інформує.</a:t>
            </a:r>
          </a:p>
          <a:p>
            <a:pPr indent="450000" algn="just" fontAlgn="base"/>
            <a:r>
              <a:rPr lang="uk-UA" sz="1600" dirty="0" smtClean="0">
                <a:latin typeface="e-Ukraine" pitchFamily="50" charset="-52"/>
                <a:cs typeface="Times New Roman" pitchFamily="18" charset="0"/>
              </a:rPr>
              <a:t>Сервіс «Пульс»</a:t>
            </a:r>
            <a:r>
              <a:rPr lang="en-US" sz="1600" dirty="0" smtClean="0">
                <a:latin typeface="e-Ukraine" pitchFamily="50" charset="-52"/>
                <a:cs typeface="Times New Roman" pitchFamily="18" charset="0"/>
              </a:rPr>
              <a:t> </a:t>
            </a:r>
            <a:r>
              <a:rPr lang="uk-UA" sz="1600" dirty="0" smtClean="0">
                <a:latin typeface="e-Ukraine" pitchFamily="50" charset="-52"/>
                <a:cs typeface="Times New Roman" pitchFamily="18" charset="0"/>
              </a:rPr>
              <a:t>Державної податкової служби України приймає звернення фізичних осіб та суб’єктів господарювання (далі – Заявники) щодо неправомірних дій або бездіяльності працівників податкової служби, а також про можливі корупційні дії з їхнього боку (далі – інформація).</a:t>
            </a:r>
          </a:p>
          <a:p>
            <a:pPr indent="450000" algn="just" fontAlgn="base"/>
            <a:r>
              <a:rPr lang="uk-UA" sz="1600" dirty="0" smtClean="0">
                <a:latin typeface="e-Ukraine" pitchFamily="50" charset="-52"/>
                <a:cs typeface="Times New Roman" pitchFamily="18" charset="0"/>
              </a:rPr>
              <a:t>Надати інформацію можна за номером телефону 0800-501-007, обравши в інтерактивному голосовому автовідповідачі напрямок «5».</a:t>
            </a:r>
          </a:p>
          <a:p>
            <a:pPr indent="450000" algn="just" fontAlgn="base"/>
            <a:r>
              <a:rPr lang="uk-UA" sz="1600" dirty="0" smtClean="0">
                <a:latin typeface="e-Ukraine" pitchFamily="50" charset="-52"/>
                <a:cs typeface="Times New Roman" pitchFamily="18" charset="0"/>
              </a:rPr>
              <a:t>Також її можна надіслати на електронну пошту </a:t>
            </a:r>
            <a:r>
              <a:rPr lang="uk-UA" sz="1600" dirty="0" err="1" smtClean="0">
                <a:latin typeface="e-Ukraine" pitchFamily="50" charset="-52"/>
                <a:cs typeface="Times New Roman" pitchFamily="18" charset="0"/>
              </a:rPr>
              <a:t>idd</a:t>
            </a:r>
            <a:r>
              <a:rPr lang="uk-UA" sz="1600" dirty="0" smtClean="0">
                <a:latin typeface="e-Ukraine" pitchFamily="50" charset="-52"/>
                <a:cs typeface="Times New Roman" pitchFamily="18" charset="0"/>
              </a:rPr>
              <a:t>@</a:t>
            </a:r>
            <a:r>
              <a:rPr lang="uk-UA" sz="1600" dirty="0" err="1" smtClean="0">
                <a:latin typeface="e-Ukraine" pitchFamily="50" charset="-52"/>
                <a:cs typeface="Times New Roman" pitchFamily="18" charset="0"/>
              </a:rPr>
              <a:t>tax.gov.ua</a:t>
            </a:r>
            <a:r>
              <a:rPr lang="uk-UA" sz="1600" dirty="0" smtClean="0">
                <a:latin typeface="e-Ukraine" pitchFamily="50" charset="-52"/>
                <a:cs typeface="Times New Roman" pitchFamily="18" charset="0"/>
              </a:rPr>
              <a:t>.</a:t>
            </a:r>
          </a:p>
          <a:p>
            <a:pPr indent="450000" algn="just"/>
            <a:r>
              <a:rPr lang="uk-UA" sz="1600" dirty="0" smtClean="0">
                <a:latin typeface="e-Ukraine" pitchFamily="50" charset="-52"/>
                <a:cs typeface="Times New Roman" pitchFamily="18" charset="0"/>
              </a:rPr>
              <a:t>Про результати розгляду інформації заявники повідомляються невідкладно або протягом 3 робочих днів. Якщо інформація потребує додаткового розгляду, то загальний термін її опрацювання може бути подовжено.</a:t>
            </a:r>
          </a:p>
        </p:txBody>
      </p:sp>
    </p:spTree>
    <p:extLst>
      <p:ext uri="{BB962C8B-B14F-4D97-AF65-F5344CB8AC3E}">
        <p14:creationId xmlns="" xmlns:p14="http://schemas.microsoft.com/office/powerpoint/2010/main" val="38422195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2690</TotalTime>
  <Words>183</Words>
  <Application>Microsoft Office PowerPoint</Application>
  <PresentationFormat>Аркуш A4 (210x297 мм)</PresentationFormat>
  <Paragraphs>21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d71380</cp:lastModifiedBy>
  <cp:revision>364</cp:revision>
  <dcterms:created xsi:type="dcterms:W3CDTF">2021-05-27T05:23:05Z</dcterms:created>
  <dcterms:modified xsi:type="dcterms:W3CDTF">2026-02-16T13:57:50Z</dcterms:modified>
</cp:coreProperties>
</file>