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b="1" dirty="0" smtClean="0">
                <a:solidFill>
                  <a:srgbClr val="0033CC"/>
                </a:solidFill>
                <a:latin typeface="e-Ukraine Head Bold" pitchFamily="50" charset="-52"/>
              </a:rPr>
              <a:t>Платникам, які мають податковий борг, що не перевищує 3060 </a:t>
            </a:r>
            <a:r>
              <a:rPr lang="uk-UA" b="1" dirty="0" err="1" smtClean="0">
                <a:solidFill>
                  <a:srgbClr val="0033CC"/>
                </a:solidFill>
                <a:latin typeface="e-Ukraine Head Bold" pitchFamily="50" charset="-52"/>
              </a:rPr>
              <a:t>грн</a:t>
            </a:r>
            <a:r>
              <a:rPr lang="uk-UA" b="1" dirty="0" smtClean="0">
                <a:solidFill>
                  <a:srgbClr val="0033CC"/>
                </a:solidFill>
                <a:latin typeface="e-Ukraine Head Bold" pitchFamily="50" charset="-52"/>
              </a:rPr>
              <a:t>, необхідно його сплатити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4" name="Picture 16" descr="Хто має сплачувати грошові зобов'язання та/або податковий бор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6025" y="4280460"/>
            <a:ext cx="2999098" cy="159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fontAlgn="base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Нагадуємо, що </a:t>
            </a:r>
            <a:r>
              <a:rPr lang="uk-UA" sz="1400" dirty="0" smtClean="0">
                <a:solidFill>
                  <a:srgbClr val="0033CC"/>
                </a:solidFill>
                <a:latin typeface="e-Ukraine" pitchFamily="50" charset="-52"/>
                <a:cs typeface="Times New Roman" pitchFamily="18" charset="0"/>
              </a:rPr>
              <a:t>сервіси ДПС України надають можливість платникам у зручний спосіб отримати необхідну інформацію, зокрема про податковий борг, а саме:</a:t>
            </a:r>
          </a:p>
          <a:p>
            <a:pPr algn="just" fontAlgn="base">
              <a:buFontTx/>
              <a:buChar char="–"/>
            </a:pPr>
            <a:r>
              <a:rPr lang="en-US" sz="14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в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Електронному кабінеті: у вкладці «Повідомлення» меню «Вхідні документи»;</a:t>
            </a:r>
          </a:p>
          <a:p>
            <a:pPr algn="just" fontAlgn="base">
              <a:buFontTx/>
              <a:buChar char="–"/>
            </a:pPr>
            <a:r>
              <a:rPr lang="en-US" sz="14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у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мобільному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застосунку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 «Моя податкова»: у розділі «Мої дані» (через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застосунок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 можна сплатити податкове зобов’язання за допомогою будь-якої із запропонованих платіжних систем та/або методу оплати);</a:t>
            </a:r>
          </a:p>
          <a:p>
            <a:pPr algn="just" fontAlgn="base">
              <a:buFontTx/>
              <a:buChar char="–"/>
            </a:pPr>
            <a:r>
              <a:rPr lang="en-US" sz="14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за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допомогою чат-боту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InfoTAX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: у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месенджері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Viber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 (меню чат-боту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InfoTAX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 дозволяє обрати потрібну опцію);</a:t>
            </a:r>
          </a:p>
          <a:p>
            <a:pPr algn="just" fontAlgn="base">
              <a:buFontTx/>
              <a:buChar char="–"/>
            </a:pPr>
            <a:r>
              <a:rPr lang="en-US" sz="1400" dirty="0" smtClean="0">
                <a:latin typeface="e-Ukraine" pitchFamily="50" charset="-52"/>
                <a:cs typeface="Times New Roman" pitchFamily="18" charset="0"/>
              </a:rPr>
              <a:t>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інтеграція 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з Порталом «Дія» надає можливість доступу до стану розрахунків з бюджетом, у тому числі до інформації про податковий борг (для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ФОП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).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 fontAlgn="base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Контролюйте свої розрахунки з бюджетами самостійно, і у разі наявності податкового боргу, зокрема який не перевищує 3060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грн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, обов’язково сплатіть його!</a:t>
            </a:r>
          </a:p>
          <a:p>
            <a:pPr indent="450000" algn="just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Не допускайте заборгованості з податків та зборів!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662067" y="6267450"/>
            <a:ext cx="124393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63596" y="6127749"/>
            <a:ext cx="466723" cy="99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4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звертає увагу, що податкова вимога не надсилається (не вручається), а заходи, спрямовані на погашення (стягнення) податкового боргу, не застосовуються, якщо загальна сума податкового боргу платника не перевищує ста вісімдесяти неоподатковуваних мінімумів доходів громадян (17х180=3060 гривень).</a:t>
            </a:r>
          </a:p>
          <a:p>
            <a:pPr indent="450000" algn="just" fontAlgn="base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У разі збільшення загальної суми податкового боргу до розміру, що перевищує сто вісімдесят неоподатковуваних мінімумів доходів громадян, контролюючий орган надсилає (вручає) податкову вимогу такому платнику податків.</a:t>
            </a:r>
          </a:p>
          <a:p>
            <a:pPr indent="450000" algn="just"/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Отже, інформація про податковий борг, що не перевищує 3060 </a:t>
            </a:r>
            <a:r>
              <a:rPr lang="uk-UA" sz="1400" dirty="0" err="1" smtClean="0">
                <a:latin typeface="e-Ukraine" pitchFamily="50" charset="-52"/>
                <a:cs typeface="Times New Roman" pitchFamily="18" charset="0"/>
              </a:rPr>
              <a:t>грн</a:t>
            </a:r>
            <a:r>
              <a:rPr lang="uk-UA" sz="1400" dirty="0" smtClean="0">
                <a:latin typeface="e-Ukraine" pitchFamily="50" charset="-52"/>
                <a:cs typeface="Times New Roman" pitchFamily="18" charset="0"/>
              </a:rPr>
              <a:t>, платнику від контролюючого органу не надходить.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flipH="1">
            <a:off x="-1" y="4876800"/>
            <a:ext cx="8487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0" y="5815299"/>
            <a:ext cx="2181225" cy="10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1771922" y="5734322"/>
            <a:ext cx="718170" cy="152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263</Words>
  <Application>Microsoft Office PowerPoint</Application>
  <PresentationFormat>Аркуш A4 (210x297 мм)</PresentationFormat>
  <Paragraphs>25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362</cp:revision>
  <dcterms:created xsi:type="dcterms:W3CDTF">2021-05-27T05:23:05Z</dcterms:created>
  <dcterms:modified xsi:type="dcterms:W3CDTF">2026-02-20T10:18:33Z</dcterms:modified>
</cp:coreProperties>
</file>