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9" autoAdjust="0"/>
    <p:restoredTop sz="94660" autoAdjust="0"/>
  </p:normalViewPr>
  <p:slideViewPr>
    <p:cSldViewPr snapToGrid="0">
      <p:cViewPr>
        <p:scale>
          <a:sx n="100" d="100"/>
          <a:sy n="100" d="100"/>
        </p:scale>
        <p:origin x="-246" y="-19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20.02.2026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590675"/>
            <a:ext cx="4229100" cy="646331"/>
          </a:xfrm>
          <a:prstGeom prst="rect">
            <a:avLst/>
          </a:prstGeom>
        </p:spPr>
        <p:txBody>
          <a:bodyPr wrap="square">
            <a:spAutoFit/>
          </a:bodyPr>
          <a:lstStyle/>
          <a:p>
            <a:pPr algn="ctr" fontAlgn="base"/>
            <a:r>
              <a:rPr lang="uk-UA" dirty="0" smtClean="0">
                <a:solidFill>
                  <a:srgbClr val="0033CC"/>
                </a:solidFill>
                <a:latin typeface="e-Ukraine Head Bold" pitchFamily="50" charset="-52"/>
              </a:rPr>
              <a:t>Працювати офіційно – вигідно!</a:t>
            </a:r>
            <a:endParaRPr lang="ru-RU" dirty="0">
              <a:solidFill>
                <a:srgbClr val="0033CC"/>
              </a:solidFill>
              <a:latin typeface="e-Ukraine Head Bold" pitchFamily="50" charset="-52"/>
            </a:endParaRPr>
          </a:p>
        </p:txBody>
      </p:sp>
      <p:sp>
        <p:nvSpPr>
          <p:cNvPr id="39" name="Прямокутник 38"/>
          <p:cNvSpPr/>
          <p:nvPr/>
        </p:nvSpPr>
        <p:spPr>
          <a:xfrm>
            <a:off x="7724775" y="3219451"/>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Лютий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14878050" y="-2276475"/>
            <a:ext cx="49999900" cy="30667325"/>
          </a:xfrm>
          <a:prstGeom prst="rect">
            <a:avLst/>
          </a:prstGeom>
          <a:noFill/>
          <a:ln w="9525">
            <a:noFill/>
            <a:miter lim="800000"/>
            <a:headEnd/>
            <a:tailEnd/>
          </a:ln>
          <a:effectLst/>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8"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60" name="Picture 12" descr="Легальна праця. Соціальні гарантії працівникам | Солом'янська районна в  місті Києві державна адміністрація"/>
          <p:cNvPicPr>
            <a:picLocks noChangeAspect="1" noChangeArrowheads="1"/>
          </p:cNvPicPr>
          <p:nvPr/>
        </p:nvPicPr>
        <p:blipFill>
          <a:blip r:embed="rId9" cstate="print"/>
          <a:srcRect/>
          <a:stretch>
            <a:fillRect/>
          </a:stretch>
        </p:blipFill>
        <p:spPr bwMode="auto">
          <a:xfrm>
            <a:off x="6353175" y="4134802"/>
            <a:ext cx="2738348" cy="18278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91124" y="0"/>
            <a:ext cx="4572001" cy="6093976"/>
          </a:xfrm>
          <a:prstGeom prst="rect">
            <a:avLst/>
          </a:prstGeom>
        </p:spPr>
        <p:txBody>
          <a:bodyPr wrap="square">
            <a:spAutoFit/>
          </a:bodyPr>
          <a:lstStyle/>
          <a:p>
            <a:pPr indent="450000" algn="just" fontAlgn="base"/>
            <a:endParaRPr lang="uk-UA" sz="1500" b="1" dirty="0" smtClean="0">
              <a:solidFill>
                <a:srgbClr val="0033CC"/>
              </a:solidFill>
              <a:latin typeface="e-Ukraine" pitchFamily="50" charset="-52"/>
              <a:cs typeface="Times New Roman" pitchFamily="18" charset="0"/>
            </a:endParaRPr>
          </a:p>
          <a:p>
            <a:pPr indent="450000" algn="just" fontAlgn="base"/>
            <a:r>
              <a:rPr lang="uk-UA" sz="1500" dirty="0" smtClean="0">
                <a:solidFill>
                  <a:srgbClr val="0033CC"/>
                </a:solidFill>
                <a:latin typeface="e-Ukraine" pitchFamily="50" charset="-52"/>
                <a:cs typeface="Times New Roman" pitchFamily="18" charset="0"/>
              </a:rPr>
              <a:t>Оформлені трудові відносини гарантують працівнику не лише стабільний дохід, а й право на державний соціальний захист, включно з:</a:t>
            </a:r>
            <a:r>
              <a:rPr lang="uk-UA" sz="1500" dirty="0" smtClean="0">
                <a:latin typeface="e-Ukraine" pitchFamily="50" charset="-52"/>
                <a:cs typeface="Times New Roman" pitchFamily="18" charset="0"/>
              </a:rPr>
              <a:t>  </a:t>
            </a:r>
          </a:p>
          <a:p>
            <a:pPr algn="just" fontAlgn="base">
              <a:buFont typeface="e-Ukraine" pitchFamily="50" charset="-52"/>
              <a:buChar char="–"/>
            </a:pPr>
            <a:r>
              <a:rPr lang="en-US" sz="1500" dirty="0" smtClean="0">
                <a:latin typeface="e-Ukraine" pitchFamily="50" charset="-52"/>
                <a:cs typeface="Times New Roman" pitchFamily="18" charset="0"/>
              </a:rPr>
              <a:t> </a:t>
            </a:r>
            <a:r>
              <a:rPr lang="uk-UA" sz="1500" dirty="0" smtClean="0">
                <a:latin typeface="e-Ukraine" pitchFamily="50" charset="-52"/>
                <a:cs typeface="Times New Roman" pitchFamily="18" charset="0"/>
              </a:rPr>
              <a:t>оплачуваними відпустками,  </a:t>
            </a:r>
          </a:p>
          <a:p>
            <a:pPr algn="just" fontAlgn="base">
              <a:buFont typeface="e-Ukraine" pitchFamily="50" charset="-52"/>
              <a:buChar char="–"/>
            </a:pPr>
            <a:r>
              <a:rPr lang="en-US" sz="1500" dirty="0" smtClean="0">
                <a:latin typeface="e-Ukraine" pitchFamily="50" charset="-52"/>
                <a:cs typeface="Times New Roman" pitchFamily="18" charset="0"/>
              </a:rPr>
              <a:t> </a:t>
            </a:r>
            <a:r>
              <a:rPr lang="uk-UA" sz="1500" dirty="0" smtClean="0">
                <a:latin typeface="e-Ukraine" pitchFamily="50" charset="-52"/>
                <a:cs typeface="Times New Roman" pitchFamily="18" charset="0"/>
              </a:rPr>
              <a:t>лікарняними,  </a:t>
            </a:r>
          </a:p>
          <a:p>
            <a:pPr algn="just" fontAlgn="base">
              <a:buFont typeface="e-Ukraine" pitchFamily="50" charset="-52"/>
              <a:buChar char="–"/>
            </a:pPr>
            <a:r>
              <a:rPr lang="en-US" sz="1500" dirty="0" smtClean="0">
                <a:latin typeface="e-Ukraine" pitchFamily="50" charset="-52"/>
                <a:cs typeface="Times New Roman" pitchFamily="18" charset="0"/>
              </a:rPr>
              <a:t> </a:t>
            </a:r>
            <a:r>
              <a:rPr lang="uk-UA" sz="1500" dirty="0" smtClean="0">
                <a:latin typeface="e-Ukraine" pitchFamily="50" charset="-52"/>
                <a:cs typeface="Times New Roman" pitchFamily="18" charset="0"/>
              </a:rPr>
              <a:t>допомогою по вагітності та </a:t>
            </a:r>
            <a:r>
              <a:rPr lang="uk-UA" sz="1500" dirty="0" smtClean="0">
                <a:latin typeface="e-Ukraine" pitchFamily="50" charset="-52"/>
                <a:cs typeface="Times New Roman" pitchFamily="18" charset="0"/>
              </a:rPr>
              <a:t>пологах</a:t>
            </a:r>
            <a:r>
              <a:rPr lang="uk-UA" sz="1500" dirty="0" smtClean="0">
                <a:latin typeface="e-Ukraine" pitchFamily="50" charset="-52"/>
                <a:cs typeface="Times New Roman" pitchFamily="18" charset="0"/>
              </a:rPr>
              <a:t>,  </a:t>
            </a:r>
          </a:p>
          <a:p>
            <a:pPr algn="just" fontAlgn="base">
              <a:buFont typeface="e-Ukraine" pitchFamily="50" charset="-52"/>
              <a:buChar char="–"/>
            </a:pPr>
            <a:r>
              <a:rPr lang="en-US" sz="1500" dirty="0" smtClean="0">
                <a:latin typeface="e-Ukraine" pitchFamily="50" charset="-52"/>
                <a:cs typeface="Times New Roman" pitchFamily="18" charset="0"/>
              </a:rPr>
              <a:t> </a:t>
            </a:r>
            <a:r>
              <a:rPr lang="uk-UA" sz="1500" dirty="0" smtClean="0">
                <a:latin typeface="e-Ukraine" pitchFamily="50" charset="-52"/>
                <a:cs typeface="Times New Roman" pitchFamily="18" charset="0"/>
              </a:rPr>
              <a:t>пільговим режимом праці </a:t>
            </a:r>
            <a:r>
              <a:rPr lang="uk-UA" sz="1500" dirty="0" smtClean="0">
                <a:latin typeface="e-Ukraine" pitchFamily="50" charset="-52"/>
                <a:cs typeface="Times New Roman" pitchFamily="18" charset="0"/>
              </a:rPr>
              <a:t>для</a:t>
            </a:r>
            <a:r>
              <a:rPr lang="en-US" sz="1500" dirty="0" smtClean="0">
                <a:latin typeface="e-Ukraine" pitchFamily="50" charset="-52"/>
                <a:cs typeface="Times New Roman" pitchFamily="18" charset="0"/>
              </a:rPr>
              <a:t> </a:t>
            </a:r>
            <a:r>
              <a:rPr lang="uk-UA" sz="1500" dirty="0" smtClean="0">
                <a:latin typeface="e-Ukraine" pitchFamily="50" charset="-52"/>
                <a:cs typeface="Times New Roman" pitchFamily="18" charset="0"/>
              </a:rPr>
              <a:t>працівників </a:t>
            </a:r>
            <a:r>
              <a:rPr lang="uk-UA" sz="1500" dirty="0" smtClean="0">
                <a:latin typeface="e-Ukraine" pitchFamily="50" charset="-52"/>
                <a:cs typeface="Times New Roman" pitchFamily="18" charset="0"/>
              </a:rPr>
              <a:t>із дітьми.  </a:t>
            </a:r>
          </a:p>
          <a:p>
            <a:pPr indent="450000" algn="just" fontAlgn="base"/>
            <a:r>
              <a:rPr lang="uk-UA" sz="1500" dirty="0" smtClean="0">
                <a:latin typeface="e-Ukraine" pitchFamily="50" charset="-52"/>
                <a:cs typeface="Times New Roman" pitchFamily="18" charset="0"/>
              </a:rPr>
              <a:t>Крім того, за трудовим законодавством робота у надурочні години та вихідні дні оплачується в подвійному розмірі.   </a:t>
            </a:r>
          </a:p>
          <a:p>
            <a:pPr indent="450000" algn="just" fontAlgn="base"/>
            <a:r>
              <a:rPr lang="uk-UA" sz="1500" dirty="0" smtClean="0">
                <a:latin typeface="e-Ukraine" pitchFamily="50" charset="-52"/>
                <a:cs typeface="Times New Roman" pitchFamily="18" charset="0"/>
              </a:rPr>
              <a:t>Закликаємо усіх працювати відповідно до вимог чинного законодавства.  </a:t>
            </a:r>
          </a:p>
          <a:p>
            <a:pPr indent="450000" algn="just"/>
            <a:r>
              <a:rPr lang="uk-UA" sz="1500" dirty="0" smtClean="0">
                <a:latin typeface="e-Ukraine" pitchFamily="50" charset="-52"/>
                <a:cs typeface="Times New Roman" pitchFamily="18" charset="0"/>
              </a:rPr>
              <a:t>Офіційне оформлення найманих працівників – це свідчення сумлінного виконання роботодавцем своїх зобов’язань: перед державою – щодо сплати податків і зборів; перед працівниками – щодо соціального забезпечення та охорони праці.</a:t>
            </a:r>
          </a:p>
        </p:txBody>
      </p:sp>
      <p:pic>
        <p:nvPicPr>
          <p:cNvPr id="11" name="Picture 6"/>
          <p:cNvPicPr>
            <a:picLocks noChangeAspect="1" noChangeArrowheads="1"/>
          </p:cNvPicPr>
          <p:nvPr/>
        </p:nvPicPr>
        <p:blipFill>
          <a:blip r:embed="rId2" cstate="print"/>
          <a:srcRect b="-705"/>
          <a:stretch>
            <a:fillRect/>
          </a:stretch>
        </p:blipFill>
        <p:spPr bwMode="auto">
          <a:xfrm>
            <a:off x="8662067" y="6267450"/>
            <a:ext cx="1243933" cy="600075"/>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8163596" y="6127749"/>
            <a:ext cx="466723" cy="993783"/>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4939814"/>
          </a:xfrm>
          <a:prstGeom prst="rect">
            <a:avLst/>
          </a:prstGeom>
        </p:spPr>
        <p:txBody>
          <a:bodyPr wrap="square">
            <a:spAutoFit/>
          </a:bodyPr>
          <a:lstStyle/>
          <a:p>
            <a:pPr indent="450000" algn="just" fontAlgn="base"/>
            <a:endParaRPr lang="uk-UA" sz="1500" dirty="0" smtClean="0">
              <a:latin typeface="e-Ukraine" pitchFamily="50" charset="-52"/>
              <a:cs typeface="Times New Roman" pitchFamily="18" charset="0"/>
            </a:endParaRPr>
          </a:p>
          <a:p>
            <a:pPr indent="450000" algn="just" fontAlgn="base"/>
            <a:r>
              <a:rPr lang="uk-UA" sz="1500" dirty="0" smtClean="0">
                <a:latin typeface="e-Ukraine" pitchFamily="50" charset="-52"/>
                <a:cs typeface="Times New Roman" pitchFamily="18" charset="0"/>
              </a:rPr>
              <a:t>Головне управління ДПС у Дніпропетровській області повідомляє, що з моменту укладення трудового договору найманий працівник має трудові права і соціальні гарантії.  </a:t>
            </a:r>
          </a:p>
          <a:p>
            <a:pPr indent="450000" algn="just" fontAlgn="base"/>
            <a:r>
              <a:rPr lang="uk-UA" sz="1500" dirty="0" smtClean="0">
                <a:latin typeface="e-Ukraine" pitchFamily="50" charset="-52"/>
                <a:cs typeface="Times New Roman" pitchFamily="18" charset="0"/>
              </a:rPr>
              <a:t>Так, у разі офіційного оформлення працівник отримує заробітну плату регулярно на рівні, не нижчому за мінімальну заробітну плату (МЗП). Тобто місячна зарплата за повністю виконану роботу не може бути менше МЗП (у 2025 році – місячна – 8000 </a:t>
            </a:r>
            <a:r>
              <a:rPr lang="uk-UA" sz="1500" dirty="0" err="1" smtClean="0">
                <a:latin typeface="e-Ukraine" pitchFamily="50" charset="-52"/>
                <a:cs typeface="Times New Roman" pitchFamily="18" charset="0"/>
              </a:rPr>
              <a:t>грн</a:t>
            </a:r>
            <a:r>
              <a:rPr lang="uk-UA" sz="1500" dirty="0" smtClean="0">
                <a:latin typeface="e-Ukraine" pitchFamily="50" charset="-52"/>
                <a:cs typeface="Times New Roman" pitchFamily="18" charset="0"/>
              </a:rPr>
              <a:t> чи 48 </a:t>
            </a:r>
            <a:r>
              <a:rPr lang="uk-UA" sz="1500" dirty="0" err="1" smtClean="0">
                <a:latin typeface="e-Ukraine" pitchFamily="50" charset="-52"/>
                <a:cs typeface="Times New Roman" pitchFamily="18" charset="0"/>
              </a:rPr>
              <a:t>грн</a:t>
            </a:r>
            <a:r>
              <a:rPr lang="uk-UA" sz="1500" dirty="0" smtClean="0">
                <a:latin typeface="e-Ukraine" pitchFamily="50" charset="-52"/>
                <a:cs typeface="Times New Roman" pitchFamily="18" charset="0"/>
              </a:rPr>
              <a:t> – погодинна).  </a:t>
            </a:r>
          </a:p>
          <a:p>
            <a:pPr indent="450000" algn="just"/>
            <a:r>
              <a:rPr lang="uk-UA" sz="1500" dirty="0" smtClean="0">
                <a:latin typeface="e-Ukraine" pitchFamily="50" charset="-52"/>
                <a:cs typeface="Times New Roman" pitchFamily="18" charset="0"/>
              </a:rPr>
              <a:t>Роботодавець зобов’язаний виплачувати заробітну плату регулярно, не рідше двох разів на місяць та не пізніше семи днів після закінчення періоду роботи. Якщо день виплати збігається з вихідними, зарплата виплачується напередодні.</a:t>
            </a:r>
          </a:p>
        </p:txBody>
      </p:sp>
      <p:pic>
        <p:nvPicPr>
          <p:cNvPr id="9" name="Picture 7"/>
          <p:cNvPicPr>
            <a:picLocks noChangeAspect="1" noChangeArrowheads="1"/>
          </p:cNvPicPr>
          <p:nvPr/>
        </p:nvPicPr>
        <p:blipFill>
          <a:blip r:embed="rId4" cstate="print"/>
          <a:srcRect r="53047"/>
          <a:stretch>
            <a:fillRect/>
          </a:stretch>
        </p:blipFill>
        <p:spPr bwMode="auto">
          <a:xfrm flipH="1">
            <a:off x="0" y="4993620"/>
            <a:ext cx="790575" cy="1864380"/>
          </a:xfrm>
          <a:prstGeom prst="rect">
            <a:avLst/>
          </a:prstGeom>
          <a:noFill/>
          <a:ln w="9525">
            <a:noFill/>
            <a:miter lim="800000"/>
            <a:headEnd/>
            <a:tailEnd/>
          </a:ln>
        </p:spPr>
      </p:pic>
      <p:pic>
        <p:nvPicPr>
          <p:cNvPr id="14" name="Picture 6"/>
          <p:cNvPicPr>
            <a:picLocks noChangeAspect="1" noChangeArrowheads="1"/>
          </p:cNvPicPr>
          <p:nvPr/>
        </p:nvPicPr>
        <p:blipFill>
          <a:blip r:embed="rId5" cstate="print"/>
          <a:srcRect b="-705"/>
          <a:stretch>
            <a:fillRect/>
          </a:stretch>
        </p:blipFill>
        <p:spPr bwMode="auto">
          <a:xfrm>
            <a:off x="0" y="5902601"/>
            <a:ext cx="2000250" cy="964924"/>
          </a:xfrm>
          <a:prstGeom prst="rect">
            <a:avLst/>
          </a:prstGeom>
          <a:noFill/>
          <a:ln w="9525">
            <a:noFill/>
            <a:miter lim="800000"/>
            <a:headEnd/>
            <a:tailEnd/>
          </a:ln>
        </p:spPr>
      </p:pic>
      <p:pic>
        <p:nvPicPr>
          <p:cNvPr id="16" name="Picture 7"/>
          <p:cNvPicPr>
            <a:picLocks noChangeAspect="1" noChangeArrowheads="1"/>
          </p:cNvPicPr>
          <p:nvPr/>
        </p:nvPicPr>
        <p:blipFill>
          <a:blip r:embed="rId6" cstate="print"/>
          <a:srcRect r="53047"/>
          <a:stretch>
            <a:fillRect/>
          </a:stretch>
        </p:blipFill>
        <p:spPr bwMode="auto">
          <a:xfrm rot="5400000">
            <a:off x="1695936" y="5839310"/>
            <a:ext cx="651069" cy="1386309"/>
          </a:xfrm>
          <a:prstGeom prst="rect">
            <a:avLst/>
          </a:prstGeom>
          <a:noFill/>
          <a:ln w="9525">
            <a:noFill/>
            <a:miter lim="800000"/>
            <a:headEnd/>
            <a:tailEnd/>
          </a:ln>
        </p:spPr>
      </p:pic>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2658</TotalTime>
  <Words>77</Words>
  <Application>Microsoft Office PowerPoint</Application>
  <PresentationFormat>Аркуш A4 (210x297 мм)</PresentationFormat>
  <Paragraphs>26</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360</cp:revision>
  <dcterms:created xsi:type="dcterms:W3CDTF">2021-05-27T05:23:05Z</dcterms:created>
  <dcterms:modified xsi:type="dcterms:W3CDTF">2026-02-20T10:15:59Z</dcterms:modified>
</cp:coreProperties>
</file>