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Цифрова </a:t>
            </a:r>
            <a:r>
              <a:rPr lang="uk-UA" dirty="0" err="1" smtClean="0">
                <a:solidFill>
                  <a:srgbClr val="0033CC"/>
                </a:solidFill>
                <a:latin typeface="e-Ukraine Head Bold" pitchFamily="50" charset="-52"/>
              </a:rPr>
              <a:t>безбар’єрність</a:t>
            </a: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 у податковій сфері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194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Лютий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78050" y="-2276475"/>
            <a:ext cx="49999900" cy="306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8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8" name="Picture 10" descr="Цифрова безбар'єрність: що це таке і чому вона важлива для кожного з нас |  Івано-Франківська обласна державна адміністрація"/>
          <p:cNvPicPr>
            <a:picLocks noChangeAspect="1" noChangeArrowheads="1"/>
          </p:cNvPicPr>
          <p:nvPr/>
        </p:nvPicPr>
        <p:blipFill>
          <a:blip r:embed="rId9" cstate="print"/>
          <a:srcRect t="1822" b="2231"/>
          <a:stretch>
            <a:fillRect/>
          </a:stretch>
        </p:blipFill>
        <p:spPr bwMode="auto">
          <a:xfrm>
            <a:off x="6581775" y="4095580"/>
            <a:ext cx="2207859" cy="212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endParaRPr lang="uk-UA" sz="1600" b="1" dirty="0" smtClean="0">
              <a:solidFill>
                <a:srgbClr val="0033CC"/>
              </a:solidFill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sz="160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Для зручності громадян також функціонує мобільний </a:t>
            </a:r>
            <a:r>
              <a:rPr lang="uk-UA" sz="1600" dirty="0" err="1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застосунок</a:t>
            </a:r>
            <a:r>
              <a:rPr lang="uk-UA" sz="160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 «Моя податкова», який дозволяє:</a:t>
            </a:r>
            <a:endParaRPr lang="uk-UA" sz="1600" dirty="0" smtClean="0">
              <a:latin typeface="e-Ukraine" pitchFamily="50" charset="-52"/>
              <a:cs typeface="Times New Roman" pitchFamily="18" charset="0"/>
            </a:endParaRPr>
          </a:p>
          <a:p>
            <a:pPr algn="just" fontAlgn="base">
              <a:buFont typeface="e-Ukraine" pitchFamily="50" charset="-52"/>
              <a:buChar char="–"/>
            </a:pPr>
            <a:r>
              <a:rPr lang="en-US" sz="16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отримувати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актуальну податкову інформацію у </a:t>
            </a:r>
            <a:r>
              <a:rPr lang="uk-UA" sz="1600" dirty="0" err="1" smtClean="0">
                <a:latin typeface="e-Ukraine" pitchFamily="50" charset="-52"/>
                <a:cs typeface="Times New Roman" pitchFamily="18" charset="0"/>
              </a:rPr>
              <a:t>смартфоні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;</a:t>
            </a:r>
            <a:endParaRPr lang="en-US" sz="1600" dirty="0" smtClean="0">
              <a:latin typeface="e-Ukraine" pitchFamily="50" charset="-52"/>
              <a:cs typeface="Times New Roman" pitchFamily="18" charset="0"/>
            </a:endParaRPr>
          </a:p>
          <a:p>
            <a:pPr algn="just" fontAlgn="base">
              <a:buFont typeface="e-Ukraine" pitchFamily="50" charset="-52"/>
              <a:buChar char="–"/>
            </a:pPr>
            <a:r>
              <a:rPr lang="en-US" sz="16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контролювати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податкові зобов’язання та сплату податків;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6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отримувати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повідомлення та нагадування;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6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користуватися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сервісами у будь-який час і з будь-якого місця.</a:t>
            </a:r>
          </a:p>
          <a:p>
            <a:pPr indent="450000" algn="just" fontAlgn="base"/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Податкові е-сервіси створюють умови, за яких послуги стають доступними 24/7, зменшують потребу в особистих візитах, спрощують взаємодію з державою та підвищують рівень довіри між платниками і податковою службою.</a:t>
            </a:r>
          </a:p>
          <a:p>
            <a:pPr indent="450000" algn="just"/>
            <a:r>
              <a:rPr lang="uk-UA" sz="1600" dirty="0" err="1" smtClean="0">
                <a:latin typeface="e-Ukraine" pitchFamily="50" charset="-52"/>
                <a:cs typeface="Times New Roman" pitchFamily="18" charset="0"/>
              </a:rPr>
              <a:t>Цифровізація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 податкових</a:t>
            </a:r>
            <a:r>
              <a:rPr lang="en-US" sz="1600" dirty="0" smtClean="0">
                <a:latin typeface="e-Ukraine" pitchFamily="50" charset="-52"/>
                <a:cs typeface="Times New Roman" pitchFamily="18" charset="0"/>
              </a:rPr>
              <a:t/>
            </a:r>
            <a:br>
              <a:rPr lang="en-US" sz="1600" dirty="0" smtClean="0">
                <a:latin typeface="e-Ukraine" pitchFamily="50" charset="-52"/>
                <a:cs typeface="Times New Roman" pitchFamily="18" charset="0"/>
              </a:rPr>
            </a:b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послуг – це крок до сучасної, відкритої та </a:t>
            </a:r>
            <a:r>
              <a:rPr lang="uk-UA" sz="1600" dirty="0" err="1" smtClean="0">
                <a:latin typeface="e-Ukraine" pitchFamily="50" charset="-52"/>
                <a:cs typeface="Times New Roman" pitchFamily="18" charset="0"/>
              </a:rPr>
              <a:t>безбар’єрної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 податкової системи, у центрі якої - людина, її потреби та право на зручний і рівний доступ до державних сервісів.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8662067" y="6267450"/>
            <a:ext cx="124393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8163596" y="6127749"/>
            <a:ext cx="466723" cy="9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-9525"/>
            <a:ext cx="48291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endParaRPr lang="uk-UA" sz="1600" dirty="0" smtClean="0"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Головне управління ДПС у Дніпропетровській області інформує, що цифрова </a:t>
            </a:r>
            <a:r>
              <a:rPr lang="uk-UA" sz="1600" dirty="0" err="1" smtClean="0">
                <a:latin typeface="e-Ukraine" pitchFamily="50" charset="-52"/>
                <a:cs typeface="Times New Roman" pitchFamily="18" charset="0"/>
              </a:rPr>
              <a:t>безбар’єрність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 у податковій службі – це можливість для кожного платника податків швидко, зручно та без перешкод отримувати податкові послуги незалежно від місця проживання, фізичних можливостей чи життєвих обставин.</a:t>
            </a:r>
          </a:p>
          <a:p>
            <a:pPr indent="450000" algn="just" fontAlgn="base"/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Державна податкова служба України активно розвиває цифрові сервіси, які забезпечують рівний доступ громадян і бізнесу до податкової інформації та послуг.</a:t>
            </a:r>
          </a:p>
          <a:p>
            <a:pPr indent="450000" algn="just" fontAlgn="base"/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Зокрема,</a:t>
            </a:r>
            <a:r>
              <a:rPr lang="uk-UA" sz="160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 Електронний кабінет платника надає </a:t>
            </a:r>
            <a:r>
              <a:rPr lang="uk-UA" sz="160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можливість:</a:t>
            </a:r>
            <a:endParaRPr lang="uk-UA" sz="1600" dirty="0" smtClean="0">
              <a:latin typeface="e-Ukraine" pitchFamily="50" charset="-52"/>
              <a:cs typeface="Times New Roman" pitchFamily="18" charset="0"/>
            </a:endParaRPr>
          </a:p>
          <a:p>
            <a:pPr algn="just" fontAlgn="base">
              <a:buFont typeface="e-Ukraine" pitchFamily="50" charset="-52"/>
              <a:buChar char="–"/>
            </a:pPr>
            <a:r>
              <a:rPr lang="en-US" sz="16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подавати податкову звітність </a:t>
            </a:r>
            <a:r>
              <a:rPr lang="uk-UA" sz="1600" dirty="0" err="1" smtClean="0">
                <a:latin typeface="e-Ukraine" pitchFamily="50" charset="-52"/>
                <a:cs typeface="Times New Roman" pitchFamily="18" charset="0"/>
              </a:rPr>
              <a:t>онлайн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;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6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отримувати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довідки та витяги без відвідування податкових органів;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6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переглядати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стан розрахунків з бюджетом;</a:t>
            </a:r>
          </a:p>
          <a:p>
            <a:pPr algn="just">
              <a:buFont typeface="e-Ukraine" pitchFamily="50" charset="-52"/>
              <a:buChar char="–"/>
            </a:pPr>
            <a:r>
              <a:rPr lang="en-US" sz="16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спілкуватися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з податковою службою в електронному форматі.</a:t>
            </a:r>
          </a:p>
        </p:txBody>
      </p:sp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217</Words>
  <Application>Microsoft Office PowerPoint</Application>
  <PresentationFormat>Аркуш A4 (210x297 мм)</PresentationFormat>
  <Paragraphs>29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356</cp:revision>
  <dcterms:created xsi:type="dcterms:W3CDTF">2021-05-27T05:23:05Z</dcterms:created>
  <dcterms:modified xsi:type="dcterms:W3CDTF">2026-02-20T10:08:29Z</dcterms:modified>
</cp:coreProperties>
</file>