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2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00700" y="1590675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Деклараційна кампанія – 2026: обирайте зручний спосіб декларування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194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Лютий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78050" y="-2276475"/>
            <a:ext cx="49999900" cy="306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8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2" name="Picture 4" descr="В Україні стартувала деклараційна кампанія: доходи за 2025 рік необхідно  задекларувати до 1 травня – Нововолинська міська рада"/>
          <p:cNvPicPr>
            <a:picLocks noChangeAspect="1" noChangeArrowheads="1"/>
          </p:cNvPicPr>
          <p:nvPr/>
        </p:nvPicPr>
        <p:blipFill>
          <a:blip r:embed="rId9" cstate="print"/>
          <a:srcRect l="7441" r="19327"/>
          <a:stretch>
            <a:fillRect/>
          </a:stretch>
        </p:blipFill>
        <p:spPr bwMode="auto">
          <a:xfrm>
            <a:off x="6270609" y="4267201"/>
            <a:ext cx="2668082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0174" y="0"/>
            <a:ext cx="4572001" cy="687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1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indent="540000" algn="just" fontAlgn="base"/>
            <a:r>
              <a:rPr lang="uk-UA" sz="200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Платник податків самостійно обирає спосіб подачі податкової декларації про майновий стан і </a:t>
            </a:r>
            <a:r>
              <a:rPr lang="uk-UA" sz="200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доходи:</a:t>
            </a:r>
            <a:endParaRPr lang="uk-UA" sz="2000" dirty="0" smtClean="0">
              <a:latin typeface="e-Ukraine" pitchFamily="50" charset="-52"/>
              <a:cs typeface="Times New Roman" pitchFamily="18" charset="0"/>
            </a:endParaRPr>
          </a:p>
          <a:p>
            <a:pPr indent="266700" algn="just" fontAlgn="base">
              <a:buFont typeface="e-Ukraine" pitchFamily="50" charset="-52"/>
              <a:buChar char="–"/>
            </a:pPr>
            <a:r>
              <a:rPr lang="uk-UA" sz="2000" dirty="0" smtClean="0">
                <a:latin typeface="e-Ukraine" pitchFamily="50" charset="-52"/>
                <a:cs typeface="Times New Roman" pitchFamily="18" charset="0"/>
              </a:rPr>
              <a:t>особисто або</a:t>
            </a:r>
            <a:r>
              <a:rPr lang="en-US" sz="20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2000" dirty="0" smtClean="0">
                <a:latin typeface="e-Ukraine" pitchFamily="50" charset="-52"/>
                <a:cs typeface="Times New Roman" pitchFamily="18" charset="0"/>
              </a:rPr>
              <a:t>уповноваженою особою;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20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2000" dirty="0" smtClean="0">
                <a:latin typeface="e-Ukraine" pitchFamily="50" charset="-52"/>
                <a:cs typeface="Times New Roman" pitchFamily="18" charset="0"/>
              </a:rPr>
              <a:t>поштою </a:t>
            </a:r>
            <a:r>
              <a:rPr lang="uk-UA" sz="2000" dirty="0" smtClean="0">
                <a:latin typeface="e-Ukraine" pitchFamily="50" charset="-52"/>
                <a:cs typeface="Times New Roman" pitchFamily="18" charset="0"/>
              </a:rPr>
              <a:t>з</a:t>
            </a:r>
            <a:r>
              <a:rPr lang="en-US" sz="20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2000" dirty="0" smtClean="0">
                <a:latin typeface="e-Ukraine" pitchFamily="50" charset="-52"/>
                <a:cs typeface="Times New Roman" pitchFamily="18" charset="0"/>
              </a:rPr>
              <a:t>повідомленням про вручення та описом вкладення, не пізніше ніж за 5 днів до закінчення граничного строку подання;</a:t>
            </a:r>
          </a:p>
          <a:p>
            <a:pPr algn="just">
              <a:buFont typeface="e-Ukraine" pitchFamily="50" charset="-52"/>
              <a:buChar char="–"/>
            </a:pPr>
            <a:r>
              <a:rPr lang="en-US" sz="20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2000" dirty="0" smtClean="0">
                <a:latin typeface="e-Ukraine" pitchFamily="50" charset="-52"/>
                <a:cs typeface="Times New Roman" pitchFamily="18" charset="0"/>
              </a:rPr>
              <a:t>засобами </a:t>
            </a:r>
            <a:r>
              <a:rPr lang="uk-UA" sz="2000" dirty="0" smtClean="0">
                <a:latin typeface="e-Ukraine" pitchFamily="50" charset="-52"/>
                <a:cs typeface="Times New Roman" pitchFamily="18" charset="0"/>
              </a:rPr>
              <a:t>електронного зв’язку в електронній формі з дотриманням вимог законів України «Про електронні документи та електронний документообіг» та «Про електронні довірчі послуги».</a:t>
            </a:r>
          </a:p>
          <a:p>
            <a:pPr indent="266700" algn="just" fontAlgn="base">
              <a:spcAft>
                <a:spcPts val="600"/>
              </a:spcAft>
            </a:pPr>
            <a:endParaRPr lang="uk-UA" sz="1200" dirty="0" smtClean="0">
              <a:latin typeface="e-Ukraine" pitchFamily="2" charset="-52"/>
            </a:endParaRPr>
          </a:p>
          <a:p>
            <a:pPr indent="266700" algn="just" fontAlgn="base">
              <a:spcAft>
                <a:spcPts val="600"/>
              </a:spcAft>
            </a:pPr>
            <a:r>
              <a:rPr lang="uk-UA" sz="1200" dirty="0" smtClean="0">
                <a:latin typeface="e-Ukraine" pitchFamily="2" charset="-52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1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1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8662067" y="6267450"/>
            <a:ext cx="124393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163596" y="6127749"/>
            <a:ext cx="466723" cy="9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04775" y="-219074"/>
            <a:ext cx="482917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 fontAlgn="base">
              <a:spcAft>
                <a:spcPts val="600"/>
              </a:spcAft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40000" algn="just" fontAlgn="base"/>
            <a:r>
              <a:rPr lang="uk-UA" sz="2000" dirty="0" smtClean="0">
                <a:latin typeface="e-Ukraine" pitchFamily="50" charset="-52"/>
                <a:cs typeface="Times New Roman" pitchFamily="18" charset="0"/>
              </a:rPr>
              <a:t>Головне управління ДПС у Дніпропетровській області нагадує, що з 01 січня 2026 року в Україні розпочалася деклараційна кампанія, під час якої фізичні особи мають задекларувати доходи, отримані протягом 2025 року.</a:t>
            </a:r>
          </a:p>
          <a:p>
            <a:pPr indent="540000" algn="just" fontAlgn="base"/>
            <a:r>
              <a:rPr lang="uk-UA" sz="2000" dirty="0" smtClean="0">
                <a:latin typeface="e-Ukraine" pitchFamily="50" charset="-52"/>
                <a:cs typeface="Times New Roman" pitchFamily="18" charset="0"/>
              </a:rPr>
              <a:t>Подання декларації про майновий стан і доходи та сплата податків – це не лише вимога законодавства, а й особистий внесок кожного у фінансову стабільність, безпеку та обороноздатність держави.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flipH="1">
            <a:off x="0" y="5467350"/>
            <a:ext cx="662799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1" y="6100181"/>
            <a:ext cx="1590674" cy="7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1314783" y="6077284"/>
            <a:ext cx="498976" cy="106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</TotalTime>
  <Words>170</Words>
  <Application>Microsoft Office PowerPoint</Application>
  <PresentationFormat>Аркуш A4 (210x297 мм)</PresentationFormat>
  <Paragraphs>25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356</cp:revision>
  <dcterms:created xsi:type="dcterms:W3CDTF">2021-05-27T05:23:05Z</dcterms:created>
  <dcterms:modified xsi:type="dcterms:W3CDTF">2026-02-20T10:01:46Z</dcterms:modified>
</cp:coreProperties>
</file>