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6" r:id="rId5"/>
    <p:sldId id="265" r:id="rId6"/>
    <p:sldId id="264" r:id="rId7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088" y="-4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34051" y="285751"/>
            <a:ext cx="42005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e-Ukraine Head Bold" pitchFamily="50" charset="-52"/>
              </a:rPr>
              <a:t>Головне </a:t>
            </a:r>
            <a:r>
              <a:rPr lang="ru-RU" sz="1200" b="1" dirty="0" err="1" smtClean="0">
                <a:latin typeface="e-Ukraine Head Bold" pitchFamily="50" charset="-52"/>
              </a:rPr>
              <a:t>управління</a:t>
            </a:r>
            <a:r>
              <a:rPr lang="ru-RU" sz="1200" b="1" dirty="0" smtClean="0">
                <a:latin typeface="e-Ukraine Head Bold" pitchFamily="50" charset="-52"/>
              </a:rPr>
              <a:t> ДПС у </a:t>
            </a:r>
            <a:r>
              <a:rPr lang="ru-RU" sz="1200" b="1" dirty="0" err="1" smtClean="0">
                <a:latin typeface="e-Ukraine Head Bold" pitchFamily="50" charset="-52"/>
              </a:rPr>
              <a:t>Дніпропетровській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області</a:t>
            </a:r>
            <a:endParaRPr lang="ru-RU" sz="1200" b="1" dirty="0" smtClean="0">
              <a:latin typeface="e-Ukraine Head Bold" pitchFamily="50" charset="-52"/>
            </a:endParaRPr>
          </a:p>
          <a:p>
            <a:endParaRPr lang="ru-RU" sz="200" b="1" dirty="0" smtClean="0">
              <a:latin typeface="e-Ukraine Head Bold" pitchFamily="50" charset="-52"/>
            </a:endParaRPr>
          </a:p>
          <a:p>
            <a:r>
              <a:rPr lang="ru-RU" sz="1200" b="1" dirty="0" err="1" smtClean="0">
                <a:latin typeface="e-Ukraine Head Bold" pitchFamily="50" charset="-52"/>
              </a:rPr>
              <a:t>Державна</a:t>
            </a:r>
            <a:r>
              <a:rPr lang="ru-RU" sz="1200" b="1" dirty="0" smtClean="0">
                <a:latin typeface="e-Ukraine Head Bold" pitchFamily="50" charset="-52"/>
              </a:rPr>
              <a:t> </a:t>
            </a:r>
            <a:r>
              <a:rPr lang="ru-RU" sz="1200" b="1" dirty="0" err="1" smtClean="0">
                <a:latin typeface="e-Ukraine Head Bold" pitchFamily="50" charset="-52"/>
              </a:rPr>
              <a:t>податкова</a:t>
            </a:r>
            <a:r>
              <a:rPr lang="ru-RU" sz="1200" b="1" dirty="0" smtClean="0">
                <a:latin typeface="e-Ukraine Head Bold" pitchFamily="50" charset="-52"/>
              </a:rPr>
              <a:t> служба </a:t>
            </a:r>
            <a:r>
              <a:rPr lang="ru-RU" sz="1200" b="1" dirty="0" err="1" smtClean="0">
                <a:latin typeface="e-Ukraine Head Bold" pitchFamily="50" charset="-52"/>
              </a:rPr>
              <a:t>України</a:t>
            </a:r>
            <a:endParaRPr lang="ru-RU" sz="1200" b="1" dirty="0">
              <a:latin typeface="e-Ukraine Head Bold" pitchFamily="50" charset="-52"/>
            </a:endParaRPr>
          </a:p>
        </p:txBody>
      </p:sp>
      <p:pic>
        <p:nvPicPr>
          <p:cNvPr id="37" name="Рисунок 36" descr="Версія для роботи (1280 × 785 пікс.), копія.png"/>
          <p:cNvPicPr>
            <a:picLocks noChangeAspect="1"/>
          </p:cNvPicPr>
          <p:nvPr/>
        </p:nvPicPr>
        <p:blipFill>
          <a:blip r:embed="rId2" cstate="print"/>
          <a:srcRect l="2212" t="2807" r="88365" b="88256"/>
          <a:stretch>
            <a:fillRect/>
          </a:stretch>
        </p:blipFill>
        <p:spPr>
          <a:xfrm>
            <a:off x="5087020" y="447676"/>
            <a:ext cx="704180" cy="409574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5314951" y="2305050"/>
            <a:ext cx="44100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33CC"/>
                </a:solidFill>
              </a:rPr>
              <a:t>Рекомендації щодо правил спілкування </a:t>
            </a:r>
            <a:r>
              <a:rPr lang="uk-UA" b="1" dirty="0" err="1" smtClean="0">
                <a:solidFill>
                  <a:srgbClr val="0033CC"/>
                </a:solidFill>
              </a:rPr>
              <a:t>комплаєнс</a:t>
            </a:r>
            <a:r>
              <a:rPr lang="uk-UA" b="1" dirty="0" smtClean="0">
                <a:solidFill>
                  <a:srgbClr val="0033CC"/>
                </a:solidFill>
              </a:rPr>
              <a:t> - менеджера з платником податків з високим рівнем добровільного дотримання податкового законодавства при наданні консультування</a:t>
            </a:r>
            <a:r>
              <a:rPr lang="uk-UA" b="1" dirty="0" smtClean="0">
                <a:solidFill>
                  <a:srgbClr val="0033CC"/>
                </a:solidFill>
                <a:latin typeface="e-Ukraine Head Bold" pitchFamily="50" charset="-52"/>
              </a:rPr>
              <a:t>,</a:t>
            </a:r>
          </a:p>
          <a:p>
            <a:pPr algn="just"/>
            <a:endParaRPr lang="uk-UA" sz="16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затверджені наказом ДПС України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від </a:t>
            </a:r>
            <a:r>
              <a:rPr lang="en-US" sz="1200" dirty="0" smtClean="0">
                <a:latin typeface="e-Ukraine Head Bold" pitchFamily="50" charset="-52"/>
              </a:rPr>
              <a:t>31 </a:t>
            </a:r>
            <a:r>
              <a:rPr lang="uk-UA" sz="1200" dirty="0" smtClean="0">
                <a:latin typeface="e-Ukraine Head Bold" pitchFamily="50" charset="-52"/>
              </a:rPr>
              <a:t>жовтня 2024 року № 788</a:t>
            </a:r>
            <a:endParaRPr lang="ru-RU" sz="1200" b="1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410200" y="5429251"/>
            <a:ext cx="1952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Листопад  2024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>
            <a:off x="8653463" y="4191000"/>
            <a:ext cx="12525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b="-705"/>
          <a:stretch>
            <a:fillRect/>
          </a:stretch>
        </p:blipFill>
        <p:spPr bwMode="auto">
          <a:xfrm>
            <a:off x="6838950" y="5397500"/>
            <a:ext cx="30670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 r="53047"/>
          <a:stretch>
            <a:fillRect/>
          </a:stretch>
        </p:blipFill>
        <p:spPr bwMode="auto">
          <a:xfrm rot="5400000">
            <a:off x="5791832" y="5325386"/>
            <a:ext cx="979532" cy="20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42875" y="133351"/>
            <a:ext cx="4705350" cy="703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u="sng" dirty="0" smtClean="0">
                <a:latin typeface="e-Ukraine Head Bold" pitchFamily="50" charset="-52"/>
              </a:rPr>
              <a:t>23</a:t>
            </a:r>
            <a:r>
              <a:rPr lang="uk-UA" sz="1200" u="sng" dirty="0" smtClean="0">
                <a:latin typeface="e-Ukraine Head Bold" pitchFamily="50" charset="-52"/>
              </a:rPr>
              <a:t>. Якщо Платник звернувся до </a:t>
            </a:r>
            <a:r>
              <a:rPr lang="uk-UA" sz="1200" u="sng" dirty="0" err="1" smtClean="0">
                <a:latin typeface="e-Ukraine Head Bold" pitchFamily="50" charset="-52"/>
              </a:rPr>
              <a:t>комплаєнс-менеджера</a:t>
            </a:r>
            <a:r>
              <a:rPr lang="uk-UA" sz="1200" u="sng" dirty="0" smtClean="0">
                <a:latin typeface="e-Ukraine Head Bold" pitchFamily="50" charset="-52"/>
              </a:rPr>
              <a:t> з питаннями, які потребують розгляду у межах дії законів України «Про звернення громадян» та «Про доступ до публічної інформації»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на питання</a:t>
            </a:r>
            <a:r>
              <a:rPr lang="uk-UA" sz="1200" dirty="0" smtClean="0">
                <a:latin typeface="e-Ukraine Head Bold" pitchFamily="50" charset="-52"/>
              </a:rPr>
              <a:t> (вказати суть питання)</a:t>
            </a:r>
            <a:r>
              <a:rPr lang="uk-UA" sz="1200" b="1" i="1" dirty="0" smtClean="0">
                <a:latin typeface="e-Ukraine Head Bold" pitchFamily="50" charset="-52"/>
              </a:rPr>
              <a:t> відповідь буде надана у терміни, визначені відповідним законодавством»</a:t>
            </a:r>
          </a:p>
          <a:p>
            <a:pPr algn="just"/>
            <a:endParaRPr lang="uk-UA" sz="10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24. Якщо виникає необхідність </a:t>
            </a:r>
            <a:r>
              <a:rPr lang="uk-UA" sz="1200" u="sng" dirty="0" err="1" smtClean="0">
                <a:latin typeface="e-Ukraine Head Bold" pitchFamily="50" charset="-52"/>
              </a:rPr>
              <a:t>перетелефонувати</a:t>
            </a:r>
            <a:r>
              <a:rPr lang="uk-UA" sz="1200" u="sng" dirty="0" smtClean="0">
                <a:latin typeface="e-Ukraine Head Bold" pitchFamily="50" charset="-52"/>
              </a:rPr>
              <a:t> Платнику для уточнення відповіді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«Вас турбує (назвати власне ім'я). Будь ласка, вибачте, але нам необхідно уточнити відповідь на Ваше запитання щодо….», якщо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200" dirty="0" smtClean="0">
                <a:latin typeface="e-Ukraine Head Bold" pitchFamily="50" charset="-52"/>
              </a:rPr>
              <a:t> телефонує за номером, що належить установі, організації тощо, необхідно запросити особу, яка телефонувала:</a:t>
            </a:r>
            <a:r>
              <a:rPr lang="uk-UA" sz="1200" b="1" i="1" dirty="0" smtClean="0">
                <a:latin typeface="e-Ukraine Head Bold" pitchFamily="50" charset="-52"/>
              </a:rPr>
              <a:t> «Будь ласка, запросіть до телефону...</a:t>
            </a:r>
            <a:endParaRPr lang="uk-UA" sz="12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та отримавши згоду клієнта: </a:t>
            </a:r>
            <a:r>
              <a:rPr lang="uk-UA" sz="1200" b="1" i="1" dirty="0" smtClean="0">
                <a:latin typeface="e-Ukraine Head Bold" pitchFamily="50" charset="-52"/>
              </a:rPr>
              <a:t>«Вислухайте, будь ласка, уточнену відповідь…»</a:t>
            </a:r>
          </a:p>
          <a:p>
            <a:pPr algn="just"/>
            <a:endParaRPr lang="uk-UA" sz="1000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25. Якщо під час консультування Платника </a:t>
            </a:r>
            <a:r>
              <a:rPr lang="uk-UA" sz="1200" u="sng" dirty="0" err="1" smtClean="0">
                <a:latin typeface="e-Ukraine Head Bold" pitchFamily="50" charset="-52"/>
              </a:rPr>
              <a:t>комплаєнс-менеджером</a:t>
            </a:r>
            <a:r>
              <a:rPr lang="uk-UA" sz="1200" u="sng" dirty="0" smtClean="0">
                <a:latin typeface="e-Ukraine Head Bold" pitchFamily="50" charset="-52"/>
              </a:rPr>
              <a:t> оголошена повітряна тривога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наразі оголошена повітряна тривога, тому час консультування переривається, про новий час його проведення Вас буде повідомлено додатково»</a:t>
            </a:r>
          </a:p>
          <a:p>
            <a:pPr algn="just"/>
            <a:endParaRPr lang="uk-UA" sz="10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26. Завершення розмови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«Дякуємо за дзвінок. Просимо оцінити якість надання консультування </a:t>
            </a:r>
            <a:r>
              <a:rPr lang="uk-UA" sz="1200" b="1" i="1" dirty="0" err="1" smtClean="0">
                <a:latin typeface="e-Ukraine Head Bold" pitchFamily="50" charset="-52"/>
              </a:rPr>
              <a:t>комплаєнс-менеджером</a:t>
            </a:r>
            <a:r>
              <a:rPr lang="uk-UA" sz="1200" b="1" i="1" dirty="0" smtClean="0">
                <a:latin typeface="e-Ukraine Head Bold" pitchFamily="50" charset="-52"/>
              </a:rPr>
              <a:t> шляхом направлення інформаційного повідомлення через Ваш електронний кабінет. До побачення»</a:t>
            </a:r>
          </a:p>
          <a:p>
            <a:pPr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1"/>
            <a:ext cx="4705350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uk-UA" sz="1200" dirty="0" smtClean="0">
                <a:solidFill>
                  <a:srgbClr val="92D050"/>
                </a:solidFill>
                <a:latin typeface="e-Ukraine Head Bold" pitchFamily="50" charset="-52"/>
              </a:rPr>
              <a:t>	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  Рекомендації щодо правил спілкування (далі – Рекомендації)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комплаєнс-менеджера</a:t>
            </a:r>
            <a:r>
              <a:rPr lang="uk-UA" sz="1200" dirty="0" smtClean="0">
                <a:latin typeface="e-Ukraine Head Bold" pitchFamily="50" charset="-52"/>
              </a:rPr>
              <a:t> з платником податків з високим рівнем добровільного дотримання податкового законодавства (далі - Платник) при наданні консультування розроблені з метою дотримання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комплаєнс-менеджером</a:t>
            </a:r>
            <a:r>
              <a:rPr lang="uk-UA" sz="1200" dirty="0" smtClean="0">
                <a:latin typeface="e-Ukraine Head Bold" pitchFamily="50" charset="-52"/>
              </a:rPr>
              <a:t> єдиних стандартів при спілкуванні із Платником під час надання консультування, спрямовані на забезпечення високої культури спілкування та якості послуг.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 1.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200" dirty="0" smtClean="0">
                <a:latin typeface="e-Ukraine Head Bold" pitchFamily="50" charset="-52"/>
              </a:rPr>
              <a:t> під час спілкування із Платником керується принципами законності, професіоналізму, доброчесності, політичної неупередженості, толерантності.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 2. 3 метою підтримання ефективного зв'язку та для встановлення довірливих стосунків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комплаєнс-менеджеру</a:t>
            </a:r>
            <a:r>
              <a:rPr lang="uk-UA" sz="1200" dirty="0" smtClean="0">
                <a:latin typeface="e-Ukraine Head Bold" pitchFamily="50" charset="-52"/>
              </a:rPr>
              <a:t> необхідно використовувати такі прийоми спілкування: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2.1. для створення позитивного враження на Платника важливо починати розмову, використовуючи привітання відповідно до часу, коли відбувається розмова (вранці, вдень або ввечері): «Доброго ранку (Добрий день! Добрий вечір)! Мене звати .... (назвати своє ім'я). Чим я можу Вам допомогти?»;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2.2. при спілкуванні із Платником звертатися до нього по імені (у разі ідентифікації). Такі звернення персоніфікують дзвінок, допомагають контролювати і спрямовувати його;</a:t>
            </a:r>
            <a:endParaRPr lang="uk-UA" sz="1200" dirty="0">
              <a:latin typeface="e-Ukraine Head Bold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6372225"/>
            <a:ext cx="1026738" cy="495300"/>
            <a:chOff x="-9525" y="6381750"/>
            <a:chExt cx="1026738" cy="49530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2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888787" y="6372225"/>
            <a:ext cx="1026738" cy="495300"/>
            <a:chOff x="-9525" y="6381750"/>
            <a:chExt cx="1026738" cy="495300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11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67300" y="114301"/>
            <a:ext cx="470535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u="sng" dirty="0" smtClean="0">
                <a:latin typeface="e-Ukraine Head Bold" pitchFamily="50" charset="-52"/>
              </a:rPr>
              <a:t>20. Якщо Платник / представник Платника телефонує з питанням стосовно перевірки наявності заборгованості з податків і зборів, єдиного внеску</a:t>
            </a:r>
          </a:p>
          <a:p>
            <a:pPr algn="just"/>
            <a:endParaRPr lang="uk-UA" sz="500" u="sng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«Дякуємо за Ваше звернення. На жаль, у телефонному режимі така інформація не може бути надана. Пропонуємо Вам надалі спілкування продовжити в режимі </a:t>
            </a:r>
            <a:r>
              <a:rPr lang="uk-UA" sz="1200" b="1" i="1" dirty="0" err="1" smtClean="0">
                <a:latin typeface="e-Ukraine Head Bold" pitchFamily="50" charset="-52"/>
              </a:rPr>
              <a:t>відеоконференції</a:t>
            </a:r>
            <a:r>
              <a:rPr lang="uk-UA" sz="1200" b="1" i="1" dirty="0" smtClean="0">
                <a:latin typeface="e-Ukraine Head Bold" pitchFamily="50" charset="-52"/>
              </a:rPr>
              <a:t>. Для приєднання до </a:t>
            </a:r>
            <a:r>
              <a:rPr lang="uk-UA" sz="1200" b="1" i="1" dirty="0" err="1" smtClean="0">
                <a:latin typeface="e-Ukraine Head Bold" pitchFamily="50" charset="-52"/>
              </a:rPr>
              <a:t>відеоконференції</a:t>
            </a:r>
            <a:r>
              <a:rPr lang="uk-UA" sz="1200" b="1" i="1" dirty="0" smtClean="0">
                <a:latin typeface="e-Ukraine Head Bold" pitchFamily="50" charset="-52"/>
              </a:rPr>
              <a:t> Вам надіслано через електронний кабінет інформаційне повідомлення із зазначенням ідентифікатора персональної конференції, коду доступу»</a:t>
            </a:r>
          </a:p>
          <a:p>
            <a:pPr algn="just"/>
            <a:endParaRPr lang="uk-UA" sz="12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21. </a:t>
            </a:r>
            <a:r>
              <a:rPr lang="uk-UA" sz="1200" u="sng" dirty="0" smtClean="0">
                <a:latin typeface="e-Ukraine Head Bold" pitchFamily="50" charset="-52"/>
              </a:rPr>
              <a:t>Якщо Платник звертається з питанням стосовно надання інформації про іншого Платника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надання такої інформації обмежено нормами відповідного законодавства»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22. </a:t>
            </a:r>
            <a:r>
              <a:rPr lang="uk-UA" sz="1200" u="sng" dirty="0" smtClean="0">
                <a:latin typeface="e-Ukraine Head Bold" pitchFamily="50" charset="-52"/>
              </a:rPr>
              <a:t>Якщо Платник звертається з питань, що потребують підготовки індивідуальної податкової консультації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«Ваші питання стосуються практичного застосування окремих норм податкового законодавства, що потребують підготовки індивідуальної податкової консультації. Для отримання індивідуальної податкової консультації пропонуємо направити звернення до ДПС»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1"/>
            <a:ext cx="4705350" cy="716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uk-UA" sz="1200" dirty="0" smtClean="0">
                <a:latin typeface="e-Ukraine Head Bold" pitchFamily="50" charset="-52"/>
              </a:rPr>
              <a:t>	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2.8. не вживати під час розмови «слів-сумнівів», зменшувально-пестливих слів тощо;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2.9. закінчувати розмову подякою Платнику за дзвінок та словами прощання: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«Дякуємо за дзвінок. До побачення!».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3. При спілкуванні з Платником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200" dirty="0" smtClean="0">
                <a:latin typeface="e-Ukraine Head Bold" pitchFamily="50" charset="-52"/>
              </a:rPr>
              <a:t> має право: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3.1. для підтвердження правильності розуміння суті запитання ставити Платнику додаткові або уточнюючі запитання;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3.2. припиняти спілкування, попередньо попередивши про це, якщо своїми діями або словами Платник посягає на честь і гідність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комплаєнс-менеджера</a:t>
            </a:r>
            <a:r>
              <a:rPr lang="uk-UA" sz="1200" dirty="0" smtClean="0">
                <a:latin typeface="e-Ukraine Head Bold" pitchFamily="50" charset="-52"/>
              </a:rPr>
              <a:t> як представника органів ДПС або зневажливо </a:t>
            </a:r>
            <a:r>
              <a:rPr lang="uk-UA" sz="1200" dirty="0" smtClean="0">
                <a:latin typeface="e-Ukraine Head Bold" pitchFamily="50" charset="-52"/>
              </a:rPr>
              <a:t>висловлюється </a:t>
            </a:r>
            <a:r>
              <a:rPr lang="uk-UA" sz="1200" dirty="0" smtClean="0">
                <a:latin typeface="e-Ukraine Head Bold" pitchFamily="50" charset="-52"/>
              </a:rPr>
              <a:t>на адресу органів ДПС.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4.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Комплаєнс-менеджеру</a:t>
            </a:r>
            <a:r>
              <a:rPr lang="uk-UA" sz="1200" dirty="0" smtClean="0">
                <a:latin typeface="e-Ukraine Head Bold" pitchFamily="50" charset="-52"/>
              </a:rPr>
              <a:t> при спілкуванні з Платником забороняється: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розмовляти з іншими працівниками, відволікатися на інші справи, шуми, перешкоди тощо;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виявляти негативне ставлення та негативні емоції (зверхність, байдужість, нахабство, фамільярність тощо);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вживати під час розмови слова-паразити;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застосовувати у розмові лексику, що має негативне емоційне забарвлення; 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надавати неправильну, неперевірену, недостовірну інформацію;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</a:t>
            </a:r>
          </a:p>
          <a:p>
            <a:pPr algn="just"/>
            <a:endParaRPr lang="uk-UA" sz="1200" dirty="0" smtClean="0">
              <a:latin typeface="e-Ukraine Head Bold" pitchFamily="50" charset="-52"/>
            </a:endParaRPr>
          </a:p>
          <a:p>
            <a:pPr lvl="0"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200" dirty="0">
              <a:latin typeface="e-Ukraine Head Bold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4425" y="238125"/>
            <a:ext cx="4810126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200" b="1" u="sng" dirty="0" smtClean="0">
              <a:latin typeface="e-Ukraine Head Bold" pitchFamily="50" charset="-52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372225"/>
            <a:ext cx="1026738" cy="495300"/>
            <a:chOff x="-9525" y="6381750"/>
            <a:chExt cx="1026738" cy="4953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33375" y="6565612"/>
              <a:ext cx="3429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100" dirty="0" smtClean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888787" y="6372225"/>
            <a:ext cx="1026738" cy="495300"/>
            <a:chOff x="-9525" y="6381750"/>
            <a:chExt cx="1026738" cy="4953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9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038725" y="0"/>
            <a:ext cx="4705350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uk-UA" sz="1200" dirty="0" smtClean="0">
                <a:latin typeface="e-Ukraine Head Bold" pitchFamily="50" charset="-52"/>
              </a:rPr>
              <a:t>	</a:t>
            </a: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14. Якщо запитання Платника стосується нормативно-правового акта з питань оподаткування, єдиного внеску та іншого законодавства, контроль за додержанням якого покладено на ДПС, який не набрав чинності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</a:t>
            </a:r>
            <a:r>
              <a:rPr lang="uk-UA" sz="1200" b="1" i="1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200" b="1" i="1" dirty="0" smtClean="0">
                <a:latin typeface="e-Ukraine Head Bold" pitchFamily="50" charset="-52"/>
              </a:rPr>
              <a:t> не надає відповіді на запитання щодо застосування </a:t>
            </a:r>
            <a:r>
              <a:rPr lang="uk-UA" sz="1200" b="1" i="1" dirty="0" err="1" smtClean="0">
                <a:latin typeface="e-Ukraine Head Bold" pitchFamily="50" charset="-52"/>
              </a:rPr>
              <a:t>проєктів</a:t>
            </a:r>
            <a:r>
              <a:rPr lang="uk-UA" sz="1200" b="1" i="1" dirty="0" smtClean="0">
                <a:latin typeface="e-Ukraine Head Bold" pitchFamily="50" charset="-52"/>
              </a:rPr>
              <a:t> нормативно-правових актів»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15. Якщо Платник просить допомогти в заповненні звіту, декларації, заявки, розрахунку, називаючи при цьому цифрові значення, із проханням здійснити розрахунки та заповнити відповідні рядки</a:t>
            </a:r>
          </a:p>
          <a:p>
            <a:pPr algn="just"/>
            <a:endParaRPr lang="uk-UA" sz="500" u="sng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«Ми надаємо консультування щодо методики заповнення звіту, декларації, заявки, а цифрові значення Вам необхідно визначити самостійно»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16. Якщо Платник ставить запитання, що не належать до компетенції органів ДПС</a:t>
            </a:r>
          </a:p>
          <a:p>
            <a:pPr algn="just"/>
            <a:endParaRPr lang="uk-UA" sz="500" u="sng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але Ваше запитання не належить до компетенції органів Державної податкової служби України»</a:t>
            </a:r>
          </a:p>
          <a:p>
            <a:pPr algn="just"/>
            <a:r>
              <a:rPr lang="uk-UA" sz="1200" i="1" dirty="0" smtClean="0">
                <a:latin typeface="e-Ukraine Head Bold" pitchFamily="50" charset="-52"/>
              </a:rPr>
              <a:t>та/або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«Для отримання інформації на Ваше запитання пропонуємо Вам звернутися до</a:t>
            </a:r>
            <a:r>
              <a:rPr lang="uk-UA" sz="1200" dirty="0" smtClean="0">
                <a:latin typeface="e-Ukraine Head Bold" pitchFamily="50" charset="-52"/>
              </a:rPr>
              <a:t> ...» (зазначити назву відповідного міністерства, відомства або установи, вказавши за наявності телефон, адресу, електронну адресу з офіційних </a:t>
            </a:r>
            <a:r>
              <a:rPr lang="uk-UA" sz="1200" dirty="0" err="1" smtClean="0">
                <a:latin typeface="e-Ukraine Head Bold" pitchFamily="50" charset="-52"/>
              </a:rPr>
              <a:t>інтернет-ресурсів</a:t>
            </a:r>
            <a:r>
              <a:rPr lang="uk-UA" sz="1200" dirty="0" smtClean="0">
                <a:latin typeface="e-Ukraine Head Bold" pitchFamily="50" charset="-52"/>
              </a:rPr>
              <a:t>)</a:t>
            </a:r>
          </a:p>
          <a:p>
            <a:pPr lvl="0"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1"/>
            <a:ext cx="4705350" cy="645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17. Якщо Платник своїми діями або словами посягає на честь і гідність працівника, як представника органів ДІ1С, або зневажливо висловлюється на його адресу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будь ласка, Ваша розмова некоректна, тому нашу розмову припинено. Також повідомляємо, що запис розмови може бути переданий до правоохоронних органів для відповідного реагування»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18. Якщо Платник звертається з питанням щодо термінів надання відповідей на звернення, яке надійшло до </a:t>
            </a:r>
            <a:r>
              <a:rPr lang="uk-UA" sz="1200" u="sng" dirty="0" err="1" smtClean="0">
                <a:latin typeface="e-Ukraine Head Bold" pitchFamily="50" charset="-52"/>
              </a:rPr>
              <a:t>комплаєнс-менеджера</a:t>
            </a:r>
            <a:endParaRPr lang="uk-UA" sz="1200" u="sng" dirty="0" smtClean="0">
              <a:latin typeface="e-Ukraine Head Bold" pitchFamily="50" charset="-52"/>
            </a:endParaRP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«Відповідь на запитання надається в одноденний термін. Якщо звернення надійшло за годину до закінчення робочого дня, відповідь надається не пізніше наступного робочого дня.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Але якщо відповідь потребує більш детального і додаткового вивчення та підготовки, вона надається протягом п'ятиденного строку»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19. Якщо Платник бажає записатися на особистий прийом до посадових осіб  територіальних органів ДПС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«Для запису на особистий прийом Вам необхідно зателефонувати до відповідного територіального органу </a:t>
            </a:r>
            <a:r>
              <a:rPr lang="uk-UA" sz="1200" dirty="0" smtClean="0">
                <a:latin typeface="e-Ukraine Head Bold" pitchFamily="50" charset="-52"/>
              </a:rPr>
              <a:t> Державної податкової служби за номером телефону</a:t>
            </a:r>
            <a:r>
              <a:rPr lang="uk-UA" sz="1200" b="1" i="1" dirty="0" smtClean="0">
                <a:latin typeface="e-Ukraine Head Bold" pitchFamily="50" charset="-52"/>
              </a:rPr>
              <a:t> ...» (надати телефон для запису на особистий прийом відповідного територіального органу ДПС згідно з інформацією, розміщеною на вебпорталі ДПС)</a:t>
            </a:r>
          </a:p>
          <a:p>
            <a:pPr algn="just"/>
            <a:endParaRPr lang="uk-UA" sz="1200" dirty="0" smtClean="0">
              <a:latin typeface="e-Ukraine Head Bold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4425" y="209550"/>
            <a:ext cx="481012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2.3. для встановлення довірливих стосунків застосовувати належний тон і манеру спілкування, що спрощує підтримання ефективного зв'язку між Платником і </a:t>
            </a:r>
            <a:r>
              <a:rPr lang="uk-UA" sz="1200" dirty="0" err="1" smtClean="0">
                <a:latin typeface="e-Ukraine Head Bold" pitchFamily="50" charset="-52"/>
              </a:rPr>
              <a:t>комплаєнс-менеджером</a:t>
            </a:r>
            <a:r>
              <a:rPr lang="uk-UA" sz="1200" dirty="0" smtClean="0">
                <a:latin typeface="e-Ukraine Head Bold" pitchFamily="50" charset="-52"/>
              </a:rPr>
              <a:t>, зокрема, в розмові потрібно враховувати такі компоненти, як: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терпіння;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ввічливість;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користування позитивною лексикою;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тональність голосу;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швидкість мови;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висоту і гучність голосу;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вибір слів і словосполучень;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позитивне визнання похвали або подяки, якщо їх висловлює Платник;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 2.4. застосовувати прийоми активного слухання під час спілкування із Платником, які сприяють відкритому діалогу, зняттю психологічних бар'єрів: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повторення окремих слів;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перефразування окремих висловлювань;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підказка окремих слів, понять, термінів;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заохочення до розмови; 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доброзичливість у голосі тощо;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 2.5. коригувати перебіг розмови, спрямовуючи її до з'ясування суті проблеми та не перевантажувати Платника зайвою інформацією;</a:t>
            </a:r>
          </a:p>
          <a:p>
            <a:pPr lvl="0" algn="just"/>
            <a:r>
              <a:rPr lang="uk-UA" sz="1200" dirty="0" smtClean="0">
                <a:latin typeface="e-Ukraine Head Bold" pitchFamily="50" charset="-52"/>
              </a:rPr>
              <a:t>      2.6. під час розмови із Платником максимально концентрувати свою увагу на суті запитання / інформації та не допускати негативного впливу на розмову наслідків попередніх негативних контактів;</a:t>
            </a:r>
          </a:p>
          <a:p>
            <a:pPr algn="just"/>
            <a:r>
              <a:rPr lang="uk-UA" sz="1200" dirty="0" smtClean="0">
                <a:latin typeface="e-Ukraine Head Bold" pitchFamily="50" charset="-52"/>
              </a:rPr>
              <a:t>       2.7. висловлюватися граматично правильно і чітко, аргументовано, логічно завершеними фразами;</a:t>
            </a:r>
          </a:p>
          <a:p>
            <a:pPr lvl="0" algn="just"/>
            <a:endParaRPr lang="uk-UA" sz="1200" dirty="0" smtClean="0">
              <a:latin typeface="e-Ukraine Head Bold" pitchFamily="50" charset="-52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6372225"/>
            <a:ext cx="1026738" cy="495300"/>
            <a:chOff x="-9525" y="6381750"/>
            <a:chExt cx="1026738" cy="4953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33375" y="6565612"/>
              <a:ext cx="3429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100" dirty="0" smtClean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8888787" y="6372225"/>
            <a:ext cx="1026738" cy="495300"/>
            <a:chOff x="-9525" y="6381750"/>
            <a:chExt cx="1026738" cy="4953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3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e-Ukraine Light" panose="000004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300" smtClean="0">
              <a:latin typeface="e-Ukraine Ligh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85726"/>
            <a:ext cx="4705350" cy="735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170" b="1" u="sng" dirty="0" smtClean="0">
                <a:latin typeface="e-Ukraine Head Bold" pitchFamily="50" charset="-52"/>
              </a:rPr>
              <a:t>2. Після привітання необхідно запитати Платника про суть запитання</a:t>
            </a:r>
          </a:p>
          <a:p>
            <a:pPr algn="just"/>
            <a:endParaRPr lang="uk-UA" sz="500" b="1" u="sng" dirty="0" smtClean="0">
              <a:latin typeface="e-Ukraine Head Bold" pitchFamily="50" charset="-52"/>
            </a:endParaRPr>
          </a:p>
          <a:p>
            <a:pPr algn="just"/>
            <a:r>
              <a:rPr lang="uk-UA" sz="1170" i="1" dirty="0" smtClean="0">
                <a:latin typeface="e-Ukraine Head Bold" pitchFamily="50" charset="-52"/>
              </a:rPr>
              <a:t>«Будь ласка,</a:t>
            </a:r>
            <a:r>
              <a:rPr lang="uk-UA" sz="1170" b="1" dirty="0" smtClean="0">
                <a:latin typeface="e-Ukraine Head Bold" pitchFamily="50" charset="-52"/>
              </a:rPr>
              <a:t> (ім'я Платника у кличному відмінку),</a:t>
            </a:r>
            <a:r>
              <a:rPr lang="uk-UA" sz="1170" i="1" dirty="0" smtClean="0">
                <a:latin typeface="e-Ukraine Head Bold" pitchFamily="50" charset="-52"/>
              </a:rPr>
              <a:t> озвучте Ваше запитання»</a:t>
            </a:r>
          </a:p>
          <a:p>
            <a:pPr algn="just"/>
            <a:endParaRPr lang="uk-UA" sz="1170" b="1" i="1" dirty="0" smtClean="0">
              <a:latin typeface="e-Ukraine Head Bold" pitchFamily="50" charset="-52"/>
            </a:endParaRPr>
          </a:p>
          <a:p>
            <a:pPr algn="just"/>
            <a:r>
              <a:rPr lang="uk-UA" sz="1170" b="1" u="sng" dirty="0" smtClean="0">
                <a:latin typeface="e-Ukraine Head Bold" pitchFamily="50" charset="-52"/>
              </a:rPr>
              <a:t>3. Якщо у </a:t>
            </a:r>
            <a:r>
              <a:rPr lang="uk-UA" sz="1170" b="1" u="sng" dirty="0" err="1" smtClean="0">
                <a:latin typeface="e-Ukraine Head Bold" pitchFamily="50" charset="-52"/>
              </a:rPr>
              <a:t>комплаєнс-менеджера</a:t>
            </a:r>
            <a:r>
              <a:rPr lang="uk-UA" sz="1170" b="1" u="sng" dirty="0" smtClean="0">
                <a:latin typeface="e-Ukraine Head Bold" pitchFamily="50" charset="-52"/>
              </a:rPr>
              <a:t> під час консультування для ідентифікації Платника виникає необхідність спілкування в режимі </a:t>
            </a:r>
            <a:r>
              <a:rPr lang="uk-UA" sz="1170" b="1" u="sng" dirty="0" err="1" smtClean="0">
                <a:latin typeface="e-Ukraine Head Bold" pitchFamily="50" charset="-52"/>
              </a:rPr>
              <a:t>відеоконференції</a:t>
            </a:r>
            <a:r>
              <a:rPr lang="uk-UA" sz="1170" b="1" u="sng" dirty="0" smtClean="0">
                <a:latin typeface="e-Ukraine Head Bold" pitchFamily="50" charset="-52"/>
              </a:rPr>
              <a:t> (пункт 3.4 розділу ІІІ Порядку)</a:t>
            </a:r>
          </a:p>
          <a:p>
            <a:pPr algn="just"/>
            <a:endParaRPr lang="uk-UA" sz="500" b="1" u="sng" dirty="0" smtClean="0">
              <a:latin typeface="e-Ukraine Head Bold" pitchFamily="50" charset="-52"/>
            </a:endParaRPr>
          </a:p>
          <a:p>
            <a:pPr algn="just"/>
            <a:r>
              <a:rPr lang="uk-UA" sz="1170" b="1" dirty="0" smtClean="0">
                <a:latin typeface="e-Ukraine Head Bold" pitchFamily="50" charset="-52"/>
              </a:rPr>
              <a:t>«Дякуємо за Ваше звернення. Пропонуємо Вам надалі спілкування продовжити в режимі </a:t>
            </a:r>
            <a:r>
              <a:rPr lang="uk-UA" sz="1170" b="1" dirty="0" err="1" smtClean="0">
                <a:latin typeface="e-Ukraine Head Bold" pitchFamily="50" charset="-52"/>
              </a:rPr>
              <a:t>відеоконференції</a:t>
            </a:r>
            <a:r>
              <a:rPr lang="uk-UA" sz="1170" b="1" dirty="0" smtClean="0">
                <a:latin typeface="e-Ukraine Head Bold" pitchFamily="50" charset="-52"/>
              </a:rPr>
              <a:t>. Для приєднання до </a:t>
            </a:r>
            <a:r>
              <a:rPr lang="uk-UA" sz="1170" b="1" dirty="0" err="1" smtClean="0">
                <a:latin typeface="e-Ukraine Head Bold" pitchFamily="50" charset="-52"/>
              </a:rPr>
              <a:t>відеоконференції</a:t>
            </a:r>
            <a:r>
              <a:rPr lang="uk-UA" sz="1170" b="1" dirty="0" smtClean="0">
                <a:latin typeface="e-Ukraine Head Bold" pitchFamily="50" charset="-52"/>
              </a:rPr>
              <a:t> Вам надіслано через електронний кабінет інформаційне повідомлення із зазначенням ідентифікатора персональної конференції, коду доступу. Будь ласка, надайте зворотний зв'язок»</a:t>
            </a:r>
          </a:p>
          <a:p>
            <a:pPr algn="just"/>
            <a:endParaRPr lang="uk-UA" sz="1170" b="1" dirty="0" smtClean="0">
              <a:latin typeface="e-Ukraine Head Bold" pitchFamily="50" charset="-52"/>
            </a:endParaRP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4. </a:t>
            </a:r>
            <a:r>
              <a:rPr lang="uk-UA" sz="1170" u="sng" dirty="0" smtClean="0">
                <a:latin typeface="e-Ukraine Head Bold" pitchFamily="50" charset="-52"/>
              </a:rPr>
              <a:t>За необхідності уточнити суть запитання</a:t>
            </a:r>
          </a:p>
          <a:p>
            <a:pPr algn="just"/>
            <a:endParaRPr lang="uk-UA" sz="500" u="sng" dirty="0" smtClean="0">
              <a:latin typeface="e-Ukraine Head Bold" pitchFamily="50" charset="-52"/>
            </a:endParaRP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«Дозвольте уточнити...», 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«Вас цікавить...?», 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«Ваше запитання стосується... ?», 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«Я Вас правильно зрозумів(</a:t>
            </a:r>
            <a:r>
              <a:rPr lang="uk-UA" sz="1170" b="1" i="1" dirty="0" err="1" smtClean="0">
                <a:latin typeface="e-Ukraine Head Bold" pitchFamily="50" charset="-52"/>
              </a:rPr>
              <a:t>ла</a:t>
            </a:r>
            <a:r>
              <a:rPr lang="uk-UA" sz="1170" b="1" i="1" dirty="0" smtClean="0">
                <a:latin typeface="e-Ukraine Head Bold" pitchFamily="50" charset="-52"/>
              </a:rPr>
              <a:t>)?», 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«Ви цікавитеся, чи...»</a:t>
            </a:r>
          </a:p>
          <a:p>
            <a:pPr algn="just"/>
            <a:endParaRPr lang="uk-UA" sz="1170" dirty="0" smtClean="0">
              <a:latin typeface="e-Ukraine Head Bold" pitchFamily="50" charset="-52"/>
            </a:endParaRPr>
          </a:p>
          <a:p>
            <a:pPr algn="just"/>
            <a:r>
              <a:rPr lang="uk-UA" sz="1170" u="sng" dirty="0" smtClean="0">
                <a:latin typeface="e-Ukraine Head Bold" pitchFamily="50" charset="-52"/>
              </a:rPr>
              <a:t>5. Якщо </a:t>
            </a:r>
            <a:r>
              <a:rPr lang="uk-UA" sz="1170" u="sng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170" u="sng" dirty="0" smtClean="0">
                <a:latin typeface="e-Ukraine Head Bold" pitchFamily="50" charset="-52"/>
              </a:rPr>
              <a:t> надав відповідь, а Платник мовчить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 У Вас є ще запитання ?»,</a:t>
            </a:r>
          </a:p>
          <a:p>
            <a:pPr algn="just"/>
            <a:r>
              <a:rPr lang="uk-UA" sz="1170" i="1" dirty="0" smtClean="0">
                <a:latin typeface="e-Ukraine Head Bold" pitchFamily="50" charset="-52"/>
              </a:rPr>
              <a:t>або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«Вам зрозуміла надана відповідь?»,</a:t>
            </a:r>
          </a:p>
          <a:p>
            <a:pPr algn="just"/>
            <a:r>
              <a:rPr lang="uk-UA" sz="1170" i="1" dirty="0" smtClean="0">
                <a:latin typeface="e-Ukraine Head Bold" pitchFamily="50" charset="-52"/>
              </a:rPr>
              <a:t>або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«Ви на зв'язку?»</a:t>
            </a:r>
          </a:p>
          <a:p>
            <a:pPr algn="just"/>
            <a:endParaRPr lang="uk-UA" sz="1170" b="1" dirty="0" smtClean="0">
              <a:latin typeface="e-Ukraine Head Bold" pitchFamily="50" charset="-52"/>
            </a:endParaRPr>
          </a:p>
          <a:p>
            <a:pPr algn="just"/>
            <a:endParaRPr lang="uk-UA" sz="1170" b="1" dirty="0" smtClean="0">
              <a:latin typeface="e-Ukraine Head Bold" pitchFamily="50" charset="-52"/>
            </a:endParaRPr>
          </a:p>
          <a:p>
            <a:pPr algn="just"/>
            <a:endParaRPr lang="uk-UA" sz="1170" b="1" dirty="0" smtClean="0">
              <a:latin typeface="e-Ukraine Head Bold" pitchFamily="50" charset="-52"/>
            </a:endParaRPr>
          </a:p>
          <a:p>
            <a:pPr algn="just"/>
            <a:endParaRPr lang="uk-UA" sz="1170" b="1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17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17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endParaRPr lang="uk-UA" sz="1170" dirty="0" smtClean="0">
              <a:latin typeface="e-Ukraine Head Bold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4425" y="104775"/>
            <a:ext cx="4810126" cy="701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u="sng" dirty="0" smtClean="0">
                <a:latin typeface="e-Ukraine Head Bold" pitchFamily="50" charset="-52"/>
              </a:rPr>
              <a:t>6. Якщо Платнику важко сформулювати конкретно та стисло своє запитання</a:t>
            </a:r>
          </a:p>
          <a:p>
            <a:pPr algn="just"/>
            <a:endParaRPr lang="uk-UA" sz="600" u="sng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«Був(</a:t>
            </a:r>
            <a:r>
              <a:rPr lang="uk-UA" sz="1200" b="1" i="1" dirty="0" err="1" smtClean="0">
                <a:latin typeface="e-Ukraine Head Bold" pitchFamily="50" charset="-52"/>
              </a:rPr>
              <a:t>ла</a:t>
            </a:r>
            <a:r>
              <a:rPr lang="uk-UA" sz="1200" b="1" i="1" dirty="0" smtClean="0">
                <a:latin typeface="e-Ukraine Head Bold" pitchFamily="50" charset="-52"/>
              </a:rPr>
              <a:t>) би Вам дуже вдячний(а), якби Ви вказали, яке саме запитання Вас цікавить»,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«Якщо я правильно зрозумів(</a:t>
            </a:r>
            <a:r>
              <a:rPr lang="uk-UA" sz="1200" b="1" i="1" dirty="0" err="1" smtClean="0">
                <a:latin typeface="e-Ukraine Head Bold" pitchFamily="50" charset="-52"/>
              </a:rPr>
              <a:t>ла</a:t>
            </a:r>
            <a:r>
              <a:rPr lang="uk-UA" sz="1200" b="1" i="1" dirty="0" smtClean="0">
                <a:latin typeface="e-Ukraine Head Bold" pitchFamily="50" charset="-52"/>
              </a:rPr>
              <a:t>), Ваше запитання стосується...»,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«Сподіваюся, що допоможу у вирішенні Вашого запитання, якщо Ви конкретизуєте його...»,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«Тобто</a:t>
            </a:r>
            <a:r>
              <a:rPr lang="uk-UA" sz="1200" dirty="0" smtClean="0">
                <a:latin typeface="e-Ukraine Head Bold" pitchFamily="50" charset="-52"/>
              </a:rPr>
              <a:t> з</a:t>
            </a:r>
            <a:r>
              <a:rPr lang="uk-UA" sz="1200" b="1" i="1" dirty="0" smtClean="0">
                <a:latin typeface="e-Ukraine Head Bold" pitchFamily="50" charset="-52"/>
              </a:rPr>
              <a:t> огляду на наведене Ваше запитання пов’язане з...»</a:t>
            </a: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7. Яких фраз потрібно уникати під час розмови</a:t>
            </a:r>
          </a:p>
          <a:p>
            <a:pPr algn="just"/>
            <a:endParaRPr lang="uk-UA" sz="600" u="sng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«Я не знаю...»,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«Я не можу Вам нічого обіцяти», «Я Вас не зрозумів(</a:t>
            </a:r>
            <a:r>
              <a:rPr lang="uk-UA" sz="1200" b="1" i="1" dirty="0" err="1" smtClean="0">
                <a:latin typeface="e-Ukraine Head Bold" pitchFamily="50" charset="-52"/>
              </a:rPr>
              <a:t>ла</a:t>
            </a:r>
            <a:r>
              <a:rPr lang="uk-UA" sz="1200" b="1" i="1" dirty="0" smtClean="0">
                <a:latin typeface="e-Ukraine Head Bold" pitchFamily="50" charset="-52"/>
              </a:rPr>
              <a:t>)», 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 мене неправильно зрозуміли», 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 не праві...», 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 повинні...»</a:t>
            </a:r>
          </a:p>
          <a:p>
            <a:pPr algn="just"/>
            <a:endParaRPr lang="uk-UA" sz="500" b="1" i="1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8. Які слід використовувати фрази</a:t>
            </a:r>
          </a:p>
          <a:p>
            <a:pPr algn="just"/>
            <a:endParaRPr lang="uk-UA" sz="6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«Дозвольте мені пояснити ще раз»,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«Я хотів(</a:t>
            </a:r>
            <a:r>
              <a:rPr lang="uk-UA" sz="1200" b="1" i="1" dirty="0" err="1" smtClean="0">
                <a:latin typeface="e-Ukraine Head Bold" pitchFamily="50" charset="-52"/>
              </a:rPr>
              <a:t>ла</a:t>
            </a:r>
            <a:r>
              <a:rPr lang="uk-UA" sz="1200" b="1" i="1" dirty="0" smtClean="0">
                <a:latin typeface="e-Ukraine Head Bold" pitchFamily="50" charset="-52"/>
              </a:rPr>
              <a:t>) сказати, що...», 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«Я мав(</a:t>
            </a:r>
            <a:r>
              <a:rPr lang="uk-UA" sz="1200" b="1" i="1" dirty="0" err="1" smtClean="0">
                <a:latin typeface="e-Ukraine Head Bold" pitchFamily="50" charset="-52"/>
              </a:rPr>
              <a:t>ла</a:t>
            </a:r>
            <a:r>
              <a:rPr lang="uk-UA" sz="1200" b="1" i="1" dirty="0" smtClean="0">
                <a:latin typeface="e-Ukraine Head Bold" pitchFamily="50" charset="-52"/>
              </a:rPr>
              <a:t>) на увазі, що...», </a:t>
            </a: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«Краще буде, якщо Ви...»</a:t>
            </a:r>
            <a:endParaRPr lang="uk-UA" sz="1200" dirty="0" smtClean="0">
              <a:latin typeface="e-Ukraine Head Bold" pitchFamily="50" charset="-52"/>
            </a:endParaRPr>
          </a:p>
          <a:p>
            <a:pPr algn="just"/>
            <a:endParaRPr lang="uk-UA" sz="500" dirty="0" smtClean="0">
              <a:latin typeface="e-Ukraine Head Bold" pitchFamily="50" charset="-52"/>
            </a:endParaRPr>
          </a:p>
          <a:p>
            <a:pPr algn="just"/>
            <a:r>
              <a:rPr lang="uk-UA" sz="1200" u="sng" dirty="0" smtClean="0">
                <a:latin typeface="e-Ukraine Head Bold" pitchFamily="50" charset="-52"/>
              </a:rPr>
              <a:t>9. Якщо </a:t>
            </a:r>
            <a:r>
              <a:rPr lang="uk-UA" sz="1200" u="sng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200" u="sng" dirty="0" smtClean="0">
                <a:latin typeface="e-Ukraine Head Bold" pitchFamily="50" charset="-52"/>
              </a:rPr>
              <a:t> під час надання консультування Платнику вважає, що відповідь потребує додаткового вивчення та підготовки</a:t>
            </a:r>
          </a:p>
          <a:p>
            <a:pPr algn="just"/>
            <a:endParaRPr lang="uk-UA" sz="600" dirty="0" smtClean="0">
              <a:latin typeface="e-Ukraine Head Bold" pitchFamily="50" charset="-52"/>
            </a:endParaRPr>
          </a:p>
          <a:p>
            <a:pPr algn="just"/>
            <a:r>
              <a:rPr lang="uk-UA" sz="1200" b="1" i="1" dirty="0" smtClean="0">
                <a:latin typeface="e-Ukraine Head Bold" pitchFamily="50" charset="-52"/>
              </a:rPr>
              <a:t>«Вибачте, Ваше запитання потребує додаткового вивчення.   </a:t>
            </a:r>
            <a:r>
              <a:rPr lang="uk-UA" sz="1200" b="1" i="1" dirty="0" err="1" smtClean="0">
                <a:latin typeface="e-Ukraine Head Bold" pitchFamily="50" charset="-52"/>
              </a:rPr>
              <a:t>Перетелефонуємо</a:t>
            </a:r>
            <a:r>
              <a:rPr lang="uk-UA" sz="1200" b="1" i="1" dirty="0" smtClean="0">
                <a:latin typeface="e-Ukraine Head Bold" pitchFamily="50" charset="-52"/>
              </a:rPr>
              <a:t> Вам протягом п’яти днів. Дякуємо за розуміння»</a:t>
            </a: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/>
            <a:endParaRPr lang="uk-UA" sz="1200" b="1" i="1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endParaRPr lang="uk-UA" sz="1200" dirty="0" smtClean="0">
              <a:latin typeface="e-Ukraine Head Bold" pitchFamily="50" charset="-52"/>
            </a:endParaRPr>
          </a:p>
          <a:p>
            <a:pPr lvl="0" algn="just">
              <a:lnSpc>
                <a:spcPct val="120000"/>
              </a:lnSpc>
            </a:pPr>
            <a:endParaRPr lang="uk-UA" sz="1200" dirty="0" smtClean="0">
              <a:latin typeface="e-Ukraine Head Bold" pitchFamily="50" charset="-52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6372225"/>
            <a:ext cx="1026738" cy="495300"/>
            <a:chOff x="-9525" y="6381750"/>
            <a:chExt cx="1026738" cy="4953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33375" y="6565612"/>
              <a:ext cx="3429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100" dirty="0" smtClean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8888787" y="6372225"/>
            <a:ext cx="1026738" cy="495300"/>
            <a:chOff x="-9525" y="6381750"/>
            <a:chExt cx="1026738" cy="4953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7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23823"/>
            <a:ext cx="4591051" cy="5791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uk-UA" sz="1170" b="1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u="sng" dirty="0" smtClean="0">
                <a:solidFill>
                  <a:schemeClr val="tx1"/>
                </a:solidFill>
                <a:latin typeface="e-Ukraine Head Bold" pitchFamily="50" charset="-52"/>
              </a:rPr>
              <a:t>10. Якщо Платнику була озвучена тимчасова відповідь і він цікавиться терміном, у який зможе отримати відповідь на своє запитання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«На жаль, ця відповідь є проміжною. Повна відповідь буде надана протягом п'яти днів. Дякуємо за розуміння»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u="sng" dirty="0" smtClean="0">
                <a:solidFill>
                  <a:schemeClr val="tx1"/>
                </a:solidFill>
                <a:latin typeface="e-Ukraine Head Bold" pitchFamily="50" charset="-52"/>
              </a:rPr>
              <a:t>11. Якщо Платник запитує про режим роботи </a:t>
            </a:r>
            <a:r>
              <a:rPr lang="uk-UA" sz="1170" u="sng" dirty="0" err="1" smtClean="0">
                <a:solidFill>
                  <a:schemeClr val="tx1"/>
                </a:solidFill>
                <a:latin typeface="e-Ukraine Head Bold" pitchFamily="50" charset="-52"/>
              </a:rPr>
              <a:t>комплаєнс-</a:t>
            </a:r>
            <a:r>
              <a:rPr lang="uk-UA" sz="1170" u="sng" dirty="0" smtClean="0">
                <a:solidFill>
                  <a:schemeClr val="tx1"/>
                </a:solidFill>
                <a:latin typeface="e-Ukraine Head Bold" pitchFamily="50" charset="-52"/>
              </a:rPr>
              <a:t> менеджера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«</a:t>
            </a:r>
            <a:r>
              <a:rPr lang="uk-UA" sz="1170" b="1" dirty="0" err="1" smtClean="0">
                <a:solidFill>
                  <a:schemeClr val="tx1"/>
                </a:solidFill>
                <a:latin typeface="e-Ukraine Head Bold" pitchFamily="50" charset="-52"/>
              </a:rPr>
              <a:t>Комплаєнс-менеджер</a:t>
            </a:r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 працює з 08 </a:t>
            </a:r>
            <a:r>
              <a:rPr lang="uk-UA" sz="1170" b="1" dirty="0" err="1" smtClean="0">
                <a:solidFill>
                  <a:schemeClr val="tx1"/>
                </a:solidFill>
                <a:latin typeface="e-Ukraine Head Bold" pitchFamily="50" charset="-52"/>
              </a:rPr>
              <a:t>год</a:t>
            </a:r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 30 </a:t>
            </a:r>
            <a:r>
              <a:rPr lang="uk-UA" sz="1170" b="1" dirty="0" err="1" smtClean="0">
                <a:solidFill>
                  <a:schemeClr val="tx1"/>
                </a:solidFill>
                <a:latin typeface="e-Ukraine Head Bold" pitchFamily="50" charset="-52"/>
              </a:rPr>
              <a:t>хв</a:t>
            </a:r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 до </a:t>
            </a: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17 </a:t>
            </a:r>
            <a:r>
              <a:rPr lang="uk-UA" sz="1170" b="1" dirty="0" err="1" smtClean="0">
                <a:solidFill>
                  <a:schemeClr val="tx1"/>
                </a:solidFill>
                <a:latin typeface="e-Ukraine Head Bold" pitchFamily="50" charset="-52"/>
              </a:rPr>
              <a:t>год</a:t>
            </a:r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 00 </a:t>
            </a:r>
            <a:r>
              <a:rPr lang="uk-UA" sz="1170" b="1" dirty="0" err="1" smtClean="0">
                <a:solidFill>
                  <a:schemeClr val="tx1"/>
                </a:solidFill>
                <a:latin typeface="e-Ukraine Head Bold" pitchFamily="50" charset="-52"/>
              </a:rPr>
              <a:t>хв</a:t>
            </a:r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 (крім суботи та неділі)» </a:t>
            </a: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(режим роботи може бути змінено та залежить від правил внутрішнього службового розпорядку територіальних органів ДПС)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u="sng" dirty="0" smtClean="0">
                <a:solidFill>
                  <a:schemeClr val="tx1"/>
                </a:solidFill>
                <a:latin typeface="e-Ukraine Head Bold" pitchFamily="50" charset="-52"/>
              </a:rPr>
              <a:t>12. Якщо Платник виявив бажання висловити свої зауваження (претензії, невдоволення) щодо організації роботи органів ДПС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«Зауваження та пропозиції щодо роботи органів ДПС Ви можете озвучити і я їх занотую...</a:t>
            </a: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Дякую за надану інформацію»</a:t>
            </a:r>
          </a:p>
          <a:p>
            <a:pPr algn="just"/>
            <a:endParaRPr lang="uk-UA" sz="1170" b="1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u="sng" dirty="0" smtClean="0">
                <a:solidFill>
                  <a:schemeClr val="tx1"/>
                </a:solidFill>
                <a:latin typeface="e-Ukraine Head Bold" pitchFamily="50" charset="-52"/>
              </a:rPr>
              <a:t>13. Якщо Платник вимагає надати контактні телефони керівництва органів ДПС, необхідно з'ясувати, з якого питання Платник бажає зв'язатися з керівником (та з яким саме), і надати номер телефону відповідної посадової особи з телефонного довідника</a:t>
            </a:r>
          </a:p>
          <a:p>
            <a:pPr algn="just"/>
            <a:endParaRPr lang="uk-UA" sz="1170" dirty="0" smtClean="0">
              <a:solidFill>
                <a:schemeClr val="tx1"/>
              </a:solidFill>
              <a:latin typeface="e-Ukraine Head Bold" pitchFamily="50" charset="-52"/>
            </a:endParaRPr>
          </a:p>
          <a:p>
            <a:pPr algn="just"/>
            <a:r>
              <a:rPr lang="uk-UA" sz="1170" b="1" dirty="0" smtClean="0">
                <a:solidFill>
                  <a:schemeClr val="tx1"/>
                </a:solidFill>
                <a:latin typeface="e-Ukraine Head Bold" pitchFamily="50" charset="-52"/>
              </a:rPr>
              <a:t>«Будь ласка, запишіть номер телефону...»</a:t>
            </a:r>
          </a:p>
          <a:p>
            <a:pPr algn="just"/>
            <a:endParaRPr lang="uk-UA" sz="1170" b="1" dirty="0" smtClean="0">
              <a:solidFill>
                <a:schemeClr val="tx1"/>
              </a:solidFill>
              <a:latin typeface="e-Ukraine Head Bold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1"/>
            <a:ext cx="47053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uk-UA" sz="1200" dirty="0" smtClean="0">
                <a:latin typeface="e-Ukraine Head Bold" pitchFamily="50" charset="-52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uk-UA" sz="1200" dirty="0" smtClean="0">
                <a:latin typeface="e-Ukraine Head Bold" pitchFamily="50" charset="-52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uk-UA" sz="1200" dirty="0" smtClean="0">
                <a:latin typeface="e-Ukraine Head Bold" pitchFamily="50" charset="-52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10150" y="402387"/>
            <a:ext cx="4686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uk-UA" sz="1000" dirty="0" smtClean="0">
              <a:latin typeface="e-Ukraine" pitchFamily="2" charset="-52"/>
            </a:endParaRPr>
          </a:p>
          <a:p>
            <a:pPr indent="457200" algn="just"/>
            <a:endParaRPr lang="uk-UA" sz="1000" dirty="0" smtClean="0">
              <a:latin typeface="e-Ukraine" pitchFamily="2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4425" y="-9525"/>
            <a:ext cx="4810126" cy="7308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170" dirty="0" smtClean="0">
              <a:latin typeface="e-Ukraine Head Bold" pitchFamily="50" charset="-52"/>
            </a:endParaRP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  надавати оціночні судження щодо Платника, чинного законодавства та дій працівників органів ДПС тощо; </a:t>
            </a:r>
            <a:endParaRPr lang="uk-UA" sz="1170" dirty="0" smtClean="0">
              <a:latin typeface="e-Ukraine Head Bold" pitchFamily="50" charset="-52"/>
            </a:endParaRPr>
          </a:p>
          <a:p>
            <a:pPr algn="just"/>
            <a:r>
              <a:rPr lang="uk-UA" sz="1170" dirty="0" smtClean="0">
                <a:solidFill>
                  <a:srgbClr val="FF0000"/>
                </a:solidFill>
                <a:latin typeface="e-Ukraine Head Bold" pitchFamily="50" charset="-52"/>
              </a:rPr>
              <a:t>   </a:t>
            </a:r>
            <a:r>
              <a:rPr lang="uk-UA" sz="1170" dirty="0" smtClean="0">
                <a:latin typeface="e-Ukraine Head Bold" pitchFamily="50" charset="-52"/>
              </a:rPr>
              <a:t>надавати </a:t>
            </a:r>
            <a:r>
              <a:rPr lang="uk-UA" sz="1170" dirty="0" smtClean="0">
                <a:latin typeface="e-Ukraine Head Bold" pitchFamily="50" charset="-52"/>
              </a:rPr>
              <a:t>оціночні судження щодо Платника, чинного законодавства та дій працівників органів ДПС </a:t>
            </a:r>
            <a:r>
              <a:rPr lang="uk-UA" sz="1170" dirty="0" smtClean="0">
                <a:latin typeface="e-Ukraine Head Bold" pitchFamily="50" charset="-52"/>
              </a:rPr>
              <a:t>тощо</a:t>
            </a:r>
            <a:r>
              <a:rPr lang="uk-UA" sz="1170" dirty="0" smtClean="0">
                <a:latin typeface="e-Ukraine Head Bold" pitchFamily="50" charset="-52"/>
              </a:rPr>
              <a:t>;</a:t>
            </a: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  </a:t>
            </a:r>
            <a:r>
              <a:rPr lang="uk-UA" sz="1170" dirty="0" smtClean="0">
                <a:latin typeface="e-Ukraine Head Bold" pitchFamily="50" charset="-52"/>
              </a:rPr>
              <a:t>здійснювати тиск на Платника, позбавляти його можливості висловити думку щодо предмета розмови;</a:t>
            </a: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  </a:t>
            </a:r>
            <a:r>
              <a:rPr lang="uk-UA" sz="1170" dirty="0" smtClean="0">
                <a:latin typeface="e-Ukraine Head Bold" pitchFamily="50" charset="-52"/>
              </a:rPr>
              <a:t>припиняти розмову з власної ініціативи, крім випадків, передбачених підпунктом 3.2 пункту 3 Рекомендацій, пунктом 3.6 розділу III та пунктом 5.3 розділу V Порядку;</a:t>
            </a: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  </a:t>
            </a:r>
            <a:r>
              <a:rPr lang="uk-UA" sz="1170" dirty="0" smtClean="0">
                <a:latin typeface="e-Ukraine Head Bold" pitchFamily="50" charset="-52"/>
              </a:rPr>
              <a:t>вступати в суперечки з Платником.</a:t>
            </a:r>
          </a:p>
          <a:p>
            <a:pPr algn="just"/>
            <a:endParaRPr lang="uk-UA" sz="300" dirty="0" smtClean="0">
              <a:latin typeface="e-Ukraine Head Bold" pitchFamily="50" charset="-52"/>
            </a:endParaRPr>
          </a:p>
          <a:p>
            <a:pPr algn="just"/>
            <a:r>
              <a:rPr lang="uk-UA" sz="1170" dirty="0" smtClean="0">
                <a:latin typeface="e-Ukraine Head Bold" pitchFamily="50" charset="-52"/>
              </a:rPr>
              <a:t>     При спілкуванні із Платником </a:t>
            </a:r>
            <a:r>
              <a:rPr lang="uk-UA" sz="1170" dirty="0" err="1" smtClean="0">
                <a:latin typeface="e-Ukraine Head Bold" pitchFamily="50" charset="-52"/>
              </a:rPr>
              <a:t>комплаєнс-менеджер</a:t>
            </a:r>
            <a:r>
              <a:rPr lang="uk-UA" sz="1170" dirty="0" smtClean="0">
                <a:latin typeface="e-Ukraine Head Bold" pitchFamily="50" charset="-52"/>
              </a:rPr>
              <a:t> повинен використовувати Перелік уніфікованих фраз, які рекомендовано використовувати для спілкування:</a:t>
            </a:r>
          </a:p>
          <a:p>
            <a:pPr algn="just"/>
            <a:endParaRPr lang="uk-UA" sz="300" dirty="0" smtClean="0">
              <a:latin typeface="e-Ukraine Head Bold" pitchFamily="50" charset="-52"/>
            </a:endParaRPr>
          </a:p>
          <a:p>
            <a:pPr algn="just">
              <a:lnSpc>
                <a:spcPct val="120000"/>
              </a:lnSpc>
            </a:pPr>
            <a:r>
              <a:rPr lang="uk-UA" sz="1170" b="1" u="sng" dirty="0" smtClean="0">
                <a:latin typeface="e-Ukraine Head Bold" pitchFamily="50" charset="-52"/>
              </a:rPr>
              <a:t>1. Початок розмови із платником податків з високим рівнем добровільного дотримання податкового </a:t>
            </a:r>
            <a:r>
              <a:rPr lang="uk-UA" sz="1170" b="1" u="sng" dirty="0" smtClean="0">
                <a:latin typeface="e-Ukraine Head Bold" pitchFamily="50" charset="-52"/>
              </a:rPr>
              <a:t>законодавства. </a:t>
            </a:r>
            <a:r>
              <a:rPr lang="uk-UA" sz="1170" b="1" u="sng" dirty="0" smtClean="0">
                <a:latin typeface="e-Ukraine Head Bold" pitchFamily="50" charset="-52"/>
              </a:rPr>
              <a:t>Привітання залежно від часу доби</a:t>
            </a:r>
          </a:p>
          <a:p>
            <a:pPr algn="just">
              <a:lnSpc>
                <a:spcPct val="120000"/>
              </a:lnSpc>
            </a:pPr>
            <a:endParaRPr lang="uk-UA" sz="300" b="1" u="sng" dirty="0" smtClean="0">
              <a:latin typeface="e-Ukraine Head Bold" pitchFamily="50" charset="-52"/>
            </a:endParaRP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08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 -10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: «Доброго ранку,.. </a:t>
            </a:r>
            <a:r>
              <a:rPr lang="uk-UA" sz="1170" dirty="0" smtClean="0">
                <a:latin typeface="e-Ukraine Head Bold" pitchFamily="50" charset="-52"/>
              </a:rPr>
              <a:t>(ім'я Платника у кличному відмінку), </a:t>
            </a:r>
            <a:r>
              <a:rPr lang="uk-UA" sz="1170" b="1" i="1" dirty="0" smtClean="0">
                <a:latin typeface="e-Ukraine Head Bold" pitchFamily="50" charset="-52"/>
              </a:rPr>
              <a:t>мене звати,,,</a:t>
            </a:r>
            <a:r>
              <a:rPr lang="uk-UA" sz="1170" dirty="0" smtClean="0">
                <a:latin typeface="e-Ukraine Head Bold" pitchFamily="50" charset="-52"/>
              </a:rPr>
              <a:t> (назвати власне ім'я). </a:t>
            </a:r>
            <a:r>
              <a:rPr lang="uk-UA" sz="1170" b="1" i="1" dirty="0" smtClean="0">
                <a:latin typeface="e-Ukraine Head Bold" pitchFamily="50" charset="-52"/>
              </a:rPr>
              <a:t>Чим я можу Вам допомогти?»;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10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 -17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: «Добрий день</a:t>
            </a:r>
            <a:r>
              <a:rPr lang="uk-UA" sz="1170" dirty="0" smtClean="0">
                <a:latin typeface="e-Ukraine Head Bold" pitchFamily="50" charset="-52"/>
              </a:rPr>
              <a:t> (ім'я Платника у кличному відмінку),</a:t>
            </a:r>
            <a:r>
              <a:rPr lang="uk-UA" sz="1170" b="1" i="1" dirty="0" smtClean="0">
                <a:latin typeface="e-Ukraine Head Bold" pitchFamily="50" charset="-52"/>
              </a:rPr>
              <a:t> мене звати,,,</a:t>
            </a:r>
            <a:r>
              <a:rPr lang="uk-UA" sz="1170" dirty="0" smtClean="0">
                <a:latin typeface="e-Ukraine Head Bold" pitchFamily="50" charset="-52"/>
              </a:rPr>
              <a:t> (назвати власне ім'я).</a:t>
            </a:r>
            <a:r>
              <a:rPr lang="uk-UA" sz="1170" b="1" i="1" dirty="0" smtClean="0">
                <a:latin typeface="e-Ukraine Head Bold" pitchFamily="50" charset="-52"/>
              </a:rPr>
              <a:t> Чим я можу Вам допомогти?»;</a:t>
            </a:r>
          </a:p>
          <a:p>
            <a:pPr algn="just"/>
            <a:r>
              <a:rPr lang="uk-UA" sz="1170" b="1" i="1" dirty="0" smtClean="0">
                <a:latin typeface="e-Ukraine Head Bold" pitchFamily="50" charset="-52"/>
              </a:rPr>
              <a:t>17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 - 19 </a:t>
            </a:r>
            <a:r>
              <a:rPr lang="uk-UA" sz="1170" b="1" i="1" dirty="0" err="1" smtClean="0">
                <a:latin typeface="e-Ukraine Head Bold" pitchFamily="50" charset="-52"/>
              </a:rPr>
              <a:t>год</a:t>
            </a:r>
            <a:r>
              <a:rPr lang="uk-UA" sz="1170" b="1" i="1" dirty="0" smtClean="0">
                <a:latin typeface="e-Ukraine Head Bold" pitchFamily="50" charset="-52"/>
              </a:rPr>
              <a:t>: «Добрий вечір,,, </a:t>
            </a:r>
            <a:r>
              <a:rPr lang="uk-UA" sz="1170" dirty="0" smtClean="0">
                <a:latin typeface="e-Ukraine Head Bold" pitchFamily="50" charset="-52"/>
              </a:rPr>
              <a:t>(ім'я Платника у кличному відмінку), </a:t>
            </a:r>
            <a:r>
              <a:rPr lang="uk-UA" sz="1170" b="1" i="1" dirty="0" smtClean="0">
                <a:latin typeface="e-Ukraine Head Bold" pitchFamily="50" charset="-52"/>
              </a:rPr>
              <a:t>мене звати,,,</a:t>
            </a:r>
            <a:r>
              <a:rPr lang="uk-UA" sz="1170" dirty="0" smtClean="0">
                <a:latin typeface="e-Ukraine Head Bold" pitchFamily="50" charset="-52"/>
              </a:rPr>
              <a:t> (назвати власне ім'я). </a:t>
            </a:r>
            <a:r>
              <a:rPr lang="uk-UA" sz="1170" b="1" i="1" dirty="0" smtClean="0">
                <a:latin typeface="e-Ukraine Head Bold" pitchFamily="50" charset="-52"/>
              </a:rPr>
              <a:t>Чим я можу Вам допомогти?».</a:t>
            </a:r>
          </a:p>
          <a:p>
            <a:pPr algn="just"/>
            <a:r>
              <a:rPr lang="uk-UA" sz="1170" b="1" dirty="0" smtClean="0">
                <a:latin typeface="e-Ukraine Head Bold" pitchFamily="50" charset="-52"/>
              </a:rPr>
              <a:t>Час проведення розмови залежить від правил внутрішнього службового розпорядку та може бути змінено</a:t>
            </a:r>
          </a:p>
          <a:p>
            <a:pPr algn="just"/>
            <a:endParaRPr lang="uk-UA" sz="1170" dirty="0" smtClean="0">
              <a:latin typeface="e-Ukraine Head Bold" pitchFamily="50" charset="-52"/>
            </a:endParaRPr>
          </a:p>
          <a:p>
            <a:pPr algn="just"/>
            <a:endParaRPr lang="uk-UA" sz="1170" dirty="0" smtClean="0">
              <a:latin typeface="e-Ukraine Head Bold" pitchFamily="50" charset="-52"/>
            </a:endParaRPr>
          </a:p>
          <a:p>
            <a:pPr lvl="0" algn="just">
              <a:lnSpc>
                <a:spcPct val="120000"/>
              </a:lnSpc>
            </a:pPr>
            <a:endParaRPr lang="uk-UA" sz="1170" dirty="0" smtClean="0">
              <a:latin typeface="e-Ukraine Head Bold" pitchFamily="50" charset="-52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6372225"/>
            <a:ext cx="1026738" cy="495300"/>
            <a:chOff x="-9525" y="6381750"/>
            <a:chExt cx="1026738" cy="495300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33375" y="6565612"/>
              <a:ext cx="3429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100" dirty="0" smtClean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8888787" y="6400800"/>
            <a:ext cx="1026738" cy="495300"/>
            <a:chOff x="-9525" y="6381750"/>
            <a:chExt cx="1026738" cy="49530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b="-705"/>
            <a:stretch>
              <a:fillRect/>
            </a:stretch>
          </p:blipFill>
          <p:spPr bwMode="auto">
            <a:xfrm>
              <a:off x="-9525" y="6381750"/>
              <a:ext cx="1026738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r="53047"/>
            <a:stretch>
              <a:fillRect/>
            </a:stretch>
          </p:blipFill>
          <p:spPr bwMode="auto">
            <a:xfrm rot="5400000">
              <a:off x="302671" y="6227663"/>
              <a:ext cx="408953" cy="870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333375" y="6565612"/>
              <a:ext cx="34290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uk-UA" sz="1300" dirty="0" smtClean="0">
                  <a:latin typeface="e-Ukraine Light" pitchFamily="2" charset="-52"/>
                </a:rPr>
                <a:t>5</a:t>
              </a:r>
              <a:endParaRPr lang="uk-UA" sz="11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1487</Words>
  <Application>Microsoft Office PowerPoint</Application>
  <PresentationFormat>Лист A4 (210x297 мм)</PresentationFormat>
  <Paragraphs>216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z34947</cp:lastModifiedBy>
  <cp:revision>256</cp:revision>
  <dcterms:created xsi:type="dcterms:W3CDTF">2021-05-27T05:23:05Z</dcterms:created>
  <dcterms:modified xsi:type="dcterms:W3CDTF">2024-11-13T14:42:21Z</dcterms:modified>
</cp:coreProperties>
</file>