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2" r:id="rId4"/>
    <p:sldId id="266" r:id="rId5"/>
    <p:sldId id="265" r:id="rId6"/>
    <p:sldId id="264" r:id="rId7"/>
  </p:sldIdLst>
  <p:sldSz cx="9906000" cy="6858000" type="A4"/>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9" autoAdjust="0"/>
    <p:restoredTop sz="94660" autoAdjust="0"/>
  </p:normalViewPr>
  <p:slideViewPr>
    <p:cSldViewPr snapToGrid="0">
      <p:cViewPr>
        <p:scale>
          <a:sx n="100" d="100"/>
          <a:sy n="100" d="100"/>
        </p:scale>
        <p:origin x="-2088" y="-45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13.11.2024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13.11.2024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13.11.2024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13.11.2024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13.11.2024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13.11.2024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13.11.2024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13.11.2024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13.11.2024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13.11.2024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13.11.2024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13.11.2024</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21" name="Прямоугольник 20"/>
          <p:cNvSpPr/>
          <p:nvPr/>
        </p:nvSpPr>
        <p:spPr>
          <a:xfrm>
            <a:off x="5734051" y="285751"/>
            <a:ext cx="4200524" cy="677108"/>
          </a:xfrm>
          <a:prstGeom prst="rect">
            <a:avLst/>
          </a:prstGeom>
        </p:spPr>
        <p:txBody>
          <a:bodyPr wrap="square">
            <a:spAutoFit/>
          </a:bodyPr>
          <a:lstStyle/>
          <a:p>
            <a:r>
              <a:rPr lang="ru-RU" sz="1200" b="1" dirty="0" smtClean="0">
                <a:latin typeface="e-Ukraine Head Bold" pitchFamily="50" charset="-52"/>
              </a:rPr>
              <a:t>Головне </a:t>
            </a:r>
            <a:r>
              <a:rPr lang="ru-RU" sz="1200" b="1" dirty="0" err="1" smtClean="0">
                <a:latin typeface="e-Ukraine Head Bold" pitchFamily="50" charset="-52"/>
              </a:rPr>
              <a:t>управління</a:t>
            </a:r>
            <a:r>
              <a:rPr lang="ru-RU" sz="1200" b="1" dirty="0" smtClean="0">
                <a:latin typeface="e-Ukraine Head Bold" pitchFamily="50" charset="-52"/>
              </a:rPr>
              <a:t> ДПС у </a:t>
            </a:r>
            <a:r>
              <a:rPr lang="ru-RU" sz="1200" b="1" dirty="0" err="1" smtClean="0">
                <a:latin typeface="e-Ukraine Head Bold" pitchFamily="50" charset="-52"/>
              </a:rPr>
              <a:t>Дніпропетровській</a:t>
            </a:r>
            <a:r>
              <a:rPr lang="ru-RU" sz="1200" b="1" dirty="0" smtClean="0">
                <a:latin typeface="e-Ukraine Head Bold" pitchFamily="50" charset="-52"/>
              </a:rPr>
              <a:t> </a:t>
            </a:r>
            <a:r>
              <a:rPr lang="ru-RU" sz="1200" b="1" dirty="0" err="1" smtClean="0">
                <a:latin typeface="e-Ukraine Head Bold" pitchFamily="50" charset="-52"/>
              </a:rPr>
              <a:t>області</a:t>
            </a:r>
            <a:endParaRPr lang="ru-RU" sz="1200" b="1" dirty="0" smtClean="0">
              <a:latin typeface="e-Ukraine Head Bold" pitchFamily="50" charset="-52"/>
            </a:endParaRPr>
          </a:p>
          <a:p>
            <a:endParaRPr lang="ru-RU" sz="200" b="1" dirty="0" smtClean="0">
              <a:latin typeface="e-Ukraine Head Bold" pitchFamily="50" charset="-52"/>
            </a:endParaRPr>
          </a:p>
          <a:p>
            <a:r>
              <a:rPr lang="ru-RU" sz="1200" b="1" dirty="0" err="1" smtClean="0">
                <a:latin typeface="e-Ukraine Head Bold" pitchFamily="50" charset="-52"/>
              </a:rPr>
              <a:t>Державна</a:t>
            </a:r>
            <a:r>
              <a:rPr lang="ru-RU" sz="1200" b="1" dirty="0" smtClean="0">
                <a:latin typeface="e-Ukraine Head Bold" pitchFamily="50" charset="-52"/>
              </a:rPr>
              <a:t> </a:t>
            </a:r>
            <a:r>
              <a:rPr lang="ru-RU" sz="1200" b="1" dirty="0" err="1" smtClean="0">
                <a:latin typeface="e-Ukraine Head Bold" pitchFamily="50" charset="-52"/>
              </a:rPr>
              <a:t>податкова</a:t>
            </a:r>
            <a:r>
              <a:rPr lang="ru-RU" sz="1200" b="1" dirty="0" smtClean="0">
                <a:latin typeface="e-Ukraine Head Bold" pitchFamily="50" charset="-52"/>
              </a:rPr>
              <a:t> служба </a:t>
            </a:r>
            <a:r>
              <a:rPr lang="ru-RU" sz="1200" b="1" dirty="0" err="1" smtClean="0">
                <a:latin typeface="e-Ukraine Head Bold" pitchFamily="50" charset="-52"/>
              </a:rPr>
              <a:t>України</a:t>
            </a:r>
            <a:endParaRPr lang="ru-RU" sz="1200" b="1" dirty="0">
              <a:latin typeface="e-Ukraine Head Bold" pitchFamily="50" charset="-52"/>
            </a:endParaRPr>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352425" y="17811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667000" y="3638857"/>
            <a:ext cx="1517626" cy="1609418"/>
          </a:xfrm>
          <a:prstGeom prst="rect">
            <a:avLst/>
          </a:prstGeom>
        </p:spPr>
      </p:pic>
      <p:sp>
        <p:nvSpPr>
          <p:cNvPr id="25" name="Прямокутник 24"/>
          <p:cNvSpPr/>
          <p:nvPr/>
        </p:nvSpPr>
        <p:spPr>
          <a:xfrm>
            <a:off x="1885950"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pic>
        <p:nvPicPr>
          <p:cNvPr id="37" name="Рисунок 36" descr="Версія для роботи (1280 × 785 пікс.), копія.png"/>
          <p:cNvPicPr>
            <a:picLocks noChangeAspect="1"/>
          </p:cNvPicPr>
          <p:nvPr/>
        </p:nvPicPr>
        <p:blipFill>
          <a:blip r:embed="rId3" cstate="print"/>
          <a:srcRect l="2212" t="2807" r="88365" b="88256"/>
          <a:stretch>
            <a:fillRect/>
          </a:stretch>
        </p:blipFill>
        <p:spPr>
          <a:xfrm>
            <a:off x="5087020" y="447676"/>
            <a:ext cx="704180" cy="409574"/>
          </a:xfrm>
          <a:prstGeom prst="rect">
            <a:avLst/>
          </a:prstGeom>
        </p:spPr>
      </p:pic>
      <p:sp>
        <p:nvSpPr>
          <p:cNvPr id="38" name="Прямокутник 37"/>
          <p:cNvSpPr/>
          <p:nvPr/>
        </p:nvSpPr>
        <p:spPr>
          <a:xfrm>
            <a:off x="5153025" y="2333625"/>
            <a:ext cx="4543425" cy="1538883"/>
          </a:xfrm>
          <a:prstGeom prst="rect">
            <a:avLst/>
          </a:prstGeom>
        </p:spPr>
        <p:txBody>
          <a:bodyPr wrap="square">
            <a:spAutoFit/>
          </a:bodyPr>
          <a:lstStyle/>
          <a:p>
            <a:pPr algn="ctr"/>
            <a:r>
              <a:rPr lang="uk-UA" b="1" dirty="0" smtClean="0">
                <a:solidFill>
                  <a:srgbClr val="0033CC"/>
                </a:solidFill>
                <a:latin typeface="e-Ukraine Head Bold" pitchFamily="50" charset="-52"/>
              </a:rPr>
              <a:t>ПРАВИЛА</a:t>
            </a:r>
            <a:endParaRPr lang="uk-UA" dirty="0" smtClean="0">
              <a:solidFill>
                <a:srgbClr val="0033CC"/>
              </a:solidFill>
              <a:latin typeface="e-Ukraine Head Bold" pitchFamily="50" charset="-52"/>
            </a:endParaRPr>
          </a:p>
          <a:p>
            <a:pPr algn="ctr"/>
            <a:r>
              <a:rPr lang="uk-UA" b="1" dirty="0" smtClean="0">
                <a:solidFill>
                  <a:srgbClr val="0033CC"/>
                </a:solidFill>
                <a:latin typeface="e-Ukraine Head Bold" pitchFamily="50" charset="-52"/>
              </a:rPr>
              <a:t>етичної поведінки в органах Державної податкової служби,</a:t>
            </a:r>
          </a:p>
          <a:p>
            <a:pPr algn="ctr"/>
            <a:endParaRPr lang="uk-UA" sz="1600" dirty="0" smtClean="0">
              <a:latin typeface="e-Ukraine Head Bold" pitchFamily="50" charset="-52"/>
            </a:endParaRPr>
          </a:p>
          <a:p>
            <a:pPr algn="ctr"/>
            <a:r>
              <a:rPr lang="uk-UA" sz="1200" dirty="0" smtClean="0">
                <a:latin typeface="e-Ukraine Head Bold" pitchFamily="50" charset="-52"/>
              </a:rPr>
              <a:t>затверджені наказом ДПС України від 02 вересня 2019 року № 52 (із змінами та доповненнями)</a:t>
            </a:r>
            <a:endParaRPr lang="ru-RU" sz="1200" b="1" dirty="0">
              <a:solidFill>
                <a:srgbClr val="0033CC"/>
              </a:solidFill>
              <a:latin typeface="e-Ukraine Head Bold" pitchFamily="50" charset="-52"/>
            </a:endParaRPr>
          </a:p>
        </p:txBody>
      </p:sp>
      <p:sp>
        <p:nvSpPr>
          <p:cNvPr id="39" name="Прямокутник 38"/>
          <p:cNvSpPr/>
          <p:nvPr/>
        </p:nvSpPr>
        <p:spPr>
          <a:xfrm>
            <a:off x="5410200" y="5429251"/>
            <a:ext cx="19526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Листопад  2024</a:t>
            </a:r>
          </a:p>
        </p:txBody>
      </p:sp>
      <p:pic>
        <p:nvPicPr>
          <p:cNvPr id="47" name="Рисунок 46" descr="Версія для роботи (1280 × 785 пікс.), копія (2).png"/>
          <p:cNvPicPr>
            <a:picLocks noChangeAspect="1"/>
          </p:cNvPicPr>
          <p:nvPr/>
        </p:nvPicPr>
        <p:blipFill>
          <a:blip r:embed="rId4" cstate="print"/>
          <a:srcRect l="14615" t="72420" r="67404" b="5159"/>
          <a:stretch>
            <a:fillRect/>
          </a:stretch>
        </p:blipFill>
        <p:spPr>
          <a:xfrm>
            <a:off x="1114425" y="6151470"/>
            <a:ext cx="723900" cy="553570"/>
          </a:xfrm>
          <a:prstGeom prst="rect">
            <a:avLst/>
          </a:prstGeom>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2790248" y="2669701"/>
            <a:ext cx="1238828" cy="1016474"/>
          </a:xfrm>
          <a:prstGeom prst="rect">
            <a:avLst/>
          </a:prstGeom>
        </p:spPr>
      </p:pic>
      <p:pic>
        <p:nvPicPr>
          <p:cNvPr id="1031" name="Picture 7"/>
          <p:cNvPicPr>
            <a:picLocks noChangeAspect="1" noChangeArrowheads="1"/>
          </p:cNvPicPr>
          <p:nvPr/>
        </p:nvPicPr>
        <p:blipFill>
          <a:blip r:embed="rId5" cstate="print"/>
          <a:srcRect r="53047"/>
          <a:stretch>
            <a:fillRect/>
          </a:stretch>
        </p:blipFill>
        <p:spPr bwMode="auto">
          <a:xfrm>
            <a:off x="8653463" y="4191000"/>
            <a:ext cx="1252537" cy="266700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b="-705"/>
          <a:stretch>
            <a:fillRect/>
          </a:stretch>
        </p:blipFill>
        <p:spPr bwMode="auto">
          <a:xfrm>
            <a:off x="6838950" y="5397500"/>
            <a:ext cx="3067050" cy="1479550"/>
          </a:xfrm>
          <a:prstGeom prst="rect">
            <a:avLst/>
          </a:prstGeom>
          <a:noFill/>
          <a:ln w="9525">
            <a:noFill/>
            <a:miter lim="800000"/>
            <a:headEnd/>
            <a:tailEnd/>
          </a:ln>
        </p:spPr>
      </p:pic>
      <p:sp>
        <p:nvSpPr>
          <p:cNvPr id="16" name="Прямоугольник 15"/>
          <p:cNvSpPr/>
          <p:nvPr/>
        </p:nvSpPr>
        <p:spPr>
          <a:xfrm>
            <a:off x="0" y="238036"/>
            <a:ext cx="4953000" cy="738664"/>
          </a:xfrm>
          <a:prstGeom prst="rect">
            <a:avLst/>
          </a:prstGeom>
        </p:spPr>
        <p:txBody>
          <a:bodyPr>
            <a:spAutoFit/>
          </a:bodyPr>
          <a:lstStyle/>
          <a:p>
            <a:pPr lvl="0" indent="449263" algn="ctr" defTabSz="914400" eaLnBrk="0" fontAlgn="base" hangingPunct="0">
              <a:spcBef>
                <a:spcPct val="0"/>
              </a:spcBef>
            </a:pPr>
            <a:r>
              <a:rPr lang="ru-RU" altLang="ru-RU" sz="1400" b="1" dirty="0" smtClean="0">
                <a:solidFill>
                  <a:srgbClr val="0033CC"/>
                </a:solidFill>
                <a:latin typeface="e-Ukraine Light" panose="00000400000000000000" pitchFamily="50" charset="-52"/>
              </a:rPr>
              <a:t>Будьте в </a:t>
            </a:r>
            <a:r>
              <a:rPr lang="ru-RU" altLang="ru-RU" sz="1400" b="1" dirty="0" err="1" smtClean="0">
                <a:solidFill>
                  <a:srgbClr val="0033CC"/>
                </a:solidFill>
                <a:latin typeface="e-Ukraine Light" panose="00000400000000000000" pitchFamily="50" charset="-52"/>
              </a:rPr>
              <a:t>курсі</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податкового</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законодавства</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користуйтеся</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офіційними</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джерелами</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інформації</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податкової</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служби</a:t>
            </a:r>
            <a:r>
              <a:rPr lang="ru-RU" altLang="ru-RU" sz="1400" b="1" dirty="0" smtClean="0">
                <a:solidFill>
                  <a:srgbClr val="0033CC"/>
                </a:solidFill>
                <a:latin typeface="e-Ukraine Light" panose="00000400000000000000" pitchFamily="50" charset="-52"/>
              </a:rPr>
              <a:t> </a:t>
            </a:r>
            <a:r>
              <a:rPr lang="ru-RU" altLang="ru-RU" sz="1400" b="1" dirty="0" err="1" smtClean="0">
                <a:solidFill>
                  <a:srgbClr val="0033CC"/>
                </a:solidFill>
                <a:latin typeface="e-Ukraine Light" panose="00000400000000000000" pitchFamily="50" charset="-52"/>
              </a:rPr>
              <a:t>Дніпропетровщини</a:t>
            </a:r>
            <a:r>
              <a:rPr lang="ru-RU" altLang="ru-RU" sz="1400" b="1" dirty="0" smtClean="0">
                <a:solidFill>
                  <a:srgbClr val="0033CC"/>
                </a:solidFill>
                <a:latin typeface="e-Ukraine Light" panose="00000400000000000000" pitchFamily="50" charset="-52"/>
              </a:rPr>
              <a:t>!</a:t>
            </a:r>
            <a:endParaRPr lang="ru-RU" altLang="ru-RU" sz="1400" b="1" dirty="0">
              <a:solidFill>
                <a:srgbClr val="0033CC"/>
              </a:solidFill>
              <a:latin typeface="e-Ukraine Light" panose="00000400000000000000" pitchFamily="50" charset="-52"/>
            </a:endParaRPr>
          </a:p>
        </p:txBody>
      </p:sp>
      <p:pic>
        <p:nvPicPr>
          <p:cNvPr id="17" name="Picture 7"/>
          <p:cNvPicPr>
            <a:picLocks noChangeAspect="1" noChangeArrowheads="1"/>
          </p:cNvPicPr>
          <p:nvPr/>
        </p:nvPicPr>
        <p:blipFill>
          <a:blip r:embed="rId7" cstate="print"/>
          <a:srcRect r="53047"/>
          <a:stretch>
            <a:fillRect/>
          </a:stretch>
        </p:blipFill>
        <p:spPr bwMode="auto">
          <a:xfrm rot="5400000">
            <a:off x="5791832" y="5325386"/>
            <a:ext cx="979532" cy="2085697"/>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srcRect/>
          <a:stretch>
            <a:fillRect/>
          </a:stretch>
        </p:blipFill>
        <p:spPr bwMode="auto">
          <a:xfrm>
            <a:off x="14878050" y="-2276475"/>
            <a:ext cx="49999900" cy="30667325"/>
          </a:xfrm>
          <a:prstGeom prst="rect">
            <a:avLst/>
          </a:prstGeom>
          <a:noFill/>
          <a:ln w="9525">
            <a:noFill/>
            <a:miter lim="800000"/>
            <a:headEnd/>
            <a:tailEnd/>
          </a:ln>
          <a:effectLst/>
        </p:spPr>
      </p:pic>
    </p:spTree>
    <p:extLst>
      <p:ext uri="{BB962C8B-B14F-4D97-AF65-F5344CB8AC3E}">
        <p14:creationId xmlns:p14="http://schemas.microsoft.com/office/powerpoint/2010/main" xmlns=""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e-Ukraine Light" panose="00000400000000000000" pitchFamily="50" charset="-52"/>
              <a:ea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Times New Roman" pitchFamily="18" charset="0"/>
                <a:cs typeface="Times New Roman" pitchFamily="18" charset="0"/>
              </a:rPr>
              <a:t>  </a:t>
            </a:r>
            <a:endParaRPr lang="uk-UA" sz="1300" smtClean="0">
              <a:latin typeface="e-Ukraine Light"/>
              <a:cs typeface="Times New Roman" pitchFamily="18" charset="0"/>
            </a:endParaRPr>
          </a:p>
        </p:txBody>
      </p:sp>
      <p:sp>
        <p:nvSpPr>
          <p:cNvPr id="12" name="Прямоугольник 11"/>
          <p:cNvSpPr/>
          <p:nvPr/>
        </p:nvSpPr>
        <p:spPr>
          <a:xfrm>
            <a:off x="114300" y="1"/>
            <a:ext cx="4705350" cy="6389441"/>
          </a:xfrm>
          <a:prstGeom prst="rect">
            <a:avLst/>
          </a:prstGeom>
        </p:spPr>
        <p:txBody>
          <a:bodyPr wrap="square">
            <a:spAutoFit/>
          </a:bodyPr>
          <a:lstStyle/>
          <a:p>
            <a:pPr algn="just" fontAlgn="base">
              <a:lnSpc>
                <a:spcPct val="120000"/>
              </a:lnSpc>
            </a:pPr>
            <a:r>
              <a:rPr lang="uk-UA" sz="1100" dirty="0" smtClean="0">
                <a:solidFill>
                  <a:srgbClr val="92D050"/>
                </a:solidFill>
                <a:latin typeface="e-Ukraine Head Bold" pitchFamily="50" charset="-52"/>
              </a:rPr>
              <a:t>	</a:t>
            </a:r>
          </a:p>
          <a:p>
            <a:pPr algn="just">
              <a:lnSpc>
                <a:spcPct val="120000"/>
              </a:lnSpc>
            </a:pPr>
            <a:r>
              <a:rPr lang="uk-UA" sz="1100" dirty="0" smtClean="0">
                <a:latin typeface="e-Ukraine Head Bold" pitchFamily="50" charset="-52"/>
              </a:rPr>
              <a:t>     Ці Правила встановлюють загальні вимоги до етичної поведінки працівників апарату ДПС та її територіальних органів (далі – Працівники). Працівники повинні дотримуватися Правил як під час виконання своїх посадових обов’язків, так і в позаробочий час. </a:t>
            </a:r>
          </a:p>
          <a:p>
            <a:pPr algn="just">
              <a:lnSpc>
                <a:spcPct val="120000"/>
              </a:lnSpc>
            </a:pPr>
            <a:r>
              <a:rPr lang="uk-UA" sz="1100" dirty="0" smtClean="0">
                <a:latin typeface="e-Ukraine Head Bold" pitchFamily="50" charset="-52"/>
              </a:rPr>
              <a:t>     Ці Правила ґрунтуються на положеннях Конституції України, законодавства про державну службу, у сфері запобігання корупції, запобігання та протидії дискримінації, з питань забезпечення рівних прав та можливостей жінок і чоловіків.</a:t>
            </a:r>
          </a:p>
          <a:p>
            <a:pPr algn="just">
              <a:lnSpc>
                <a:spcPct val="120000"/>
              </a:lnSpc>
            </a:pPr>
            <a:r>
              <a:rPr lang="uk-UA" sz="1100" dirty="0" smtClean="0">
                <a:latin typeface="e-Ukraine Head Bold" pitchFamily="50" charset="-52"/>
              </a:rPr>
              <a:t>     Метою цих Правил є зміцнення авторитету служби в органах ДПС, формування позитивної репутації Працівників, а також забезпечення інформування громадян про норми етичної поведінки Працівників стосовно них</a:t>
            </a:r>
            <a:r>
              <a:rPr lang="ru-RU" sz="1100" dirty="0" smtClean="0">
                <a:latin typeface="e-Ukraine Head Bold" pitchFamily="50" charset="-52"/>
              </a:rPr>
              <a:t> (п. 1.1 Правил).</a:t>
            </a:r>
            <a:endParaRPr lang="uk-UA" sz="1100" dirty="0" smtClean="0">
              <a:latin typeface="e-Ukraine Head Bold" pitchFamily="50" charset="-52"/>
            </a:endParaRPr>
          </a:p>
          <a:p>
            <a:pPr algn="just">
              <a:lnSpc>
                <a:spcPct val="120000"/>
              </a:lnSpc>
            </a:pPr>
            <a:r>
              <a:rPr lang="uk-UA" sz="1100" dirty="0" smtClean="0">
                <a:latin typeface="e-Ukraine Head Bold" pitchFamily="50" charset="-52"/>
              </a:rPr>
              <a:t>     Керівники апарату ДПС та її територіальних органів (далі – органи ДПС) чи їх структурних підрозділів у разі виявлення чи отримання повідомлення про порушення або недотримання Правил у межах своєї компетенції відповідно до законодавства зобов’язані вжити заходів щодо негайного припинення виявленого порушення, усунення його наслідків та притягнення винних осіб до дисциплінарної відповідальності у встановленому порядку та інформувати про такі факти уповноважений підрозділ (особу) з питань запобігання та виявлення корупції.  </a:t>
            </a:r>
          </a:p>
          <a:p>
            <a:pPr algn="just">
              <a:lnSpc>
                <a:spcPct val="120000"/>
              </a:lnSpc>
            </a:pPr>
            <a:r>
              <a:rPr lang="uk-UA" sz="1100" dirty="0" smtClean="0">
                <a:latin typeface="e-Ukraine Head Bold" pitchFamily="50" charset="-52"/>
              </a:rPr>
              <a:t>     У випадках виявлення ознак кримінального або адміністративного правопорушення керівники органів ДПС   чи   їх   структурних   підрозділів   зобов’язані</a:t>
            </a:r>
          </a:p>
        </p:txBody>
      </p:sp>
      <p:sp>
        <p:nvSpPr>
          <p:cNvPr id="16" name="Прямоугольник 15"/>
          <p:cNvSpPr/>
          <p:nvPr/>
        </p:nvSpPr>
        <p:spPr>
          <a:xfrm>
            <a:off x="5010150" y="402387"/>
            <a:ext cx="4686298" cy="400110"/>
          </a:xfrm>
          <a:prstGeom prst="rect">
            <a:avLst/>
          </a:prstGeom>
        </p:spPr>
        <p:txBody>
          <a:bodyPr wrap="square">
            <a:spAutoFit/>
          </a:bodyPr>
          <a:lstStyle/>
          <a:p>
            <a:pPr indent="457200" algn="just"/>
            <a:endParaRPr lang="uk-UA" sz="1000" dirty="0" smtClean="0">
              <a:latin typeface="e-Ukraine" pitchFamily="2" charset="-52"/>
            </a:endParaRPr>
          </a:p>
          <a:p>
            <a:pPr indent="457200" algn="just"/>
            <a:endParaRPr lang="uk-UA" sz="1000" dirty="0" smtClean="0">
              <a:latin typeface="e-Ukraine" pitchFamily="2" charset="-52"/>
            </a:endParaRPr>
          </a:p>
        </p:txBody>
      </p:sp>
      <p:grpSp>
        <p:nvGrpSpPr>
          <p:cNvPr id="21" name="Группа 20"/>
          <p:cNvGrpSpPr/>
          <p:nvPr/>
        </p:nvGrpSpPr>
        <p:grpSpPr>
          <a:xfrm>
            <a:off x="0" y="6372225"/>
            <a:ext cx="1026738" cy="495300"/>
            <a:chOff x="-9525" y="6381750"/>
            <a:chExt cx="1026738" cy="495300"/>
          </a:xfrm>
        </p:grpSpPr>
        <p:pic>
          <p:nvPicPr>
            <p:cNvPr id="14" name="Picture 6"/>
            <p:cNvPicPr>
              <a:picLocks noChangeAspect="1" noChangeArrowheads="1"/>
            </p:cNvPicPr>
            <p:nvPr/>
          </p:nvPicPr>
          <p:blipFill>
            <a:blip r:embed="rId2" cstate="print"/>
            <a:srcRect b="-705"/>
            <a:stretch>
              <a:fillRect/>
            </a:stretch>
          </p:blipFill>
          <p:spPr bwMode="auto">
            <a:xfrm>
              <a:off x="-9525" y="6381750"/>
              <a:ext cx="1026738" cy="495300"/>
            </a:xfrm>
            <a:prstGeom prst="rect">
              <a:avLst/>
            </a:prstGeom>
            <a:noFill/>
            <a:ln w="9525">
              <a:noFill/>
              <a:miter lim="800000"/>
              <a:headEnd/>
              <a:tailEnd/>
            </a:ln>
          </p:spPr>
        </p:pic>
        <p:pic>
          <p:nvPicPr>
            <p:cNvPr id="15" name="Picture 7"/>
            <p:cNvPicPr>
              <a:picLocks noChangeAspect="1" noChangeArrowheads="1"/>
            </p:cNvPicPr>
            <p:nvPr/>
          </p:nvPicPr>
          <p:blipFill>
            <a:blip r:embed="rId3" cstate="print"/>
            <a:srcRect r="53047"/>
            <a:stretch>
              <a:fillRect/>
            </a:stretch>
          </p:blipFill>
          <p:spPr bwMode="auto">
            <a:xfrm rot="5400000">
              <a:off x="302671" y="6227663"/>
              <a:ext cx="408953" cy="870774"/>
            </a:xfrm>
            <a:prstGeom prst="rect">
              <a:avLst/>
            </a:prstGeom>
            <a:noFill/>
            <a:ln w="9525">
              <a:noFill/>
              <a:miter lim="800000"/>
              <a:headEnd/>
              <a:tailEnd/>
            </a:ln>
          </p:spPr>
        </p:pic>
        <p:sp>
          <p:nvSpPr>
            <p:cNvPr id="20" name="Прямоугольник 19"/>
            <p:cNvSpPr/>
            <p:nvPr/>
          </p:nvSpPr>
          <p:spPr>
            <a:xfrm>
              <a:off x="333375" y="6565612"/>
              <a:ext cx="342900" cy="292388"/>
            </a:xfrm>
            <a:prstGeom prst="rect">
              <a:avLst/>
            </a:prstGeom>
          </p:spPr>
          <p:txBody>
            <a:bodyPr wrap="square">
              <a:spAutoFit/>
            </a:bodyPr>
            <a:lstStyle/>
            <a:p>
              <a:pPr algn="just" fontAlgn="base"/>
              <a:r>
                <a:rPr lang="uk-UA" sz="1300" dirty="0" smtClean="0">
                  <a:latin typeface="e-Ukraine Light" pitchFamily="2" charset="-52"/>
                </a:rPr>
                <a:t>2</a:t>
              </a:r>
              <a:endParaRPr lang="uk-UA" sz="1100" dirty="0" smtClean="0">
                <a:latin typeface="Arial" pitchFamily="34" charset="0"/>
                <a:cs typeface="Arial" pitchFamily="34" charset="0"/>
              </a:endParaRPr>
            </a:p>
          </p:txBody>
        </p:sp>
      </p:grpSp>
      <p:grpSp>
        <p:nvGrpSpPr>
          <p:cNvPr id="24" name="Группа 23"/>
          <p:cNvGrpSpPr/>
          <p:nvPr/>
        </p:nvGrpSpPr>
        <p:grpSpPr>
          <a:xfrm>
            <a:off x="8888787" y="6372225"/>
            <a:ext cx="1026738" cy="495300"/>
            <a:chOff x="-9525" y="6381750"/>
            <a:chExt cx="1026738" cy="495300"/>
          </a:xfrm>
        </p:grpSpPr>
        <p:pic>
          <p:nvPicPr>
            <p:cNvPr id="25" name="Picture 6"/>
            <p:cNvPicPr>
              <a:picLocks noChangeAspect="1" noChangeArrowheads="1"/>
            </p:cNvPicPr>
            <p:nvPr/>
          </p:nvPicPr>
          <p:blipFill>
            <a:blip r:embed="rId2" cstate="print"/>
            <a:srcRect b="-705"/>
            <a:stretch>
              <a:fillRect/>
            </a:stretch>
          </p:blipFill>
          <p:spPr bwMode="auto">
            <a:xfrm>
              <a:off x="-9525" y="6381750"/>
              <a:ext cx="1026738" cy="495300"/>
            </a:xfrm>
            <a:prstGeom prst="rect">
              <a:avLst/>
            </a:prstGeom>
            <a:noFill/>
            <a:ln w="9525">
              <a:noFill/>
              <a:miter lim="800000"/>
              <a:headEnd/>
              <a:tailEnd/>
            </a:ln>
          </p:spPr>
        </p:pic>
        <p:pic>
          <p:nvPicPr>
            <p:cNvPr id="26" name="Picture 7"/>
            <p:cNvPicPr>
              <a:picLocks noChangeAspect="1" noChangeArrowheads="1"/>
            </p:cNvPicPr>
            <p:nvPr/>
          </p:nvPicPr>
          <p:blipFill>
            <a:blip r:embed="rId3" cstate="print"/>
            <a:srcRect r="53047"/>
            <a:stretch>
              <a:fillRect/>
            </a:stretch>
          </p:blipFill>
          <p:spPr bwMode="auto">
            <a:xfrm rot="5400000">
              <a:off x="302671" y="6227663"/>
              <a:ext cx="408953" cy="870774"/>
            </a:xfrm>
            <a:prstGeom prst="rect">
              <a:avLst/>
            </a:prstGeom>
            <a:noFill/>
            <a:ln w="9525">
              <a:noFill/>
              <a:miter lim="800000"/>
              <a:headEnd/>
              <a:tailEnd/>
            </a:ln>
          </p:spPr>
        </p:pic>
        <p:sp>
          <p:nvSpPr>
            <p:cNvPr id="27" name="Прямоугольник 26"/>
            <p:cNvSpPr/>
            <p:nvPr/>
          </p:nvSpPr>
          <p:spPr>
            <a:xfrm>
              <a:off x="333375" y="6565612"/>
              <a:ext cx="342900" cy="292388"/>
            </a:xfrm>
            <a:prstGeom prst="rect">
              <a:avLst/>
            </a:prstGeom>
          </p:spPr>
          <p:txBody>
            <a:bodyPr wrap="square">
              <a:spAutoFit/>
            </a:bodyPr>
            <a:lstStyle/>
            <a:p>
              <a:pPr algn="just" fontAlgn="base"/>
              <a:r>
                <a:rPr lang="uk-UA" sz="1300" dirty="0" smtClean="0">
                  <a:latin typeface="e-Ukraine Light" pitchFamily="2" charset="-52"/>
                </a:rPr>
                <a:t>11</a:t>
              </a:r>
              <a:endParaRPr lang="uk-UA" sz="1100" dirty="0" smtClean="0">
                <a:latin typeface="Arial" pitchFamily="34" charset="0"/>
                <a:cs typeface="Arial" pitchFamily="34" charset="0"/>
              </a:endParaRPr>
            </a:p>
          </p:txBody>
        </p:sp>
      </p:grpSp>
      <p:sp>
        <p:nvSpPr>
          <p:cNvPr id="28" name="Прямоугольник 27"/>
          <p:cNvSpPr/>
          <p:nvPr/>
        </p:nvSpPr>
        <p:spPr>
          <a:xfrm>
            <a:off x="5067300" y="114301"/>
            <a:ext cx="4705350" cy="6998839"/>
          </a:xfrm>
          <a:prstGeom prst="rect">
            <a:avLst/>
          </a:prstGeom>
        </p:spPr>
        <p:txBody>
          <a:bodyPr wrap="square">
            <a:spAutoFit/>
          </a:bodyPr>
          <a:lstStyle/>
          <a:p>
            <a:pPr algn="just">
              <a:lnSpc>
                <a:spcPct val="120000"/>
              </a:lnSpc>
            </a:pPr>
            <a:r>
              <a:rPr lang="uk-UA" sz="1100" dirty="0" smtClean="0">
                <a:latin typeface="e-Ukraine Head Bold" pitchFamily="50" charset="-52"/>
              </a:rPr>
              <a:t>    Одяг Працівників повинен бути офіційно-ділового стилю і відповідати загальноприйнятим вимогам пристойності (п. 3.8 Правил). </a:t>
            </a:r>
          </a:p>
          <a:p>
            <a:pPr algn="just">
              <a:lnSpc>
                <a:spcPct val="120000"/>
              </a:lnSpc>
            </a:pPr>
            <a:r>
              <a:rPr lang="uk-UA" sz="1100" dirty="0" smtClean="0">
                <a:latin typeface="e-Ukraine Head Bold" pitchFamily="50" charset="-52"/>
              </a:rPr>
              <a:t> Працівникам під час виконання посадових обов’язків та під час перебування в службових приміщеннях (на території) органів ДПС забороняється вживати алкогольні напої, наркотичні засоби або психотропні речовини, за винятком лікарських засобів (за призначенням лікаря). Працівники не повинні допускати, у тому числі у позаробочий час, дій і вчинків, які можуть зашкодити інтересам ДПС чи негативно вплинути на репутацію Працівника (п. 4.3 Правил).</a:t>
            </a:r>
          </a:p>
          <a:p>
            <a:pPr algn="just">
              <a:lnSpc>
                <a:spcPct val="120000"/>
              </a:lnSpc>
            </a:pPr>
            <a:r>
              <a:rPr lang="uk-UA" sz="1100" dirty="0" smtClean="0">
                <a:latin typeface="e-Ukraine Head Bold" pitchFamily="50" charset="-52"/>
              </a:rPr>
              <a:t>     Працівникам заборонено розкривати інформацію про особу викривача, його близьких осіб або інші дані, які можуть ідентифікувати особу викривача, його близьких осіб, третім особам, які не залучаються до розгляду, перевірки та/або розслідування повідомлених ним фактів, а також особам, дій або бездіяльності яких стосуються повідомлені ним факти, крім випадків, установлених законом (п. 5.7 Правил).</a:t>
            </a:r>
          </a:p>
          <a:p>
            <a:pPr algn="just">
              <a:lnSpc>
                <a:spcPct val="120000"/>
              </a:lnSpc>
            </a:pPr>
            <a:r>
              <a:rPr lang="uk-UA" sz="1100" dirty="0" smtClean="0">
                <a:latin typeface="e-Ukraine Head Bold" pitchFamily="50" charset="-52"/>
              </a:rPr>
              <a:t>    Робочий час Працівників, зокрема у разі виконання завдань за посадою за межами адміністративної будівлі державного органу чи дистанційної роботи, має використовуватися для виконання своїх посадових обов’язків (п. 5.4 Правил).</a:t>
            </a:r>
          </a:p>
          <a:p>
            <a:pPr algn="just">
              <a:lnSpc>
                <a:spcPct val="120000"/>
              </a:lnSpc>
            </a:pPr>
            <a:r>
              <a:rPr lang="uk-UA" sz="1100" smtClean="0">
                <a:latin typeface="e-Ukraine Head Bold" pitchFamily="50" charset="-52"/>
              </a:rPr>
              <a:t>  Персональна </a:t>
            </a:r>
            <a:r>
              <a:rPr lang="uk-UA" sz="1100" dirty="0" smtClean="0">
                <a:latin typeface="e-Ukraine Head Bold" pitchFamily="50" charset="-52"/>
              </a:rPr>
              <a:t>відповідальність щодо дотримання Правил покладається на кожного Працівника органів ДПС. За порушення Правил Працівники притягуються до відповідальності у порядку, встановленому законодавством (п. 7 Правил).</a:t>
            </a:r>
          </a:p>
          <a:p>
            <a:pPr algn="just">
              <a:lnSpc>
                <a:spcPct val="120000"/>
              </a:lnSpc>
            </a:pPr>
            <a:endParaRPr lang="uk-UA" sz="1100" dirty="0" smtClean="0">
              <a:latin typeface="e-Ukraine Head Bold" pitchFamily="50" charset="-52"/>
            </a:endParaRPr>
          </a:p>
        </p:txBody>
      </p:sp>
    </p:spTree>
    <p:extLst>
      <p:ext uri="{BB962C8B-B14F-4D97-AF65-F5344CB8AC3E}">
        <p14:creationId xmlns:p14="http://schemas.microsoft.com/office/powerpoint/2010/main" xmlns="" val="384221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e-Ukraine Light" panose="00000400000000000000" pitchFamily="50" charset="-52"/>
              <a:ea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Times New Roman" pitchFamily="18" charset="0"/>
                <a:cs typeface="Times New Roman" pitchFamily="18" charset="0"/>
              </a:rPr>
              <a:t>  </a:t>
            </a:r>
            <a:endParaRPr lang="uk-UA" sz="1300" smtClean="0">
              <a:latin typeface="e-Ukraine Light"/>
              <a:cs typeface="Times New Roman" pitchFamily="18" charset="0"/>
            </a:endParaRPr>
          </a:p>
        </p:txBody>
      </p:sp>
      <p:sp>
        <p:nvSpPr>
          <p:cNvPr id="12" name="Прямоугольник 11"/>
          <p:cNvSpPr/>
          <p:nvPr/>
        </p:nvSpPr>
        <p:spPr>
          <a:xfrm>
            <a:off x="114300" y="1"/>
            <a:ext cx="4705350" cy="6845720"/>
          </a:xfrm>
          <a:prstGeom prst="rect">
            <a:avLst/>
          </a:prstGeom>
        </p:spPr>
        <p:txBody>
          <a:bodyPr wrap="square">
            <a:spAutoFit/>
          </a:bodyPr>
          <a:lstStyle/>
          <a:p>
            <a:pPr algn="just" fontAlgn="base">
              <a:lnSpc>
                <a:spcPct val="120000"/>
              </a:lnSpc>
            </a:pPr>
            <a:r>
              <a:rPr lang="uk-UA" sz="1090" dirty="0" smtClean="0">
                <a:latin typeface="e-Ukraine Head Bold" pitchFamily="50" charset="-52"/>
              </a:rPr>
              <a:t>	</a:t>
            </a:r>
          </a:p>
          <a:p>
            <a:pPr lvl="0" algn="just"/>
            <a:r>
              <a:rPr lang="uk-UA" sz="1090" dirty="0" smtClean="0">
                <a:latin typeface="e-Ukraine Head Bold" pitchFamily="50" charset="-52"/>
              </a:rPr>
              <a:t>     - своєю поведінкою зміцнювати авторитет державної служби, а також позитивну репутацію органів ДПС; проявляти стриманість у разі критики чи образ з боку громадян, зауважувати щодо неприйнятності такої поведінки і необхідності дотримання норм ввічливого спілкування; утримуватися, у тому числі в позаробочий час, від поширення інформації, зокрема розміщення коментарів на </a:t>
            </a:r>
            <a:r>
              <a:rPr lang="uk-UA" sz="1090" dirty="0" err="1" smtClean="0">
                <a:latin typeface="e-Ukraine Head Bold" pitchFamily="50" charset="-52"/>
              </a:rPr>
              <a:t>вебсайтах</a:t>
            </a:r>
            <a:r>
              <a:rPr lang="uk-UA" sz="1090" dirty="0" smtClean="0">
                <a:latin typeface="e-Ukraine Head Bold" pitchFamily="50" charset="-52"/>
              </a:rPr>
              <a:t> і у соціальних мережах, що можуть завдати шкоди репутації органів ДПС та інших державних органів (п. 3.3 Правил);</a:t>
            </a:r>
          </a:p>
          <a:p>
            <a:pPr lvl="0" algn="just"/>
            <a:r>
              <a:rPr lang="uk-UA" sz="1090" dirty="0" smtClean="0">
                <a:latin typeface="e-Ukraine Head Bold" pitchFamily="50" charset="-52"/>
              </a:rPr>
              <a:t>     - вживати заходів щодо запобігання корупційним та пов’язаним з корупцією правопорушенням, запобігати та врегульовувати конфлікт інтересів, дотримуватися вимог фінансового контролю (п. 3.5 Правил);</a:t>
            </a:r>
          </a:p>
          <a:p>
            <a:pPr lvl="0" algn="just">
              <a:lnSpc>
                <a:spcPct val="120000"/>
              </a:lnSpc>
            </a:pPr>
            <a:r>
              <a:rPr lang="uk-UA" sz="1090" dirty="0" smtClean="0">
                <a:latin typeface="e-Ukraine Head Bold" pitchFamily="50" charset="-52"/>
              </a:rPr>
              <a:t>     - постійно підвищувати свій культурний рівень, </a:t>
            </a:r>
            <a:r>
              <a:rPr lang="uk-UA" sz="1090" dirty="0" err="1" smtClean="0">
                <a:latin typeface="e-Ukraine Head Bold" pitchFamily="50" charset="-52"/>
              </a:rPr>
              <a:t>рівень</a:t>
            </a:r>
            <a:r>
              <a:rPr lang="uk-UA" sz="1090" dirty="0" smtClean="0">
                <a:latin typeface="e-Ukraine Head Bold" pitchFamily="50" charset="-52"/>
              </a:rPr>
              <a:t> свого професійного розвитку, поліпшувати свої уміння, знання і навички відповідно до функцій та завдань за посадою, зокрема в частині цифрової грамотності, удосконалювати організацію службової діяльності (п. 3.6 Правил);</a:t>
            </a:r>
          </a:p>
          <a:p>
            <a:pPr lvl="0" algn="just">
              <a:lnSpc>
                <a:spcPct val="120000"/>
              </a:lnSpc>
            </a:pPr>
            <a:r>
              <a:rPr lang="uk-UA" sz="1090" dirty="0" smtClean="0">
                <a:latin typeface="e-Ukraine Head Bold" pitchFamily="50" charset="-52"/>
              </a:rPr>
              <a:t>     -з повагою ставитися до державних символів України, використовувати державну мову під час виконання своїх посадових обов’язків, постійно підвищувати свій рівень володіння державною мовою, не допускати дискримінації державної мови (п. 3.7 Правил);</a:t>
            </a:r>
          </a:p>
          <a:p>
            <a:pPr lvl="0" algn="just">
              <a:lnSpc>
                <a:spcPct val="120000"/>
              </a:lnSpc>
            </a:pPr>
            <a:r>
              <a:rPr lang="uk-UA" sz="1090" dirty="0" smtClean="0">
                <a:latin typeface="e-Ukraine Head Bold" pitchFamily="50" charset="-52"/>
              </a:rPr>
              <a:t>     - шанувати народні звичаї і національні традиції (п.3.9 Правил);</a:t>
            </a:r>
          </a:p>
          <a:p>
            <a:pPr algn="just">
              <a:lnSpc>
                <a:spcPct val="120000"/>
              </a:lnSpc>
            </a:pPr>
            <a:r>
              <a:rPr lang="uk-UA" sz="1090" dirty="0" smtClean="0">
                <a:latin typeface="e-Ukraine Head Bold" pitchFamily="50" charset="-52"/>
              </a:rPr>
              <a:t>     - дотримуватися культури повідомлення про можливі факти корупційних або пов’язаних з корупцією правопорушень та з повагою ставитися до викривачів як відповідальних громадян (п. 3.11 Правил);</a:t>
            </a:r>
          </a:p>
          <a:p>
            <a:pPr lvl="0" algn="just">
              <a:lnSpc>
                <a:spcPct val="120000"/>
              </a:lnSpc>
            </a:pPr>
            <a:endParaRPr lang="uk-UA" sz="1090" dirty="0" smtClean="0">
              <a:latin typeface="e-Ukraine Head Bold" pitchFamily="50" charset="-52"/>
            </a:endParaRPr>
          </a:p>
          <a:p>
            <a:pPr algn="just">
              <a:lnSpc>
                <a:spcPct val="120000"/>
              </a:lnSpc>
            </a:pPr>
            <a:endParaRPr lang="uk-UA" sz="1090" dirty="0" smtClean="0">
              <a:latin typeface="e-Ukraine Head Bold" pitchFamily="50" charset="-52"/>
            </a:endParaRPr>
          </a:p>
          <a:p>
            <a:pPr algn="just">
              <a:lnSpc>
                <a:spcPct val="120000"/>
              </a:lnSpc>
            </a:pPr>
            <a:endParaRPr lang="uk-UA" sz="1090" dirty="0">
              <a:latin typeface="e-Ukraine Head Bold" pitchFamily="50" charset="-52"/>
            </a:endParaRPr>
          </a:p>
        </p:txBody>
      </p:sp>
      <p:sp>
        <p:nvSpPr>
          <p:cNvPr id="16" name="Прямоугольник 15"/>
          <p:cNvSpPr/>
          <p:nvPr/>
        </p:nvSpPr>
        <p:spPr>
          <a:xfrm>
            <a:off x="5010150" y="402387"/>
            <a:ext cx="4686298" cy="400110"/>
          </a:xfrm>
          <a:prstGeom prst="rect">
            <a:avLst/>
          </a:prstGeom>
        </p:spPr>
        <p:txBody>
          <a:bodyPr wrap="square">
            <a:spAutoFit/>
          </a:bodyPr>
          <a:lstStyle/>
          <a:p>
            <a:pPr indent="457200" algn="just"/>
            <a:endParaRPr lang="uk-UA" sz="1000" dirty="0" smtClean="0">
              <a:latin typeface="e-Ukraine" pitchFamily="2" charset="-52"/>
            </a:endParaRPr>
          </a:p>
          <a:p>
            <a:pPr indent="457200" algn="just"/>
            <a:endParaRPr lang="uk-UA" sz="1000" dirty="0" smtClean="0">
              <a:latin typeface="e-Ukraine" pitchFamily="2" charset="-52"/>
            </a:endParaRPr>
          </a:p>
        </p:txBody>
      </p:sp>
      <p:sp>
        <p:nvSpPr>
          <p:cNvPr id="18" name="Прямоугольник 17"/>
          <p:cNvSpPr/>
          <p:nvPr/>
        </p:nvSpPr>
        <p:spPr>
          <a:xfrm>
            <a:off x="4924425" y="238125"/>
            <a:ext cx="4810126" cy="510204"/>
          </a:xfrm>
          <a:prstGeom prst="rect">
            <a:avLst/>
          </a:prstGeom>
        </p:spPr>
        <p:txBody>
          <a:bodyPr wrap="square">
            <a:spAutoFit/>
          </a:bodyPr>
          <a:lstStyle/>
          <a:p>
            <a:pPr algn="just">
              <a:lnSpc>
                <a:spcPct val="120000"/>
              </a:lnSpc>
            </a:pPr>
            <a:endParaRPr lang="uk-UA" sz="1200" dirty="0" smtClean="0">
              <a:latin typeface="e-Ukraine Head Bold" pitchFamily="50" charset="-52"/>
            </a:endParaRPr>
          </a:p>
          <a:p>
            <a:pPr algn="just">
              <a:lnSpc>
                <a:spcPct val="120000"/>
              </a:lnSpc>
            </a:pPr>
            <a:endParaRPr lang="uk-UA" sz="1200" b="1" u="sng" dirty="0" smtClean="0">
              <a:latin typeface="e-Ukraine Head Bold" pitchFamily="50" charset="-52"/>
            </a:endParaRPr>
          </a:p>
        </p:txBody>
      </p:sp>
      <p:grpSp>
        <p:nvGrpSpPr>
          <p:cNvPr id="11" name="Группа 10"/>
          <p:cNvGrpSpPr/>
          <p:nvPr/>
        </p:nvGrpSpPr>
        <p:grpSpPr>
          <a:xfrm>
            <a:off x="0" y="6372225"/>
            <a:ext cx="1026738" cy="495300"/>
            <a:chOff x="-9525" y="6381750"/>
            <a:chExt cx="1026738" cy="495300"/>
          </a:xfrm>
        </p:grpSpPr>
        <p:pic>
          <p:nvPicPr>
            <p:cNvPr id="13" name="Picture 6"/>
            <p:cNvPicPr>
              <a:picLocks noChangeAspect="1" noChangeArrowheads="1"/>
            </p:cNvPicPr>
            <p:nvPr/>
          </p:nvPicPr>
          <p:blipFill>
            <a:blip r:embed="rId2" cstate="print"/>
            <a:srcRect b="-705"/>
            <a:stretch>
              <a:fillRect/>
            </a:stretch>
          </p:blipFill>
          <p:spPr bwMode="auto">
            <a:xfrm>
              <a:off x="-9525" y="6381750"/>
              <a:ext cx="1026738" cy="495300"/>
            </a:xfrm>
            <a:prstGeom prst="rect">
              <a:avLst/>
            </a:prstGeom>
            <a:noFill/>
            <a:ln w="9525">
              <a:noFill/>
              <a:miter lim="800000"/>
              <a:headEnd/>
              <a:tailEnd/>
            </a:ln>
          </p:spPr>
        </p:pic>
        <p:pic>
          <p:nvPicPr>
            <p:cNvPr id="20" name="Picture 7"/>
            <p:cNvPicPr>
              <a:picLocks noChangeAspect="1" noChangeArrowheads="1"/>
            </p:cNvPicPr>
            <p:nvPr/>
          </p:nvPicPr>
          <p:blipFill>
            <a:blip r:embed="rId3" cstate="print"/>
            <a:srcRect r="53047"/>
            <a:stretch>
              <a:fillRect/>
            </a:stretch>
          </p:blipFill>
          <p:spPr bwMode="auto">
            <a:xfrm rot="5400000">
              <a:off x="302671" y="6227663"/>
              <a:ext cx="408953" cy="870774"/>
            </a:xfrm>
            <a:prstGeom prst="rect">
              <a:avLst/>
            </a:prstGeom>
            <a:noFill/>
            <a:ln w="9525">
              <a:noFill/>
              <a:miter lim="800000"/>
              <a:headEnd/>
              <a:tailEnd/>
            </a:ln>
          </p:spPr>
        </p:pic>
        <p:sp>
          <p:nvSpPr>
            <p:cNvPr id="21" name="Прямоугольник 20"/>
            <p:cNvSpPr/>
            <p:nvPr/>
          </p:nvSpPr>
          <p:spPr>
            <a:xfrm>
              <a:off x="333375" y="6565612"/>
              <a:ext cx="342900" cy="261610"/>
            </a:xfrm>
            <a:prstGeom prst="rect">
              <a:avLst/>
            </a:prstGeom>
          </p:spPr>
          <p:txBody>
            <a:bodyPr wrap="square">
              <a:spAutoFit/>
            </a:bodyPr>
            <a:lstStyle/>
            <a:p>
              <a:pPr algn="just" fontAlgn="base"/>
              <a:r>
                <a:rPr lang="uk-UA" sz="1100" dirty="0" smtClean="0">
                  <a:latin typeface="Arial" pitchFamily="34" charset="0"/>
                  <a:cs typeface="Arial" pitchFamily="34" charset="0"/>
                </a:rPr>
                <a:t>4</a:t>
              </a:r>
            </a:p>
          </p:txBody>
        </p:sp>
      </p:grpSp>
      <p:grpSp>
        <p:nvGrpSpPr>
          <p:cNvPr id="22" name="Группа 21"/>
          <p:cNvGrpSpPr/>
          <p:nvPr/>
        </p:nvGrpSpPr>
        <p:grpSpPr>
          <a:xfrm>
            <a:off x="8888787" y="6372225"/>
            <a:ext cx="1026738" cy="495300"/>
            <a:chOff x="-9525" y="6381750"/>
            <a:chExt cx="1026738" cy="495300"/>
          </a:xfrm>
        </p:grpSpPr>
        <p:pic>
          <p:nvPicPr>
            <p:cNvPr id="23" name="Picture 6"/>
            <p:cNvPicPr>
              <a:picLocks noChangeAspect="1" noChangeArrowheads="1"/>
            </p:cNvPicPr>
            <p:nvPr/>
          </p:nvPicPr>
          <p:blipFill>
            <a:blip r:embed="rId2" cstate="print"/>
            <a:srcRect b="-705"/>
            <a:stretch>
              <a:fillRect/>
            </a:stretch>
          </p:blipFill>
          <p:spPr bwMode="auto">
            <a:xfrm>
              <a:off x="-9525" y="6381750"/>
              <a:ext cx="1026738" cy="495300"/>
            </a:xfrm>
            <a:prstGeom prst="rect">
              <a:avLst/>
            </a:prstGeom>
            <a:noFill/>
            <a:ln w="9525">
              <a:noFill/>
              <a:miter lim="800000"/>
              <a:headEnd/>
              <a:tailEnd/>
            </a:ln>
          </p:spPr>
        </p:pic>
        <p:pic>
          <p:nvPicPr>
            <p:cNvPr id="24" name="Picture 7"/>
            <p:cNvPicPr>
              <a:picLocks noChangeAspect="1" noChangeArrowheads="1"/>
            </p:cNvPicPr>
            <p:nvPr/>
          </p:nvPicPr>
          <p:blipFill>
            <a:blip r:embed="rId3" cstate="print"/>
            <a:srcRect r="53047"/>
            <a:stretch>
              <a:fillRect/>
            </a:stretch>
          </p:blipFill>
          <p:spPr bwMode="auto">
            <a:xfrm rot="5400000">
              <a:off x="302671" y="6227663"/>
              <a:ext cx="408953" cy="870774"/>
            </a:xfrm>
            <a:prstGeom prst="rect">
              <a:avLst/>
            </a:prstGeom>
            <a:noFill/>
            <a:ln w="9525">
              <a:noFill/>
              <a:miter lim="800000"/>
              <a:headEnd/>
              <a:tailEnd/>
            </a:ln>
          </p:spPr>
        </p:pic>
        <p:sp>
          <p:nvSpPr>
            <p:cNvPr id="25" name="Прямоугольник 24"/>
            <p:cNvSpPr/>
            <p:nvPr/>
          </p:nvSpPr>
          <p:spPr>
            <a:xfrm>
              <a:off x="333375" y="6565612"/>
              <a:ext cx="342900" cy="292388"/>
            </a:xfrm>
            <a:prstGeom prst="rect">
              <a:avLst/>
            </a:prstGeom>
          </p:spPr>
          <p:txBody>
            <a:bodyPr wrap="square">
              <a:spAutoFit/>
            </a:bodyPr>
            <a:lstStyle/>
            <a:p>
              <a:pPr algn="just" fontAlgn="base"/>
              <a:r>
                <a:rPr lang="uk-UA" sz="1300" dirty="0" smtClean="0">
                  <a:latin typeface="e-Ukraine Light" pitchFamily="2" charset="-52"/>
                </a:rPr>
                <a:t>9</a:t>
              </a:r>
              <a:endParaRPr lang="uk-UA" sz="1100" dirty="0" smtClean="0">
                <a:latin typeface="Arial" pitchFamily="34" charset="0"/>
                <a:cs typeface="Arial" pitchFamily="34" charset="0"/>
              </a:endParaRPr>
            </a:p>
          </p:txBody>
        </p:sp>
      </p:grpSp>
      <p:sp>
        <p:nvSpPr>
          <p:cNvPr id="26" name="Прямоугольник 25"/>
          <p:cNvSpPr/>
          <p:nvPr/>
        </p:nvSpPr>
        <p:spPr>
          <a:xfrm>
            <a:off x="5038725" y="0"/>
            <a:ext cx="4705350" cy="6795707"/>
          </a:xfrm>
          <a:prstGeom prst="rect">
            <a:avLst/>
          </a:prstGeom>
        </p:spPr>
        <p:txBody>
          <a:bodyPr wrap="square">
            <a:spAutoFit/>
          </a:bodyPr>
          <a:lstStyle/>
          <a:p>
            <a:pPr algn="just" fontAlgn="base">
              <a:lnSpc>
                <a:spcPct val="120000"/>
              </a:lnSpc>
            </a:pPr>
            <a:r>
              <a:rPr lang="uk-UA" sz="1100" dirty="0" smtClean="0">
                <a:latin typeface="e-Ukraine Head Bold" pitchFamily="50" charset="-52"/>
              </a:rPr>
              <a:t>	</a:t>
            </a:r>
          </a:p>
          <a:p>
            <a:pPr lvl="0" algn="just">
              <a:lnSpc>
                <a:spcPct val="120000"/>
              </a:lnSpc>
            </a:pPr>
            <a:r>
              <a:rPr lang="uk-UA" sz="1100" dirty="0" smtClean="0">
                <a:latin typeface="e-Ukraine Head Bold" pitchFamily="50" charset="-52"/>
              </a:rPr>
              <a:t>     - недопущення розголошення інформації, що стала відома у зв’язку з виконанням посадових обов’язків (у тому числі про платників податків, викривачів тощо), зокрема персональних даних фізичних осіб, конфіденційної та іншої інформації з обмеженим доступом;</a:t>
            </a:r>
          </a:p>
          <a:p>
            <a:pPr lvl="0" algn="just">
              <a:lnSpc>
                <a:spcPct val="120000"/>
              </a:lnSpc>
            </a:pPr>
            <a:r>
              <a:rPr lang="uk-UA" sz="1100" dirty="0" smtClean="0">
                <a:latin typeface="e-Ukraine Head Bold" pitchFamily="50" charset="-52"/>
              </a:rPr>
              <a:t>     - недопущення, у тому числі у позаробочий час, дій і вчинків, які можуть зашкодити інтересам ДПС (п. 4.4 Правил).</a:t>
            </a:r>
          </a:p>
          <a:p>
            <a:pPr lvl="0" algn="just">
              <a:lnSpc>
                <a:spcPct val="120000"/>
              </a:lnSpc>
            </a:pPr>
            <a:endParaRPr lang="uk-UA" sz="1100" dirty="0" smtClean="0">
              <a:latin typeface="e-Ukraine Head Bold" pitchFamily="50" charset="-52"/>
            </a:endParaRPr>
          </a:p>
          <a:p>
            <a:pPr algn="just">
              <a:lnSpc>
                <a:spcPct val="120000"/>
              </a:lnSpc>
            </a:pPr>
            <a:r>
              <a:rPr lang="uk-UA" sz="1100" b="1" u="sng" dirty="0" smtClean="0">
                <a:latin typeface="e-Ukraine Head Bold" pitchFamily="50" charset="-52"/>
              </a:rPr>
              <a:t>Працівники зобов’язані у своїй поведінці не допускати:</a:t>
            </a:r>
            <a:endParaRPr lang="uk-UA" sz="1100" dirty="0" smtClean="0">
              <a:latin typeface="e-Ukraine Head Bold" pitchFamily="50" charset="-52"/>
            </a:endParaRPr>
          </a:p>
          <a:p>
            <a:pPr lvl="0" algn="just">
              <a:lnSpc>
                <a:spcPct val="120000"/>
              </a:lnSpc>
            </a:pPr>
            <a:r>
              <a:rPr lang="uk-UA" sz="1100" dirty="0" smtClean="0">
                <a:latin typeface="e-Ukraine Head Bold" pitchFamily="50" charset="-52"/>
              </a:rPr>
              <a:t>     - використання нецензурної лексики, підвищеної інтонації;</a:t>
            </a:r>
          </a:p>
          <a:p>
            <a:pPr lvl="0" algn="just">
              <a:lnSpc>
                <a:spcPct val="120000"/>
              </a:lnSpc>
            </a:pPr>
            <a:r>
              <a:rPr lang="uk-UA" sz="1100" dirty="0" smtClean="0">
                <a:latin typeface="e-Ukraine Head Bold" pitchFamily="50" charset="-52"/>
              </a:rPr>
              <a:t>     - принизливих коментарів щодо зовнішнього вигляду, одягу, віку, статі, сімейного стану або віросповідання особи;</a:t>
            </a:r>
          </a:p>
          <a:p>
            <a:pPr lvl="0" algn="just">
              <a:lnSpc>
                <a:spcPct val="120000"/>
              </a:lnSpc>
            </a:pPr>
            <a:r>
              <a:rPr lang="uk-UA" sz="1100" dirty="0" smtClean="0">
                <a:latin typeface="e-Ukraine Head Bold" pitchFamily="50" charset="-52"/>
              </a:rPr>
              <a:t>     - поширення чуток, обговорення особистого або сімейного життя колег, членів їх сімей та інших близьких осіб;</a:t>
            </a:r>
          </a:p>
          <a:p>
            <a:pPr lvl="0" algn="just">
              <a:lnSpc>
                <a:spcPct val="120000"/>
              </a:lnSpc>
            </a:pPr>
            <a:r>
              <a:rPr lang="uk-UA" sz="1100" dirty="0" smtClean="0">
                <a:latin typeface="e-Ukraine Head Bold" pitchFamily="50" charset="-52"/>
              </a:rPr>
              <a:t>     - впливу приватних, сімейних, суспільних або інших стосунків чи інтересів на його (її) поведінку та прийняття рішень під час виконання своїх посадових обов’язків;</a:t>
            </a:r>
          </a:p>
          <a:p>
            <a:pPr lvl="0" algn="just">
              <a:lnSpc>
                <a:spcPct val="120000"/>
              </a:lnSpc>
            </a:pPr>
            <a:r>
              <a:rPr lang="uk-UA" sz="1100" dirty="0" smtClean="0">
                <a:latin typeface="e-Ukraine Head Bold" pitchFamily="50" charset="-52"/>
              </a:rPr>
              <a:t>     - прояву будь-якої з форм дискримінації за ознаками раси, кольору шкіри, політичних, релігійних та інших переконань, статі, віку, інвалідності, етнічного та соціального походження, громадянства, сімейного та майнового стану, місця проживання, а також за мовними або іншими ознаками;</a:t>
            </a:r>
          </a:p>
          <a:p>
            <a:pPr lvl="0" algn="just">
              <a:lnSpc>
                <a:spcPct val="120000"/>
              </a:lnSpc>
            </a:pPr>
            <a:endParaRPr lang="uk-UA" sz="1100" dirty="0" smtClean="0">
              <a:latin typeface="e-Ukraine Head Bold" pitchFamily="50" charset="-52"/>
            </a:endParaRPr>
          </a:p>
          <a:p>
            <a:pPr lvl="0" algn="just">
              <a:lnSpc>
                <a:spcPct val="120000"/>
              </a:lnSpc>
            </a:pPr>
            <a:endParaRPr lang="uk-UA" sz="1100" dirty="0" smtClean="0">
              <a:latin typeface="e-Ukraine Head Bold" pitchFamily="50" charset="-52"/>
            </a:endParaRPr>
          </a:p>
          <a:p>
            <a:pPr lvl="0" algn="just">
              <a:lnSpc>
                <a:spcPct val="120000"/>
              </a:lnSpc>
            </a:pPr>
            <a:endParaRPr lang="uk-UA" sz="1100" dirty="0" smtClean="0">
              <a:latin typeface="e-Ukraine Head Bold" pitchFamily="50" charset="-52"/>
            </a:endParaRPr>
          </a:p>
        </p:txBody>
      </p:sp>
    </p:spTree>
    <p:extLst>
      <p:ext uri="{BB962C8B-B14F-4D97-AF65-F5344CB8AC3E}">
        <p14:creationId xmlns:p14="http://schemas.microsoft.com/office/powerpoint/2010/main" xmlns="" val="384221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e-Ukraine Light" panose="00000400000000000000" pitchFamily="50" charset="-52"/>
              <a:ea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Times New Roman" pitchFamily="18" charset="0"/>
                <a:cs typeface="Times New Roman" pitchFamily="18" charset="0"/>
              </a:rPr>
              <a:t>  </a:t>
            </a:r>
            <a:endParaRPr lang="uk-UA" sz="1300" smtClean="0">
              <a:latin typeface="e-Ukraine Light"/>
              <a:cs typeface="Times New Roman" pitchFamily="18" charset="0"/>
            </a:endParaRPr>
          </a:p>
        </p:txBody>
      </p:sp>
      <p:sp>
        <p:nvSpPr>
          <p:cNvPr id="12" name="Прямоугольник 11"/>
          <p:cNvSpPr/>
          <p:nvPr/>
        </p:nvSpPr>
        <p:spPr>
          <a:xfrm>
            <a:off x="114300" y="1"/>
            <a:ext cx="4705350" cy="6803722"/>
          </a:xfrm>
          <a:prstGeom prst="rect">
            <a:avLst/>
          </a:prstGeom>
        </p:spPr>
        <p:txBody>
          <a:bodyPr wrap="square">
            <a:spAutoFit/>
          </a:bodyPr>
          <a:lstStyle/>
          <a:p>
            <a:pPr algn="just">
              <a:lnSpc>
                <a:spcPct val="120000"/>
              </a:lnSpc>
            </a:pPr>
            <a:endParaRPr lang="uk-UA" sz="1090" dirty="0" smtClean="0">
              <a:latin typeface="e-Ukraine Head Bold" pitchFamily="50" charset="-52"/>
            </a:endParaRPr>
          </a:p>
          <a:p>
            <a:pPr lvl="0" algn="just">
              <a:lnSpc>
                <a:spcPct val="120000"/>
              </a:lnSpc>
            </a:pPr>
            <a:r>
              <a:rPr lang="uk-UA" sz="1090" smtClean="0">
                <a:latin typeface="e-Ukraine Head Bold" pitchFamily="50" charset="-52"/>
              </a:rPr>
              <a:t>    - </a:t>
            </a:r>
            <a:r>
              <a:rPr lang="uk-UA" sz="1090" dirty="0" smtClean="0">
                <a:latin typeface="e-Ukraine Head Bold" pitchFamily="50" charset="-52"/>
              </a:rPr>
              <a:t>дій сексуального характеру, виражених словесно (погрози, залякування, непристойні зауваження) або фізично (доторкання, поплескування), що принижують чи ображають осіб, які перебувають у відносинах трудового, службового, матеріального чи </a:t>
            </a:r>
            <a:r>
              <a:rPr lang="uk-UA" sz="1090" smtClean="0">
                <a:latin typeface="e-Ukraine Head Bold" pitchFamily="50" charset="-52"/>
              </a:rPr>
              <a:t>іншого підпорядкування;</a:t>
            </a:r>
            <a:endParaRPr lang="uk-UA" sz="1090" dirty="0" smtClean="0">
              <a:latin typeface="e-Ukraine Head Bold" pitchFamily="50" charset="-52"/>
            </a:endParaRPr>
          </a:p>
          <a:p>
            <a:pPr lvl="0" algn="just">
              <a:lnSpc>
                <a:spcPct val="120000"/>
              </a:lnSpc>
            </a:pPr>
            <a:r>
              <a:rPr lang="uk-UA" sz="1090" dirty="0" smtClean="0">
                <a:latin typeface="e-Ukraine Head Bold" pitchFamily="50" charset="-52"/>
              </a:rPr>
              <a:t>     - виникненню конфліктів з громадянами, керівниками, колегами та підлеглими (п. 3.4 Правил).</a:t>
            </a:r>
          </a:p>
          <a:p>
            <a:pPr lvl="0" algn="just">
              <a:lnSpc>
                <a:spcPct val="120000"/>
              </a:lnSpc>
            </a:pPr>
            <a:endParaRPr lang="uk-UA" sz="500" dirty="0" smtClean="0">
              <a:latin typeface="e-Ukraine Head Bold" pitchFamily="50" charset="-52"/>
            </a:endParaRPr>
          </a:p>
          <a:p>
            <a:pPr algn="just">
              <a:lnSpc>
                <a:spcPct val="120000"/>
              </a:lnSpc>
            </a:pPr>
            <a:r>
              <a:rPr lang="uk-UA" sz="1090" b="1" u="sng" dirty="0" smtClean="0">
                <a:latin typeface="e-Ukraine Head Bold" pitchFamily="50" charset="-52"/>
              </a:rPr>
              <a:t>Працівники при спілкуванні під час виконання посадових обов’язків повинні дотримуватися таких правил:</a:t>
            </a:r>
            <a:endParaRPr lang="uk-UA" sz="1090" dirty="0" smtClean="0">
              <a:latin typeface="e-Ukraine Head Bold" pitchFamily="50" charset="-52"/>
            </a:endParaRPr>
          </a:p>
          <a:p>
            <a:pPr algn="just">
              <a:lnSpc>
                <a:spcPct val="120000"/>
              </a:lnSpc>
            </a:pPr>
            <a:r>
              <a:rPr lang="uk-UA" sz="1090" dirty="0" smtClean="0">
                <a:latin typeface="e-Ukraine Head Bold" pitchFamily="50" charset="-52"/>
              </a:rPr>
              <a:t>     - надавати інформацію із зазначенням даних, що її підтверджують;</a:t>
            </a:r>
          </a:p>
          <a:p>
            <a:pPr algn="just">
              <a:lnSpc>
                <a:spcPct val="120000"/>
              </a:lnSpc>
            </a:pPr>
            <a:r>
              <a:rPr lang="uk-UA" sz="1090" dirty="0" smtClean="0">
                <a:latin typeface="e-Ukraine Head Bold" pitchFamily="50" charset="-52"/>
              </a:rPr>
              <a:t>     - надавати в межах повноважень та відповідно до законодавства іншим державним службовцям та посадовим особам місцевого самоврядування інформацію, необхідну для виконання ними посадових обов’язків;</a:t>
            </a:r>
          </a:p>
          <a:p>
            <a:pPr algn="just">
              <a:lnSpc>
                <a:spcPct val="120000"/>
              </a:lnSpc>
            </a:pPr>
            <a:r>
              <a:rPr lang="uk-UA" sz="1090" dirty="0" smtClean="0">
                <a:latin typeface="e-Ukraine Head Bold" pitchFamily="50" charset="-52"/>
              </a:rPr>
              <a:t>     - викладати інформаційні матеріали та повідомлення чітко, лаконічно та послідовно для однозначного їх сприйняття (п. 6.1 Правил);</a:t>
            </a:r>
          </a:p>
          <a:p>
            <a:pPr algn="just">
              <a:lnSpc>
                <a:spcPct val="120000"/>
              </a:lnSpc>
            </a:pPr>
            <a:r>
              <a:rPr lang="uk-UA" sz="1090" dirty="0" smtClean="0">
                <a:latin typeface="e-Ukraine Head Bold" pitchFamily="50" charset="-52"/>
              </a:rPr>
              <a:t>     - використовувати доступну термінологію (п. 6.2 Правил);</a:t>
            </a:r>
          </a:p>
          <a:p>
            <a:pPr algn="just">
              <a:lnSpc>
                <a:spcPct val="120000"/>
              </a:lnSpc>
            </a:pPr>
            <a:r>
              <a:rPr lang="uk-UA" sz="1090" dirty="0" smtClean="0">
                <a:latin typeface="e-Ukraine Head Bold" pitchFamily="50" charset="-52"/>
              </a:rPr>
              <a:t>     - додержуватися встановленого чинними нормативно-правовими актами та розпорядчими документами ДПС порядку обміну інформацією та взаємодії з громадянами, представниками підприємств, установ, організацій, іноземних держав та їх підприємств, установ, організацій, міжнародних організацій та установ (п. 6.2 Правил).</a:t>
            </a:r>
          </a:p>
          <a:p>
            <a:pPr algn="just">
              <a:lnSpc>
                <a:spcPct val="120000"/>
              </a:lnSpc>
            </a:pPr>
            <a:endParaRPr lang="uk-UA" sz="1090" dirty="0" smtClean="0">
              <a:latin typeface="e-Ukraine Head Bold" pitchFamily="50" charset="-52"/>
            </a:endParaRPr>
          </a:p>
          <a:p>
            <a:pPr algn="just">
              <a:lnSpc>
                <a:spcPct val="120000"/>
              </a:lnSpc>
            </a:pPr>
            <a:endParaRPr lang="uk-UA" sz="1090" dirty="0" smtClean="0">
              <a:latin typeface="e-Ukraine Head Bold" pitchFamily="50" charset="-52"/>
            </a:endParaRPr>
          </a:p>
        </p:txBody>
      </p:sp>
      <p:sp>
        <p:nvSpPr>
          <p:cNvPr id="16" name="Прямоугольник 15"/>
          <p:cNvSpPr/>
          <p:nvPr/>
        </p:nvSpPr>
        <p:spPr>
          <a:xfrm>
            <a:off x="5010150" y="402387"/>
            <a:ext cx="4686298" cy="400110"/>
          </a:xfrm>
          <a:prstGeom prst="rect">
            <a:avLst/>
          </a:prstGeom>
        </p:spPr>
        <p:txBody>
          <a:bodyPr wrap="square">
            <a:spAutoFit/>
          </a:bodyPr>
          <a:lstStyle/>
          <a:p>
            <a:pPr indent="457200" algn="just"/>
            <a:endParaRPr lang="uk-UA" sz="1000" dirty="0" smtClean="0">
              <a:latin typeface="e-Ukraine" pitchFamily="2" charset="-52"/>
            </a:endParaRPr>
          </a:p>
          <a:p>
            <a:pPr indent="457200" algn="just"/>
            <a:endParaRPr lang="uk-UA" sz="1000" dirty="0" smtClean="0">
              <a:latin typeface="e-Ukraine" pitchFamily="2" charset="-52"/>
            </a:endParaRPr>
          </a:p>
        </p:txBody>
      </p:sp>
      <p:sp>
        <p:nvSpPr>
          <p:cNvPr id="18" name="Прямоугольник 17"/>
          <p:cNvSpPr/>
          <p:nvPr/>
        </p:nvSpPr>
        <p:spPr>
          <a:xfrm>
            <a:off x="4924425" y="209550"/>
            <a:ext cx="4810126" cy="6795707"/>
          </a:xfrm>
          <a:prstGeom prst="rect">
            <a:avLst/>
          </a:prstGeom>
        </p:spPr>
        <p:txBody>
          <a:bodyPr wrap="square">
            <a:spAutoFit/>
          </a:bodyPr>
          <a:lstStyle/>
          <a:p>
            <a:pPr algn="just">
              <a:lnSpc>
                <a:spcPct val="120000"/>
              </a:lnSpc>
            </a:pPr>
            <a:r>
              <a:rPr lang="uk-UA" sz="1100" dirty="0" smtClean="0">
                <a:latin typeface="e-Ukraine Head Bold" pitchFamily="50" charset="-52"/>
              </a:rPr>
              <a:t>проінформувати уповноважений підрозділ (особу) з питань запобігання та виявлення корупції для подальшого інформування спеціально уповноважених суб’єктів у сфері протидії корупції (п. 1.3 Правил).</a:t>
            </a:r>
          </a:p>
          <a:p>
            <a:pPr algn="just">
              <a:lnSpc>
                <a:spcPct val="120000"/>
              </a:lnSpc>
            </a:pPr>
            <a:endParaRPr lang="uk-UA" sz="1100" dirty="0" smtClean="0">
              <a:latin typeface="e-Ukraine Head Bold" pitchFamily="50" charset="-52"/>
            </a:endParaRPr>
          </a:p>
          <a:p>
            <a:pPr algn="just">
              <a:lnSpc>
                <a:spcPct val="120000"/>
              </a:lnSpc>
            </a:pPr>
            <a:r>
              <a:rPr lang="uk-UA" sz="1100" b="1" dirty="0" smtClean="0">
                <a:latin typeface="e-Ukraine Head Bold" pitchFamily="50" charset="-52"/>
              </a:rPr>
              <a:t>     </a:t>
            </a:r>
            <a:r>
              <a:rPr lang="uk-UA" sz="1100" b="1" u="sng" dirty="0" smtClean="0">
                <a:latin typeface="e-Ukraine Head Bold" pitchFamily="50" charset="-52"/>
              </a:rPr>
              <a:t>Працівники під час виконання своїх посадових обов’язків зобов’язані:</a:t>
            </a:r>
            <a:endParaRPr lang="uk-UA" sz="1100" dirty="0" smtClean="0">
              <a:latin typeface="e-Ukraine Head Bold" pitchFamily="50" charset="-52"/>
            </a:endParaRPr>
          </a:p>
          <a:p>
            <a:pPr lvl="0" algn="just">
              <a:lnSpc>
                <a:spcPct val="120000"/>
              </a:lnSpc>
            </a:pPr>
            <a:r>
              <a:rPr lang="uk-UA" sz="1100" dirty="0" smtClean="0">
                <a:latin typeface="e-Ukraine Head Bold" pitchFamily="50" charset="-52"/>
              </a:rPr>
              <a:t>   - неухильно дотримуватися загальновизнаних етичних норм поведінки та цих Правил, бути доброзичливими та ввічливими, дотримуватися високої культури спілкування, з повагою ставитися до прав, свобод та законних інтересів людини і громадянина, об’єднань громадян, інших юридичних осіб. Кожен Працівник зобов’язаний знати та дотримуватися вимог законів України «Про державну службу», «Про запобігання корупції», цих Правил та розпорядчих документів ДПС з питань запобігання корупції (п. 3.1 Правил);</a:t>
            </a:r>
          </a:p>
          <a:p>
            <a:pPr lvl="0" algn="just">
              <a:lnSpc>
                <a:spcPct val="120000"/>
              </a:lnSpc>
            </a:pPr>
            <a:r>
              <a:rPr lang="uk-UA" sz="1100" dirty="0" smtClean="0">
                <a:latin typeface="e-Ukraine Head Bold" pitchFamily="50" charset="-52"/>
              </a:rPr>
              <a:t>    - утримуватися від виконання рішень чи доручень керівництва, якщо вони суперечать закону. Правомірність наданих керівництвом рішень чи доручень та можливу шкоду, що буде заподіяна у разі виконання таких рішень чи доручень, Працівники оцінюють самостійно. Під час прийняття рішень у ситуаціях, які потенційно можуть призвести до скоєння корупційних та пов’язаних з корупцією правопорушень, покладатися виключно на офіційні роз’яснення з питань застосування положень відповідних нормативно-правових актів (п. 3.2 Правил);</a:t>
            </a:r>
          </a:p>
          <a:p>
            <a:pPr lvl="0" algn="just">
              <a:lnSpc>
                <a:spcPct val="120000"/>
              </a:lnSpc>
              <a:buFontTx/>
              <a:buChar char="-"/>
            </a:pPr>
            <a:endParaRPr lang="uk-UA" sz="1100" dirty="0" smtClean="0">
              <a:latin typeface="e-Ukraine Head Bold" pitchFamily="50" charset="-52"/>
            </a:endParaRPr>
          </a:p>
          <a:p>
            <a:pPr algn="just">
              <a:lnSpc>
                <a:spcPct val="120000"/>
              </a:lnSpc>
            </a:pPr>
            <a:endParaRPr lang="uk-UA" sz="1100" dirty="0" smtClean="0">
              <a:latin typeface="e-Ukraine Head Bold" pitchFamily="50" charset="-52"/>
            </a:endParaRPr>
          </a:p>
          <a:p>
            <a:pPr algn="just">
              <a:lnSpc>
                <a:spcPct val="120000"/>
              </a:lnSpc>
            </a:pPr>
            <a:endParaRPr lang="uk-UA" sz="1100" dirty="0" smtClean="0">
              <a:latin typeface="e-Ukraine Head Bold" pitchFamily="50" charset="-52"/>
            </a:endParaRPr>
          </a:p>
          <a:p>
            <a:pPr algn="just">
              <a:lnSpc>
                <a:spcPct val="120000"/>
              </a:lnSpc>
            </a:pPr>
            <a:endParaRPr lang="uk-UA" sz="1100" dirty="0" smtClean="0">
              <a:latin typeface="e-Ukraine Head Bold" pitchFamily="50" charset="-52"/>
              <a:cs typeface="Arial" pitchFamily="34" charset="0"/>
            </a:endParaRPr>
          </a:p>
        </p:txBody>
      </p:sp>
      <p:grpSp>
        <p:nvGrpSpPr>
          <p:cNvPr id="2" name="Группа 10"/>
          <p:cNvGrpSpPr/>
          <p:nvPr/>
        </p:nvGrpSpPr>
        <p:grpSpPr>
          <a:xfrm>
            <a:off x="0" y="6372225"/>
            <a:ext cx="1026738" cy="495300"/>
            <a:chOff x="-9525" y="6381750"/>
            <a:chExt cx="1026738" cy="495300"/>
          </a:xfrm>
        </p:grpSpPr>
        <p:pic>
          <p:nvPicPr>
            <p:cNvPr id="13" name="Picture 6"/>
            <p:cNvPicPr>
              <a:picLocks noChangeAspect="1" noChangeArrowheads="1"/>
            </p:cNvPicPr>
            <p:nvPr/>
          </p:nvPicPr>
          <p:blipFill>
            <a:blip r:embed="rId2" cstate="print"/>
            <a:srcRect b="-705"/>
            <a:stretch>
              <a:fillRect/>
            </a:stretch>
          </p:blipFill>
          <p:spPr bwMode="auto">
            <a:xfrm>
              <a:off x="-9525" y="6381750"/>
              <a:ext cx="1026738" cy="495300"/>
            </a:xfrm>
            <a:prstGeom prst="rect">
              <a:avLst/>
            </a:prstGeom>
            <a:noFill/>
            <a:ln w="9525">
              <a:noFill/>
              <a:miter lim="800000"/>
              <a:headEnd/>
              <a:tailEnd/>
            </a:ln>
          </p:spPr>
        </p:pic>
        <p:pic>
          <p:nvPicPr>
            <p:cNvPr id="20" name="Picture 7"/>
            <p:cNvPicPr>
              <a:picLocks noChangeAspect="1" noChangeArrowheads="1"/>
            </p:cNvPicPr>
            <p:nvPr/>
          </p:nvPicPr>
          <p:blipFill>
            <a:blip r:embed="rId3" cstate="print"/>
            <a:srcRect r="53047"/>
            <a:stretch>
              <a:fillRect/>
            </a:stretch>
          </p:blipFill>
          <p:spPr bwMode="auto">
            <a:xfrm rot="5400000">
              <a:off x="302671" y="6227663"/>
              <a:ext cx="408953" cy="870774"/>
            </a:xfrm>
            <a:prstGeom prst="rect">
              <a:avLst/>
            </a:prstGeom>
            <a:noFill/>
            <a:ln w="9525">
              <a:noFill/>
              <a:miter lim="800000"/>
              <a:headEnd/>
              <a:tailEnd/>
            </a:ln>
          </p:spPr>
        </p:pic>
        <p:sp>
          <p:nvSpPr>
            <p:cNvPr id="21" name="Прямоугольник 20"/>
            <p:cNvSpPr/>
            <p:nvPr/>
          </p:nvSpPr>
          <p:spPr>
            <a:xfrm>
              <a:off x="333375" y="6565612"/>
              <a:ext cx="342900" cy="261610"/>
            </a:xfrm>
            <a:prstGeom prst="rect">
              <a:avLst/>
            </a:prstGeom>
          </p:spPr>
          <p:txBody>
            <a:bodyPr wrap="square">
              <a:spAutoFit/>
            </a:bodyPr>
            <a:lstStyle/>
            <a:p>
              <a:pPr algn="just" fontAlgn="base"/>
              <a:r>
                <a:rPr lang="uk-UA" sz="1100" dirty="0" smtClean="0">
                  <a:latin typeface="Arial" pitchFamily="34" charset="0"/>
                  <a:cs typeface="Arial" pitchFamily="34" charset="0"/>
                </a:rPr>
                <a:t>10</a:t>
              </a:r>
            </a:p>
          </p:txBody>
        </p:sp>
      </p:grpSp>
      <p:grpSp>
        <p:nvGrpSpPr>
          <p:cNvPr id="3" name="Группа 21"/>
          <p:cNvGrpSpPr/>
          <p:nvPr/>
        </p:nvGrpSpPr>
        <p:grpSpPr>
          <a:xfrm>
            <a:off x="8888787" y="6372225"/>
            <a:ext cx="1026738" cy="495300"/>
            <a:chOff x="-9525" y="6381750"/>
            <a:chExt cx="1026738" cy="495300"/>
          </a:xfrm>
        </p:grpSpPr>
        <p:pic>
          <p:nvPicPr>
            <p:cNvPr id="23" name="Picture 6"/>
            <p:cNvPicPr>
              <a:picLocks noChangeAspect="1" noChangeArrowheads="1"/>
            </p:cNvPicPr>
            <p:nvPr/>
          </p:nvPicPr>
          <p:blipFill>
            <a:blip r:embed="rId2" cstate="print"/>
            <a:srcRect b="-705"/>
            <a:stretch>
              <a:fillRect/>
            </a:stretch>
          </p:blipFill>
          <p:spPr bwMode="auto">
            <a:xfrm>
              <a:off x="-9525" y="6381750"/>
              <a:ext cx="1026738" cy="495300"/>
            </a:xfrm>
            <a:prstGeom prst="rect">
              <a:avLst/>
            </a:prstGeom>
            <a:noFill/>
            <a:ln w="9525">
              <a:noFill/>
              <a:miter lim="800000"/>
              <a:headEnd/>
              <a:tailEnd/>
            </a:ln>
          </p:spPr>
        </p:pic>
        <p:pic>
          <p:nvPicPr>
            <p:cNvPr id="24" name="Picture 7"/>
            <p:cNvPicPr>
              <a:picLocks noChangeAspect="1" noChangeArrowheads="1"/>
            </p:cNvPicPr>
            <p:nvPr/>
          </p:nvPicPr>
          <p:blipFill>
            <a:blip r:embed="rId3" cstate="print"/>
            <a:srcRect r="53047"/>
            <a:stretch>
              <a:fillRect/>
            </a:stretch>
          </p:blipFill>
          <p:spPr bwMode="auto">
            <a:xfrm rot="5400000">
              <a:off x="302671" y="6227663"/>
              <a:ext cx="408953" cy="870774"/>
            </a:xfrm>
            <a:prstGeom prst="rect">
              <a:avLst/>
            </a:prstGeom>
            <a:noFill/>
            <a:ln w="9525">
              <a:noFill/>
              <a:miter lim="800000"/>
              <a:headEnd/>
              <a:tailEnd/>
            </a:ln>
          </p:spPr>
        </p:pic>
        <p:sp>
          <p:nvSpPr>
            <p:cNvPr id="25" name="Прямоугольник 24"/>
            <p:cNvSpPr/>
            <p:nvPr/>
          </p:nvSpPr>
          <p:spPr>
            <a:xfrm>
              <a:off x="333375" y="6565612"/>
              <a:ext cx="342900" cy="292388"/>
            </a:xfrm>
            <a:prstGeom prst="rect">
              <a:avLst/>
            </a:prstGeom>
          </p:spPr>
          <p:txBody>
            <a:bodyPr wrap="square">
              <a:spAutoFit/>
            </a:bodyPr>
            <a:lstStyle/>
            <a:p>
              <a:pPr algn="just" fontAlgn="base"/>
              <a:r>
                <a:rPr lang="uk-UA" sz="1300" dirty="0" smtClean="0">
                  <a:latin typeface="e-Ukraine Light" pitchFamily="2" charset="-52"/>
                </a:rPr>
                <a:t>3</a:t>
              </a:r>
              <a:endParaRPr lang="uk-UA" sz="1100" dirty="0" smtClean="0">
                <a:latin typeface="Arial" pitchFamily="34" charset="0"/>
                <a:cs typeface="Arial" pitchFamily="34" charset="0"/>
              </a:endParaRPr>
            </a:p>
          </p:txBody>
        </p:sp>
      </p:grpSp>
    </p:spTree>
    <p:extLst>
      <p:ext uri="{BB962C8B-B14F-4D97-AF65-F5344CB8AC3E}">
        <p14:creationId xmlns:p14="http://schemas.microsoft.com/office/powerpoint/2010/main" xmlns="" val="384221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e-Ukraine Light" panose="00000400000000000000" pitchFamily="50" charset="-52"/>
              <a:ea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Times New Roman" pitchFamily="18" charset="0"/>
                <a:cs typeface="Times New Roman" pitchFamily="18" charset="0"/>
              </a:rPr>
              <a:t>  </a:t>
            </a:r>
            <a:endParaRPr lang="uk-UA" sz="1300" smtClean="0">
              <a:latin typeface="e-Ukraine Light"/>
              <a:cs typeface="Times New Roman" pitchFamily="18" charset="0"/>
            </a:endParaRPr>
          </a:p>
        </p:txBody>
      </p:sp>
      <p:sp>
        <p:nvSpPr>
          <p:cNvPr id="12" name="Прямоугольник 11"/>
          <p:cNvSpPr/>
          <p:nvPr/>
        </p:nvSpPr>
        <p:spPr>
          <a:xfrm>
            <a:off x="114300" y="85726"/>
            <a:ext cx="4705350" cy="7174208"/>
          </a:xfrm>
          <a:prstGeom prst="rect">
            <a:avLst/>
          </a:prstGeom>
        </p:spPr>
        <p:txBody>
          <a:bodyPr wrap="square">
            <a:spAutoFit/>
          </a:bodyPr>
          <a:lstStyle/>
          <a:p>
            <a:pPr algn="just">
              <a:lnSpc>
                <a:spcPct val="120000"/>
              </a:lnSpc>
            </a:pPr>
            <a:r>
              <a:rPr lang="uk-UA" sz="1100" dirty="0" smtClean="0">
                <a:latin typeface="e-Ukraine Head Bold" pitchFamily="50" charset="-52"/>
              </a:rPr>
              <a:t>    - раціонально і дбайливо використовувати державну і комунальну власність, постійно підвищувати ефективність її використання, уникаючи надмірних і непотрібних витрат та використовувати надані ресурси таким чином, щоб не завдавати шкоди навколишньому середовищу чи здоров’ю людей (п. 5.3 Правил);</a:t>
            </a:r>
          </a:p>
          <a:p>
            <a:pPr lvl="0" algn="just">
              <a:lnSpc>
                <a:spcPct val="120000"/>
              </a:lnSpc>
            </a:pPr>
            <a:r>
              <a:rPr lang="uk-UA" sz="1100" dirty="0" smtClean="0">
                <a:latin typeface="e-Ukraine Head Bold" pitchFamily="50" charset="-52"/>
              </a:rPr>
              <a:t>     - при роботі з інформацією оцінювати її критично, аналізувати джерела інформації, використовувати ті із них, які є офіційними, приймати рішення на основі достовірної та перевіреної інформації, поширювати лише ту інформацію, що відповідає дійсності. Працівникам забороняється приховувати чи обмежувати інформацію, яка має бути доведена до відома інших осіб (п. 5.5 Правил);</a:t>
            </a:r>
          </a:p>
          <a:p>
            <a:pPr lvl="0" algn="just">
              <a:lnSpc>
                <a:spcPct val="120000"/>
              </a:lnSpc>
            </a:pPr>
            <a:r>
              <a:rPr lang="uk-UA" sz="1100" dirty="0" smtClean="0">
                <a:latin typeface="e-Ukraine Head Bold" pitchFamily="50" charset="-52"/>
              </a:rPr>
              <a:t>     - негайно повідомити безпосереднього керівника, якщо стало відомо про загрозу чи факти неправомірного поширення </a:t>
            </a:r>
            <a:r>
              <a:rPr lang="uk-UA" sz="1100" dirty="0" smtClean="0">
                <a:latin typeface="e-Ukraine Head Bold" pitchFamily="50" charset="-52"/>
              </a:rPr>
              <a:t>інформації </a:t>
            </a:r>
            <a:r>
              <a:rPr lang="uk-UA" sz="1100" dirty="0" smtClean="0">
                <a:latin typeface="e-Ukraine Head Bold" pitchFamily="50" charset="-52"/>
              </a:rPr>
              <a:t>з обмеженим доступом (далі – </a:t>
            </a:r>
            <a:r>
              <a:rPr lang="uk-UA" sz="1100" dirty="0" err="1" smtClean="0">
                <a:latin typeface="e-Ukraine Head Bold" pitchFamily="50" charset="-52"/>
              </a:rPr>
              <a:t>ІзОД</a:t>
            </a:r>
            <a:r>
              <a:rPr lang="uk-UA" sz="1100" dirty="0" smtClean="0">
                <a:latin typeface="e-Ukraine Head Bold" pitchFamily="50" charset="-52"/>
              </a:rPr>
              <a:t>) </a:t>
            </a:r>
            <a:r>
              <a:rPr lang="uk-UA" sz="1100" dirty="0" smtClean="0">
                <a:latin typeface="e-Ukraine Head Bold" pitchFamily="50" charset="-52"/>
              </a:rPr>
              <a:t>(</a:t>
            </a:r>
            <a:r>
              <a:rPr lang="uk-UA" sz="1100" dirty="0" smtClean="0">
                <a:latin typeface="e-Ukraine Head Bold" pitchFamily="50" charset="-52"/>
              </a:rPr>
              <a:t>п. 5.6 Правил);</a:t>
            </a:r>
          </a:p>
          <a:p>
            <a:pPr lvl="0" algn="just">
              <a:lnSpc>
                <a:spcPct val="120000"/>
              </a:lnSpc>
            </a:pPr>
            <a:r>
              <a:rPr lang="uk-UA" sz="1100" dirty="0" smtClean="0">
                <a:latin typeface="e-Ukraine Head Bold" pitchFamily="50" charset="-52"/>
              </a:rPr>
              <a:t>     - негайно повідомити безпосереднього керівника, </a:t>
            </a:r>
            <a:r>
              <a:rPr lang="uk-UA" sz="1100" dirty="0" err="1" smtClean="0">
                <a:latin typeface="e-Ukraine Head Bold" pitchFamily="50" charset="-52"/>
              </a:rPr>
              <a:t>керівника</a:t>
            </a:r>
            <a:r>
              <a:rPr lang="uk-UA" sz="1100" dirty="0" smtClean="0">
                <a:latin typeface="e-Ukraine Head Bold" pitchFamily="50" charset="-52"/>
              </a:rPr>
              <a:t> вищого рівня (у разі необхідності), якщо стало відомо про загрозу чи факти порушення цих Правил, зокрема, прояву будь-якої форми дискримінації, насильства за ознакою статі, сексуального домагання, </a:t>
            </a:r>
            <a:r>
              <a:rPr lang="uk-UA" sz="1100" dirty="0" err="1" smtClean="0">
                <a:latin typeface="e-Ukraine Head Bold" pitchFamily="50" charset="-52"/>
              </a:rPr>
              <a:t>недоброчесності</a:t>
            </a:r>
            <a:r>
              <a:rPr lang="uk-UA" sz="1100" dirty="0" smtClean="0">
                <a:latin typeface="e-Ukraine Head Bold" pitchFamily="50" charset="-52"/>
              </a:rPr>
              <a:t> або неправомірного поширення інформації з обмеженим доступом іншим Працівником (п. 3.10 Правил).</a:t>
            </a:r>
          </a:p>
          <a:p>
            <a:pPr lvl="0" algn="just">
              <a:lnSpc>
                <a:spcPct val="120000"/>
              </a:lnSpc>
            </a:pPr>
            <a:endParaRPr lang="uk-UA" sz="1000" dirty="0" smtClean="0">
              <a:latin typeface="e-Ukraine Head Bold" pitchFamily="50" charset="-52"/>
            </a:endParaRPr>
          </a:p>
          <a:p>
            <a:pPr algn="just">
              <a:lnSpc>
                <a:spcPct val="120000"/>
              </a:lnSpc>
            </a:pPr>
            <a:r>
              <a:rPr lang="uk-UA" sz="1090" b="1" u="sng" dirty="0" smtClean="0">
                <a:latin typeface="e-Ukraine Head Bold" pitchFamily="50" charset="-52"/>
              </a:rPr>
              <a:t>Працівники зобов’язані діяти доброчесно, а саме:</a:t>
            </a:r>
            <a:endParaRPr lang="uk-UA" sz="1090" dirty="0" smtClean="0">
              <a:latin typeface="e-Ukraine Head Bold" pitchFamily="50" charset="-52"/>
            </a:endParaRPr>
          </a:p>
          <a:p>
            <a:pPr lvl="0" algn="just">
              <a:lnSpc>
                <a:spcPct val="120000"/>
              </a:lnSpc>
            </a:pPr>
            <a:r>
              <a:rPr lang="uk-UA" sz="1090" dirty="0" smtClean="0">
                <a:latin typeface="e-Ukraine Head Bold" pitchFamily="50" charset="-52"/>
              </a:rPr>
              <a:t>     - спрямовувати свої дії на захист публічних інтересів та недопущення конфлікту між приватними та публічними інтересами, уникати виникнення реального та потенційного конфлікту інтересів у своїй діяльності</a:t>
            </a:r>
            <a:r>
              <a:rPr lang="uk-UA" sz="1080" dirty="0" smtClean="0">
                <a:latin typeface="e-Ukraine Head Bold" pitchFamily="50" charset="-52"/>
              </a:rPr>
              <a:t>;</a:t>
            </a:r>
          </a:p>
          <a:p>
            <a:pPr lvl="0" algn="just">
              <a:lnSpc>
                <a:spcPct val="120000"/>
              </a:lnSpc>
            </a:pPr>
            <a:endParaRPr lang="uk-UA" sz="1100" dirty="0" smtClean="0">
              <a:latin typeface="e-Ukraine Head Bold" pitchFamily="50" charset="-52"/>
            </a:endParaRPr>
          </a:p>
          <a:p>
            <a:pPr lvl="0" algn="just">
              <a:lnSpc>
                <a:spcPct val="120000"/>
              </a:lnSpc>
            </a:pPr>
            <a:endParaRPr lang="uk-UA" sz="1100" dirty="0" smtClean="0">
              <a:latin typeface="e-Ukraine Head Bold" pitchFamily="50" charset="-52"/>
            </a:endParaRPr>
          </a:p>
          <a:p>
            <a:pPr algn="just">
              <a:lnSpc>
                <a:spcPct val="120000"/>
              </a:lnSpc>
            </a:pPr>
            <a:endParaRPr lang="uk-UA" sz="1100" dirty="0" smtClean="0">
              <a:latin typeface="e-Ukraine Head Bold" pitchFamily="50" charset="-52"/>
            </a:endParaRPr>
          </a:p>
        </p:txBody>
      </p:sp>
      <p:sp>
        <p:nvSpPr>
          <p:cNvPr id="16" name="Прямоугольник 15"/>
          <p:cNvSpPr/>
          <p:nvPr/>
        </p:nvSpPr>
        <p:spPr>
          <a:xfrm>
            <a:off x="5010150" y="402387"/>
            <a:ext cx="4686298" cy="400110"/>
          </a:xfrm>
          <a:prstGeom prst="rect">
            <a:avLst/>
          </a:prstGeom>
        </p:spPr>
        <p:txBody>
          <a:bodyPr wrap="square">
            <a:spAutoFit/>
          </a:bodyPr>
          <a:lstStyle/>
          <a:p>
            <a:pPr indent="457200" algn="just"/>
            <a:endParaRPr lang="uk-UA" sz="1000" dirty="0" smtClean="0">
              <a:latin typeface="e-Ukraine" pitchFamily="2" charset="-52"/>
            </a:endParaRPr>
          </a:p>
          <a:p>
            <a:pPr indent="457200" algn="just"/>
            <a:endParaRPr lang="uk-UA" sz="1000" dirty="0" smtClean="0">
              <a:latin typeface="e-Ukraine" pitchFamily="2" charset="-52"/>
            </a:endParaRPr>
          </a:p>
        </p:txBody>
      </p:sp>
      <p:sp>
        <p:nvSpPr>
          <p:cNvPr id="18" name="Прямоугольник 17"/>
          <p:cNvSpPr/>
          <p:nvPr/>
        </p:nvSpPr>
        <p:spPr>
          <a:xfrm>
            <a:off x="4924425" y="104775"/>
            <a:ext cx="4810126" cy="6826677"/>
          </a:xfrm>
          <a:prstGeom prst="rect">
            <a:avLst/>
          </a:prstGeom>
        </p:spPr>
        <p:txBody>
          <a:bodyPr wrap="square">
            <a:spAutoFit/>
          </a:bodyPr>
          <a:lstStyle/>
          <a:p>
            <a:pPr algn="just">
              <a:lnSpc>
                <a:spcPct val="120000"/>
              </a:lnSpc>
            </a:pPr>
            <a:r>
              <a:rPr lang="uk-UA" sz="1090" dirty="0" smtClean="0">
                <a:latin typeface="e-Ukraine Head Bold" pitchFamily="50" charset="-52"/>
              </a:rPr>
              <a:t>     - не використовувати службове становище в приватних інтересах чи в неправомірних приватних інтересах інших осіб, у тому числі не використовувати свій статус та інформацію про місце роботи з метою одержання неправомірної вигоди для себе чи інших осіб;</a:t>
            </a:r>
          </a:p>
          <a:p>
            <a:pPr lvl="0" algn="just">
              <a:lnSpc>
                <a:spcPct val="120000"/>
              </a:lnSpc>
            </a:pPr>
            <a:r>
              <a:rPr lang="uk-UA" sz="1090" dirty="0" smtClean="0">
                <a:latin typeface="e-Ukraine Head Bold" pitchFamily="50" charset="-52"/>
              </a:rPr>
              <a:t>     - не розголошувати інформацію, що стала йому (їй) відома у зв’язку з виконанням посадових обов’язків, зокрема персональні дані фізичних осіб, конфіденційну та іншу </a:t>
            </a:r>
            <a:r>
              <a:rPr lang="uk-UA" sz="1090" dirty="0" err="1" smtClean="0">
                <a:latin typeface="e-Ukraine Head Bold" pitchFamily="50" charset="-52"/>
              </a:rPr>
              <a:t>ІзОД</a:t>
            </a:r>
            <a:r>
              <a:rPr lang="uk-UA" sz="1090" dirty="0" smtClean="0">
                <a:latin typeface="e-Ukraine Head Bold" pitchFamily="50" charset="-52"/>
              </a:rPr>
              <a:t>, </a:t>
            </a:r>
            <a:r>
              <a:rPr lang="uk-UA" sz="1090" dirty="0" smtClean="0">
                <a:latin typeface="e-Ukraine Head Bold" pitchFamily="50" charset="-52"/>
              </a:rPr>
              <a:t>режим якої встановлено законами України «Про державну таємницю», «Про інформацію», «Про захист персональних даних» та «Про доступ до публічної інформації», крім випадків, установлених законом (п. 4.2 Правил).</a:t>
            </a:r>
          </a:p>
          <a:p>
            <a:pPr algn="just">
              <a:lnSpc>
                <a:spcPct val="120000"/>
              </a:lnSpc>
            </a:pPr>
            <a:endParaRPr lang="uk-UA" sz="500" b="1" u="sng" dirty="0" smtClean="0">
              <a:latin typeface="e-Ukraine Head Bold" pitchFamily="50" charset="-52"/>
            </a:endParaRPr>
          </a:p>
          <a:p>
            <a:pPr algn="just">
              <a:lnSpc>
                <a:spcPct val="120000"/>
              </a:lnSpc>
            </a:pPr>
            <a:r>
              <a:rPr lang="uk-UA" sz="1090" b="1" u="sng" dirty="0" smtClean="0">
                <a:latin typeface="e-Ukraine Head Bold" pitchFamily="50" charset="-52"/>
              </a:rPr>
              <a:t>Працівники мають відповідати таким критеріям доброчесності:</a:t>
            </a:r>
            <a:endParaRPr lang="uk-UA" sz="1090" dirty="0" smtClean="0">
              <a:latin typeface="e-Ukraine Head Bold" pitchFamily="50" charset="-52"/>
            </a:endParaRPr>
          </a:p>
          <a:p>
            <a:pPr algn="just">
              <a:lnSpc>
                <a:spcPct val="120000"/>
              </a:lnSpc>
            </a:pPr>
            <a:r>
              <a:rPr lang="uk-UA" sz="1090" dirty="0" smtClean="0">
                <a:latin typeface="e-Ukraine Head Bold" pitchFamily="50" charset="-52"/>
              </a:rPr>
              <a:t>1. Відповідальність:</a:t>
            </a:r>
          </a:p>
          <a:p>
            <a:pPr algn="just">
              <a:lnSpc>
                <a:spcPct val="120000"/>
              </a:lnSpc>
            </a:pPr>
            <a:r>
              <a:rPr lang="uk-UA" sz="1090" dirty="0" smtClean="0">
                <a:latin typeface="e-Ukraine Head Bold" pitchFamily="50" charset="-52"/>
              </a:rPr>
              <a:t>     - сумлінне виконання обов’язків та дотримання присяги;</a:t>
            </a:r>
          </a:p>
          <a:p>
            <a:pPr algn="just">
              <a:lnSpc>
                <a:spcPct val="120000"/>
              </a:lnSpc>
            </a:pPr>
            <a:r>
              <a:rPr lang="uk-UA" sz="1090" dirty="0" smtClean="0">
                <a:latin typeface="e-Ukraine Head Bold" pitchFamily="50" charset="-52"/>
              </a:rPr>
              <a:t>    - спрямованість дій на захист публічних інтересів, зміцнення авторитету державної служби та позитивну репутацію органів ДПС;</a:t>
            </a:r>
          </a:p>
          <a:p>
            <a:pPr algn="just">
              <a:lnSpc>
                <a:spcPct val="120000"/>
              </a:lnSpc>
            </a:pPr>
            <a:r>
              <a:rPr lang="uk-UA" sz="1090" dirty="0" smtClean="0">
                <a:latin typeface="e-Ukraine Head Bold" pitchFamily="50" charset="-52"/>
              </a:rPr>
              <a:t>     - відсутність притягнення до дисциплінарної відповідальності;</a:t>
            </a:r>
          </a:p>
          <a:p>
            <a:pPr algn="just">
              <a:lnSpc>
                <a:spcPct val="120000"/>
              </a:lnSpc>
            </a:pPr>
            <a:r>
              <a:rPr lang="uk-UA" sz="1090" dirty="0" smtClean="0">
                <a:latin typeface="e-Ukraine Head Bold" pitchFamily="50" charset="-52"/>
              </a:rPr>
              <a:t>     -  </a:t>
            </a:r>
            <a:r>
              <a:rPr lang="uk-UA" sz="1090" dirty="0" err="1" smtClean="0">
                <a:latin typeface="e-Ukraine Head Bold" pitchFamily="50" charset="-52"/>
              </a:rPr>
              <a:t>невчинення</a:t>
            </a:r>
            <a:r>
              <a:rPr lang="uk-UA" sz="1090" dirty="0" smtClean="0">
                <a:latin typeface="e-Ukraine Head Bold" pitchFamily="50" charset="-52"/>
              </a:rPr>
              <a:t> корупційних правопорушень; </a:t>
            </a:r>
          </a:p>
          <a:p>
            <a:pPr algn="just">
              <a:lnSpc>
                <a:spcPct val="120000"/>
              </a:lnSpc>
            </a:pPr>
            <a:r>
              <a:rPr lang="uk-UA" sz="1090" dirty="0" smtClean="0">
                <a:latin typeface="e-Ukraine Head Bold" pitchFamily="50" charset="-52"/>
              </a:rPr>
              <a:t>     - підвищення професійного розвитку та культурного рівня. </a:t>
            </a:r>
          </a:p>
          <a:p>
            <a:pPr lvl="0" algn="just">
              <a:lnSpc>
                <a:spcPct val="120000"/>
              </a:lnSpc>
            </a:pPr>
            <a:r>
              <a:rPr lang="uk-UA" sz="1090" dirty="0" smtClean="0">
                <a:latin typeface="e-Ukraine Head Bold" pitchFamily="50" charset="-52"/>
              </a:rPr>
              <a:t>2. Справедливість та неупередженість:</a:t>
            </a:r>
          </a:p>
          <a:p>
            <a:pPr lvl="0" algn="just">
              <a:lnSpc>
                <a:spcPct val="120000"/>
              </a:lnSpc>
            </a:pPr>
            <a:r>
              <a:rPr lang="uk-UA" sz="1090" dirty="0" smtClean="0">
                <a:latin typeface="e-Ukraine Head Bold" pitchFamily="50" charset="-52"/>
              </a:rPr>
              <a:t>     - свідоме орієнтування на принципи добра і справедливості;</a:t>
            </a:r>
          </a:p>
          <a:p>
            <a:pPr lvl="0" algn="just">
              <a:lnSpc>
                <a:spcPct val="120000"/>
              </a:lnSpc>
            </a:pPr>
            <a:r>
              <a:rPr lang="uk-UA" sz="1090" dirty="0" smtClean="0">
                <a:latin typeface="e-Ukraine Head Bold" pitchFamily="50" charset="-52"/>
              </a:rPr>
              <a:t>     - недопущення конфлікту між публічними та особистими інтересами;</a:t>
            </a:r>
          </a:p>
          <a:p>
            <a:pPr algn="just">
              <a:lnSpc>
                <a:spcPct val="120000"/>
              </a:lnSpc>
              <a:buFontTx/>
              <a:buChar char="-"/>
            </a:pPr>
            <a:endParaRPr lang="uk-UA" sz="1090" dirty="0" smtClean="0">
              <a:latin typeface="e-Ukraine Head Bold" pitchFamily="50" charset="-52"/>
            </a:endParaRPr>
          </a:p>
          <a:p>
            <a:pPr lvl="0" algn="just">
              <a:lnSpc>
                <a:spcPct val="120000"/>
              </a:lnSpc>
            </a:pPr>
            <a:endParaRPr lang="uk-UA" sz="1090" dirty="0" smtClean="0">
              <a:latin typeface="e-Ukraine Head Bold" pitchFamily="50" charset="-52"/>
            </a:endParaRPr>
          </a:p>
        </p:txBody>
      </p:sp>
      <p:grpSp>
        <p:nvGrpSpPr>
          <p:cNvPr id="2" name="Группа 10"/>
          <p:cNvGrpSpPr/>
          <p:nvPr/>
        </p:nvGrpSpPr>
        <p:grpSpPr>
          <a:xfrm>
            <a:off x="0" y="6372225"/>
            <a:ext cx="1026738" cy="495300"/>
            <a:chOff x="-9525" y="6381750"/>
            <a:chExt cx="1026738" cy="495300"/>
          </a:xfrm>
        </p:grpSpPr>
        <p:pic>
          <p:nvPicPr>
            <p:cNvPr id="13" name="Picture 6"/>
            <p:cNvPicPr>
              <a:picLocks noChangeAspect="1" noChangeArrowheads="1"/>
            </p:cNvPicPr>
            <p:nvPr/>
          </p:nvPicPr>
          <p:blipFill>
            <a:blip r:embed="rId2" cstate="print"/>
            <a:srcRect b="-705"/>
            <a:stretch>
              <a:fillRect/>
            </a:stretch>
          </p:blipFill>
          <p:spPr bwMode="auto">
            <a:xfrm>
              <a:off x="-9525" y="6381750"/>
              <a:ext cx="1026738" cy="495300"/>
            </a:xfrm>
            <a:prstGeom prst="rect">
              <a:avLst/>
            </a:prstGeom>
            <a:noFill/>
            <a:ln w="9525">
              <a:noFill/>
              <a:miter lim="800000"/>
              <a:headEnd/>
              <a:tailEnd/>
            </a:ln>
          </p:spPr>
        </p:pic>
        <p:pic>
          <p:nvPicPr>
            <p:cNvPr id="20" name="Picture 7"/>
            <p:cNvPicPr>
              <a:picLocks noChangeAspect="1" noChangeArrowheads="1"/>
            </p:cNvPicPr>
            <p:nvPr/>
          </p:nvPicPr>
          <p:blipFill>
            <a:blip r:embed="rId3" cstate="print"/>
            <a:srcRect r="53047"/>
            <a:stretch>
              <a:fillRect/>
            </a:stretch>
          </p:blipFill>
          <p:spPr bwMode="auto">
            <a:xfrm rot="5400000">
              <a:off x="302671" y="6227663"/>
              <a:ext cx="408953" cy="870774"/>
            </a:xfrm>
            <a:prstGeom prst="rect">
              <a:avLst/>
            </a:prstGeom>
            <a:noFill/>
            <a:ln w="9525">
              <a:noFill/>
              <a:miter lim="800000"/>
              <a:headEnd/>
              <a:tailEnd/>
            </a:ln>
          </p:spPr>
        </p:pic>
        <p:sp>
          <p:nvSpPr>
            <p:cNvPr id="21" name="Прямоугольник 20"/>
            <p:cNvSpPr/>
            <p:nvPr/>
          </p:nvSpPr>
          <p:spPr>
            <a:xfrm>
              <a:off x="333375" y="6565612"/>
              <a:ext cx="342900" cy="261610"/>
            </a:xfrm>
            <a:prstGeom prst="rect">
              <a:avLst/>
            </a:prstGeom>
          </p:spPr>
          <p:txBody>
            <a:bodyPr wrap="square">
              <a:spAutoFit/>
            </a:bodyPr>
            <a:lstStyle/>
            <a:p>
              <a:pPr algn="just" fontAlgn="base"/>
              <a:r>
                <a:rPr lang="uk-UA" sz="1100" dirty="0" smtClean="0">
                  <a:latin typeface="Arial" pitchFamily="34" charset="0"/>
                  <a:cs typeface="Arial" pitchFamily="34" charset="0"/>
                </a:rPr>
                <a:t>6</a:t>
              </a:r>
            </a:p>
          </p:txBody>
        </p:sp>
      </p:grpSp>
      <p:grpSp>
        <p:nvGrpSpPr>
          <p:cNvPr id="3" name="Группа 21"/>
          <p:cNvGrpSpPr/>
          <p:nvPr/>
        </p:nvGrpSpPr>
        <p:grpSpPr>
          <a:xfrm>
            <a:off x="8888787" y="6372225"/>
            <a:ext cx="1026738" cy="495300"/>
            <a:chOff x="-9525" y="6381750"/>
            <a:chExt cx="1026738" cy="495300"/>
          </a:xfrm>
        </p:grpSpPr>
        <p:pic>
          <p:nvPicPr>
            <p:cNvPr id="23" name="Picture 6"/>
            <p:cNvPicPr>
              <a:picLocks noChangeAspect="1" noChangeArrowheads="1"/>
            </p:cNvPicPr>
            <p:nvPr/>
          </p:nvPicPr>
          <p:blipFill>
            <a:blip r:embed="rId2" cstate="print"/>
            <a:srcRect b="-705"/>
            <a:stretch>
              <a:fillRect/>
            </a:stretch>
          </p:blipFill>
          <p:spPr bwMode="auto">
            <a:xfrm>
              <a:off x="-9525" y="6381750"/>
              <a:ext cx="1026738" cy="495300"/>
            </a:xfrm>
            <a:prstGeom prst="rect">
              <a:avLst/>
            </a:prstGeom>
            <a:noFill/>
            <a:ln w="9525">
              <a:noFill/>
              <a:miter lim="800000"/>
              <a:headEnd/>
              <a:tailEnd/>
            </a:ln>
          </p:spPr>
        </p:pic>
        <p:pic>
          <p:nvPicPr>
            <p:cNvPr id="24" name="Picture 7"/>
            <p:cNvPicPr>
              <a:picLocks noChangeAspect="1" noChangeArrowheads="1"/>
            </p:cNvPicPr>
            <p:nvPr/>
          </p:nvPicPr>
          <p:blipFill>
            <a:blip r:embed="rId3" cstate="print"/>
            <a:srcRect r="53047"/>
            <a:stretch>
              <a:fillRect/>
            </a:stretch>
          </p:blipFill>
          <p:spPr bwMode="auto">
            <a:xfrm rot="5400000">
              <a:off x="302671" y="6227663"/>
              <a:ext cx="408953" cy="870774"/>
            </a:xfrm>
            <a:prstGeom prst="rect">
              <a:avLst/>
            </a:prstGeom>
            <a:noFill/>
            <a:ln w="9525">
              <a:noFill/>
              <a:miter lim="800000"/>
              <a:headEnd/>
              <a:tailEnd/>
            </a:ln>
          </p:spPr>
        </p:pic>
        <p:sp>
          <p:nvSpPr>
            <p:cNvPr id="25" name="Прямоугольник 24"/>
            <p:cNvSpPr/>
            <p:nvPr/>
          </p:nvSpPr>
          <p:spPr>
            <a:xfrm>
              <a:off x="333375" y="6565612"/>
              <a:ext cx="342900" cy="292388"/>
            </a:xfrm>
            <a:prstGeom prst="rect">
              <a:avLst/>
            </a:prstGeom>
          </p:spPr>
          <p:txBody>
            <a:bodyPr wrap="square">
              <a:spAutoFit/>
            </a:bodyPr>
            <a:lstStyle/>
            <a:p>
              <a:pPr algn="just" fontAlgn="base"/>
              <a:r>
                <a:rPr lang="uk-UA" sz="1300" dirty="0" smtClean="0">
                  <a:latin typeface="e-Ukraine Light" pitchFamily="2" charset="-52"/>
                </a:rPr>
                <a:t>7</a:t>
              </a:r>
              <a:endParaRPr lang="uk-UA" sz="1100" dirty="0" smtClean="0">
                <a:latin typeface="Arial" pitchFamily="34" charset="0"/>
                <a:cs typeface="Arial" pitchFamily="34" charset="0"/>
              </a:endParaRPr>
            </a:p>
          </p:txBody>
        </p:sp>
      </p:grpSp>
    </p:spTree>
    <p:extLst>
      <p:ext uri="{BB962C8B-B14F-4D97-AF65-F5344CB8AC3E}">
        <p14:creationId xmlns:p14="http://schemas.microsoft.com/office/powerpoint/2010/main" xmlns="" val="384221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428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uk-UA" sz="1100" dirty="0" smtClean="0">
                <a:solidFill>
                  <a:schemeClr val="tx1"/>
                </a:solidFill>
                <a:latin typeface="e-Ukraine Head Bold" pitchFamily="50" charset="-52"/>
              </a:rPr>
              <a:t>     - використання свого службового становища лише для виконання своїх посадових обов’язків;</a:t>
            </a:r>
          </a:p>
          <a:p>
            <a:pPr lvl="0" algn="just">
              <a:lnSpc>
                <a:spcPct val="120000"/>
              </a:lnSpc>
            </a:pPr>
            <a:r>
              <a:rPr lang="uk-UA" sz="1100" dirty="0" smtClean="0">
                <a:solidFill>
                  <a:schemeClr val="tx1"/>
                </a:solidFill>
                <a:latin typeface="e-Ukraine Head Bold" pitchFamily="50" charset="-52"/>
              </a:rPr>
              <a:t>     - дотримання політичної неупередженості та нейтральності;</a:t>
            </a:r>
          </a:p>
          <a:p>
            <a:pPr algn="just">
              <a:lnSpc>
                <a:spcPct val="120000"/>
              </a:lnSpc>
            </a:pPr>
            <a:r>
              <a:rPr lang="uk-UA" sz="1100" dirty="0" smtClean="0">
                <a:solidFill>
                  <a:schemeClr val="tx1"/>
                </a:solidFill>
                <a:latin typeface="e-Ukraine Head Bold" pitchFamily="50" charset="-52"/>
              </a:rPr>
              <a:t>     - дотримання культури повідомлення про можливі факти корупційних правопорушень та повага до викривачів як відповідальних громадян.</a:t>
            </a:r>
          </a:p>
          <a:p>
            <a:pPr algn="just">
              <a:lnSpc>
                <a:spcPct val="120000"/>
              </a:lnSpc>
            </a:pPr>
            <a:endParaRPr lang="uk-UA" sz="1100" dirty="0" smtClean="0">
              <a:solidFill>
                <a:schemeClr val="tx1"/>
              </a:solidFill>
              <a:latin typeface="e-Ukraine Head Bold" pitchFamily="50" charset="-52"/>
            </a:endParaRPr>
          </a:p>
          <a:p>
            <a:pPr lvl="0" algn="just">
              <a:lnSpc>
                <a:spcPct val="120000"/>
              </a:lnSpc>
            </a:pPr>
            <a:r>
              <a:rPr lang="uk-UA" sz="1100" dirty="0" smtClean="0">
                <a:solidFill>
                  <a:schemeClr val="tx1"/>
                </a:solidFill>
                <a:latin typeface="e-Ukraine Head Bold" pitchFamily="50" charset="-52"/>
              </a:rPr>
              <a:t>3. Рівність та чесність:</a:t>
            </a:r>
          </a:p>
          <a:p>
            <a:pPr lvl="0" algn="just">
              <a:lnSpc>
                <a:spcPct val="120000"/>
              </a:lnSpc>
            </a:pPr>
            <a:r>
              <a:rPr lang="uk-UA" sz="1100" dirty="0" smtClean="0">
                <a:solidFill>
                  <a:schemeClr val="tx1"/>
                </a:solidFill>
                <a:latin typeface="e-Ukraine Head Bold" pitchFamily="50" charset="-52"/>
              </a:rPr>
              <a:t>     - своєчасне та повне подання декларацій особи, уповноваженої на виконання функцій держави або місцевого самоврядування, та правдивість задекларованих у них відомостей;</a:t>
            </a:r>
          </a:p>
          <a:p>
            <a:pPr lvl="0" algn="just">
              <a:lnSpc>
                <a:spcPct val="120000"/>
              </a:lnSpc>
            </a:pPr>
            <a:r>
              <a:rPr lang="uk-UA" sz="1100" dirty="0" smtClean="0">
                <a:solidFill>
                  <a:schemeClr val="tx1"/>
                </a:solidFill>
                <a:latin typeface="e-Ukraine Head Bold" pitchFamily="50" charset="-52"/>
              </a:rPr>
              <a:t>     - відповідність рівня життя одержаним доходам;</a:t>
            </a:r>
          </a:p>
          <a:p>
            <a:pPr lvl="0" algn="just">
              <a:lnSpc>
                <a:spcPct val="120000"/>
              </a:lnSpc>
            </a:pPr>
            <a:r>
              <a:rPr lang="uk-UA" sz="1100" dirty="0" smtClean="0">
                <a:solidFill>
                  <a:schemeClr val="tx1"/>
                </a:solidFill>
                <a:latin typeface="e-Ukraine Head Bold" pitchFamily="50" charset="-52"/>
              </a:rPr>
              <a:t>     - неприпустимість використання державного майна в особистих цілях;</a:t>
            </a:r>
          </a:p>
          <a:p>
            <a:pPr lvl="0" algn="just">
              <a:lnSpc>
                <a:spcPct val="120000"/>
              </a:lnSpc>
            </a:pPr>
            <a:r>
              <a:rPr lang="uk-UA" sz="1100" dirty="0" smtClean="0">
                <a:solidFill>
                  <a:schemeClr val="tx1"/>
                </a:solidFill>
                <a:latin typeface="e-Ukraine Head Bold" pitchFamily="50" charset="-52"/>
              </a:rPr>
              <a:t>     - недопущення надання будь-яких переваг і виявлення прихильності до окремих фізичних та юридичних осіб, політичних партій, громадських і релігійних організацій; </a:t>
            </a:r>
          </a:p>
          <a:p>
            <a:pPr lvl="0" algn="just">
              <a:lnSpc>
                <a:spcPct val="120000"/>
              </a:lnSpc>
            </a:pPr>
            <a:r>
              <a:rPr lang="uk-UA" sz="1100" dirty="0" smtClean="0">
                <a:solidFill>
                  <a:schemeClr val="tx1"/>
                </a:solidFill>
                <a:latin typeface="e-Ukraine Head Bold" pitchFamily="50" charset="-52"/>
              </a:rPr>
              <a:t>     - недопущення приховування чи обмеження інформації, яка має бути доведена до відома інших осіб.</a:t>
            </a:r>
          </a:p>
          <a:p>
            <a:pPr lvl="0" algn="just">
              <a:lnSpc>
                <a:spcPct val="120000"/>
              </a:lnSpc>
            </a:pPr>
            <a:endParaRPr lang="uk-UA" sz="1100" dirty="0" smtClean="0">
              <a:solidFill>
                <a:schemeClr val="tx1"/>
              </a:solidFill>
              <a:latin typeface="e-Ukraine Head Bold" pitchFamily="50" charset="-52"/>
            </a:endParaRPr>
          </a:p>
          <a:p>
            <a:pPr lvl="0" algn="just">
              <a:lnSpc>
                <a:spcPct val="120000"/>
              </a:lnSpc>
            </a:pPr>
            <a:r>
              <a:rPr lang="uk-UA" sz="1100" dirty="0" smtClean="0">
                <a:solidFill>
                  <a:schemeClr val="tx1"/>
                </a:solidFill>
                <a:latin typeface="e-Ukraine Head Bold" pitchFamily="50" charset="-52"/>
              </a:rPr>
              <a:t>4. Етичність:</a:t>
            </a:r>
          </a:p>
          <a:p>
            <a:pPr lvl="0" algn="just">
              <a:lnSpc>
                <a:spcPct val="120000"/>
              </a:lnSpc>
            </a:pPr>
            <a:r>
              <a:rPr lang="uk-UA" sz="1100" dirty="0" smtClean="0">
                <a:solidFill>
                  <a:schemeClr val="tx1"/>
                </a:solidFill>
                <a:latin typeface="e-Ukraine Head Bold" pitchFamily="50" charset="-52"/>
              </a:rPr>
              <a:t>     - дотримання загальновизнаних етичних норм поведінки та недопущення порушень Правил;</a:t>
            </a:r>
          </a:p>
          <a:p>
            <a:pPr lvl="0" algn="just">
              <a:lnSpc>
                <a:spcPct val="120000"/>
              </a:lnSpc>
            </a:pPr>
            <a:r>
              <a:rPr lang="uk-UA" sz="1100" dirty="0" smtClean="0">
                <a:solidFill>
                  <a:schemeClr val="tx1"/>
                </a:solidFill>
                <a:latin typeface="e-Ukraine Head Bold" pitchFamily="50" charset="-52"/>
              </a:rPr>
              <a:t>     - діяти виключно в інтересах держави, а також утримуватися від виконання рішень чи доручень керівництва, якщо вони суперечать закону;</a:t>
            </a:r>
          </a:p>
        </p:txBody>
      </p:sp>
      <p:sp>
        <p:nvSpPr>
          <p:cNvPr id="12" name="Прямоугольник 11"/>
          <p:cNvSpPr/>
          <p:nvPr/>
        </p:nvSpPr>
        <p:spPr>
          <a:xfrm>
            <a:off x="114300" y="1"/>
            <a:ext cx="4705350" cy="757130"/>
          </a:xfrm>
          <a:prstGeom prst="rect">
            <a:avLst/>
          </a:prstGeom>
        </p:spPr>
        <p:txBody>
          <a:bodyPr wrap="square">
            <a:spAutoFit/>
          </a:bodyPr>
          <a:lstStyle/>
          <a:p>
            <a:pPr algn="just" fontAlgn="base">
              <a:lnSpc>
                <a:spcPct val="120000"/>
              </a:lnSpc>
            </a:pPr>
            <a:r>
              <a:rPr lang="uk-UA" sz="1200" dirty="0" smtClean="0">
                <a:latin typeface="e-Ukraine Head Bold" pitchFamily="50" charset="-52"/>
              </a:rPr>
              <a:t>	</a:t>
            </a:r>
          </a:p>
          <a:p>
            <a:pPr algn="just">
              <a:lnSpc>
                <a:spcPct val="120000"/>
              </a:lnSpc>
            </a:pPr>
            <a:r>
              <a:rPr lang="uk-UA" sz="1200" dirty="0" smtClean="0">
                <a:latin typeface="e-Ukraine Head Bold" pitchFamily="50" charset="-52"/>
              </a:rPr>
              <a:t> </a:t>
            </a:r>
          </a:p>
          <a:p>
            <a:pPr algn="just">
              <a:lnSpc>
                <a:spcPct val="120000"/>
              </a:lnSpc>
            </a:pPr>
            <a:r>
              <a:rPr lang="uk-UA" sz="1200" dirty="0" smtClean="0">
                <a:latin typeface="e-Ukraine Head Bold" pitchFamily="50" charset="-52"/>
              </a:rPr>
              <a:t> </a:t>
            </a:r>
          </a:p>
        </p:txBody>
      </p:sp>
      <p:sp>
        <p:nvSpPr>
          <p:cNvPr id="16" name="Прямоугольник 15"/>
          <p:cNvSpPr/>
          <p:nvPr/>
        </p:nvSpPr>
        <p:spPr>
          <a:xfrm>
            <a:off x="5010150" y="402387"/>
            <a:ext cx="4686298" cy="400110"/>
          </a:xfrm>
          <a:prstGeom prst="rect">
            <a:avLst/>
          </a:prstGeom>
        </p:spPr>
        <p:txBody>
          <a:bodyPr wrap="square">
            <a:spAutoFit/>
          </a:bodyPr>
          <a:lstStyle/>
          <a:p>
            <a:pPr indent="457200" algn="just"/>
            <a:endParaRPr lang="uk-UA" sz="1000" dirty="0" smtClean="0">
              <a:latin typeface="e-Ukraine" pitchFamily="2" charset="-52"/>
            </a:endParaRPr>
          </a:p>
          <a:p>
            <a:pPr indent="457200" algn="just"/>
            <a:endParaRPr lang="uk-UA" sz="1000" dirty="0" smtClean="0">
              <a:latin typeface="e-Ukraine" pitchFamily="2" charset="-52"/>
            </a:endParaRPr>
          </a:p>
        </p:txBody>
      </p:sp>
      <p:sp>
        <p:nvSpPr>
          <p:cNvPr id="18" name="Прямоугольник 17"/>
          <p:cNvSpPr/>
          <p:nvPr/>
        </p:nvSpPr>
        <p:spPr>
          <a:xfrm>
            <a:off x="4924425" y="190500"/>
            <a:ext cx="4810126" cy="6186309"/>
          </a:xfrm>
          <a:prstGeom prst="rect">
            <a:avLst/>
          </a:prstGeom>
        </p:spPr>
        <p:txBody>
          <a:bodyPr wrap="square">
            <a:spAutoFit/>
          </a:bodyPr>
          <a:lstStyle/>
          <a:p>
            <a:pPr lvl="0" algn="just">
              <a:lnSpc>
                <a:spcPct val="120000"/>
              </a:lnSpc>
            </a:pPr>
            <a:r>
              <a:rPr lang="uk-UA" sz="1100" dirty="0" smtClean="0">
                <a:latin typeface="e-Ukraine Head Bold" pitchFamily="50" charset="-52"/>
              </a:rPr>
              <a:t>     - виконувати свої посадові обов’язки якнайкраще, чесно і неупереджено, незважаючи на особисті ідеологічні, релігійні або інші погляди, не надавати будь-яких переваг та не виявляти прихильність до окремих фізичних чи юридичних осіб, громадських, політичних, релігійних організацій, а також не допускати ухилення від прийняття рішень та відповідальності за свої дії (бездіяльність) та рішення (п. 4.1 Правил);</a:t>
            </a:r>
          </a:p>
          <a:p>
            <a:pPr algn="just">
              <a:lnSpc>
                <a:spcPct val="120000"/>
              </a:lnSpc>
            </a:pPr>
            <a:r>
              <a:rPr lang="uk-UA" sz="1100" dirty="0" smtClean="0">
                <a:latin typeface="e-Ukraine Head Bold" pitchFamily="50" charset="-52"/>
              </a:rPr>
              <a:t>     - використовувати своє службове становище, ресурси держави та територіальної громади (рухоме та нерухоме майно, кошти, службову інформацію, технології, інтелектуальну власність, робочий час, репутацію тощо) виключно для виконання  своїх  посадових  обов’язків  і  доручень керівників, наданих на підставі та у межах повноважень, передбачених Конституцією та законами України (п. 5.1 Правил);</a:t>
            </a:r>
          </a:p>
          <a:p>
            <a:pPr algn="just">
              <a:lnSpc>
                <a:spcPct val="120000"/>
              </a:lnSpc>
            </a:pPr>
            <a:r>
              <a:rPr lang="uk-UA" sz="1100" dirty="0" smtClean="0">
                <a:latin typeface="e-Ukraine Head Bold" pitchFamily="50" charset="-52"/>
              </a:rPr>
              <a:t>     - дотримуватися політичної неупередженості та нейтральності, а саме уникати демонстрації у будь-якому вигляді власних політичних переконань або поглядів. Забороняється у будь-який спосіб використовувати своє службове становище в політичних цілях, у тому числі для залучення державних службовців, посадових осіб місцевого самоврядування, працівників бюджетної сфери та інших осіб до участі у передвиборній агітації, акціях та заходах, що організовуються політичними партіями (п.5.2 Правил);</a:t>
            </a:r>
          </a:p>
          <a:p>
            <a:pPr algn="just">
              <a:lnSpc>
                <a:spcPct val="120000"/>
              </a:lnSpc>
            </a:pPr>
            <a:endParaRPr lang="uk-UA" sz="1100" dirty="0" smtClean="0">
              <a:latin typeface="e-Ukraine Head Bold" pitchFamily="50" charset="-52"/>
            </a:endParaRPr>
          </a:p>
          <a:p>
            <a:pPr lvl="0" algn="just">
              <a:lnSpc>
                <a:spcPct val="120000"/>
              </a:lnSpc>
            </a:pPr>
            <a:endParaRPr lang="uk-UA" sz="1100" dirty="0" smtClean="0">
              <a:latin typeface="e-Ukraine Head Bold" pitchFamily="50" charset="-52"/>
            </a:endParaRPr>
          </a:p>
        </p:txBody>
      </p:sp>
      <p:grpSp>
        <p:nvGrpSpPr>
          <p:cNvPr id="2" name="Группа 10"/>
          <p:cNvGrpSpPr/>
          <p:nvPr/>
        </p:nvGrpSpPr>
        <p:grpSpPr>
          <a:xfrm>
            <a:off x="0" y="6372225"/>
            <a:ext cx="1026738" cy="495300"/>
            <a:chOff x="-9525" y="6381750"/>
            <a:chExt cx="1026738" cy="495300"/>
          </a:xfrm>
        </p:grpSpPr>
        <p:pic>
          <p:nvPicPr>
            <p:cNvPr id="13" name="Picture 6"/>
            <p:cNvPicPr>
              <a:picLocks noChangeAspect="1" noChangeArrowheads="1"/>
            </p:cNvPicPr>
            <p:nvPr/>
          </p:nvPicPr>
          <p:blipFill>
            <a:blip r:embed="rId2" cstate="print"/>
            <a:srcRect b="-705"/>
            <a:stretch>
              <a:fillRect/>
            </a:stretch>
          </p:blipFill>
          <p:spPr bwMode="auto">
            <a:xfrm>
              <a:off x="-9525" y="6381750"/>
              <a:ext cx="1026738" cy="495300"/>
            </a:xfrm>
            <a:prstGeom prst="rect">
              <a:avLst/>
            </a:prstGeom>
            <a:noFill/>
            <a:ln w="9525">
              <a:noFill/>
              <a:miter lim="800000"/>
              <a:headEnd/>
              <a:tailEnd/>
            </a:ln>
          </p:spPr>
        </p:pic>
        <p:pic>
          <p:nvPicPr>
            <p:cNvPr id="20" name="Picture 7"/>
            <p:cNvPicPr>
              <a:picLocks noChangeAspect="1" noChangeArrowheads="1"/>
            </p:cNvPicPr>
            <p:nvPr/>
          </p:nvPicPr>
          <p:blipFill>
            <a:blip r:embed="rId3" cstate="print"/>
            <a:srcRect r="53047"/>
            <a:stretch>
              <a:fillRect/>
            </a:stretch>
          </p:blipFill>
          <p:spPr bwMode="auto">
            <a:xfrm rot="5400000">
              <a:off x="302671" y="6227663"/>
              <a:ext cx="408953" cy="870774"/>
            </a:xfrm>
            <a:prstGeom prst="rect">
              <a:avLst/>
            </a:prstGeom>
            <a:noFill/>
            <a:ln w="9525">
              <a:noFill/>
              <a:miter lim="800000"/>
              <a:headEnd/>
              <a:tailEnd/>
            </a:ln>
          </p:spPr>
        </p:pic>
        <p:sp>
          <p:nvSpPr>
            <p:cNvPr id="21" name="Прямоугольник 20"/>
            <p:cNvSpPr/>
            <p:nvPr/>
          </p:nvSpPr>
          <p:spPr>
            <a:xfrm>
              <a:off x="333375" y="6565612"/>
              <a:ext cx="342900" cy="261610"/>
            </a:xfrm>
            <a:prstGeom prst="rect">
              <a:avLst/>
            </a:prstGeom>
          </p:spPr>
          <p:txBody>
            <a:bodyPr wrap="square">
              <a:spAutoFit/>
            </a:bodyPr>
            <a:lstStyle/>
            <a:p>
              <a:pPr algn="just" fontAlgn="base"/>
              <a:r>
                <a:rPr lang="uk-UA" sz="1100" dirty="0" smtClean="0">
                  <a:latin typeface="Arial" pitchFamily="34" charset="0"/>
                  <a:cs typeface="Arial" pitchFamily="34" charset="0"/>
                </a:rPr>
                <a:t>8</a:t>
              </a:r>
            </a:p>
          </p:txBody>
        </p:sp>
      </p:grpSp>
      <p:grpSp>
        <p:nvGrpSpPr>
          <p:cNvPr id="3" name="Группа 21"/>
          <p:cNvGrpSpPr/>
          <p:nvPr/>
        </p:nvGrpSpPr>
        <p:grpSpPr>
          <a:xfrm>
            <a:off x="8888787" y="6372225"/>
            <a:ext cx="1026738" cy="495300"/>
            <a:chOff x="-9525" y="6381750"/>
            <a:chExt cx="1026738" cy="495300"/>
          </a:xfrm>
        </p:grpSpPr>
        <p:pic>
          <p:nvPicPr>
            <p:cNvPr id="23" name="Picture 6"/>
            <p:cNvPicPr>
              <a:picLocks noChangeAspect="1" noChangeArrowheads="1"/>
            </p:cNvPicPr>
            <p:nvPr/>
          </p:nvPicPr>
          <p:blipFill>
            <a:blip r:embed="rId2" cstate="print"/>
            <a:srcRect b="-705"/>
            <a:stretch>
              <a:fillRect/>
            </a:stretch>
          </p:blipFill>
          <p:spPr bwMode="auto">
            <a:xfrm>
              <a:off x="-9525" y="6381750"/>
              <a:ext cx="1026738" cy="495300"/>
            </a:xfrm>
            <a:prstGeom prst="rect">
              <a:avLst/>
            </a:prstGeom>
            <a:noFill/>
            <a:ln w="9525">
              <a:noFill/>
              <a:miter lim="800000"/>
              <a:headEnd/>
              <a:tailEnd/>
            </a:ln>
          </p:spPr>
        </p:pic>
        <p:pic>
          <p:nvPicPr>
            <p:cNvPr id="24" name="Picture 7"/>
            <p:cNvPicPr>
              <a:picLocks noChangeAspect="1" noChangeArrowheads="1"/>
            </p:cNvPicPr>
            <p:nvPr/>
          </p:nvPicPr>
          <p:blipFill>
            <a:blip r:embed="rId3" cstate="print"/>
            <a:srcRect r="53047"/>
            <a:stretch>
              <a:fillRect/>
            </a:stretch>
          </p:blipFill>
          <p:spPr bwMode="auto">
            <a:xfrm rot="5400000">
              <a:off x="302671" y="6227663"/>
              <a:ext cx="408953" cy="870774"/>
            </a:xfrm>
            <a:prstGeom prst="rect">
              <a:avLst/>
            </a:prstGeom>
            <a:noFill/>
            <a:ln w="9525">
              <a:noFill/>
              <a:miter lim="800000"/>
              <a:headEnd/>
              <a:tailEnd/>
            </a:ln>
          </p:spPr>
        </p:pic>
        <p:sp>
          <p:nvSpPr>
            <p:cNvPr id="25" name="Прямоугольник 24"/>
            <p:cNvSpPr/>
            <p:nvPr/>
          </p:nvSpPr>
          <p:spPr>
            <a:xfrm>
              <a:off x="333375" y="6565612"/>
              <a:ext cx="342900" cy="292388"/>
            </a:xfrm>
            <a:prstGeom prst="rect">
              <a:avLst/>
            </a:prstGeom>
          </p:spPr>
          <p:txBody>
            <a:bodyPr wrap="square">
              <a:spAutoFit/>
            </a:bodyPr>
            <a:lstStyle/>
            <a:p>
              <a:pPr algn="just" fontAlgn="base"/>
              <a:r>
                <a:rPr lang="uk-UA" sz="1300" dirty="0" smtClean="0">
                  <a:latin typeface="e-Ukraine Light" pitchFamily="2" charset="-52"/>
                </a:rPr>
                <a:t>5</a:t>
              </a:r>
              <a:endParaRPr lang="uk-UA" sz="1100" dirty="0" smtClean="0">
                <a:latin typeface="Arial" pitchFamily="34" charset="0"/>
                <a:cs typeface="Arial" pitchFamily="34" charset="0"/>
              </a:endParaRPr>
            </a:p>
          </p:txBody>
        </p:sp>
      </p:grpSp>
    </p:spTree>
    <p:extLst>
      <p:ext uri="{BB962C8B-B14F-4D97-AF65-F5344CB8AC3E}">
        <p14:creationId xmlns:p14="http://schemas.microsoft.com/office/powerpoint/2010/main" xmlns=""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1550</TotalTime>
  <Words>1268</Words>
  <Application>Microsoft Office PowerPoint</Application>
  <PresentationFormat>Лист A4 (210x297 мм)</PresentationFormat>
  <Paragraphs>112</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Слайд 1</vt:lpstr>
      <vt:lpstr>Слайд 2</vt:lpstr>
      <vt:lpstr>Слайд 3</vt:lpstr>
      <vt:lpstr>Слайд 4</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z34947</cp:lastModifiedBy>
  <cp:revision>247</cp:revision>
  <dcterms:created xsi:type="dcterms:W3CDTF">2021-05-27T05:23:05Z</dcterms:created>
  <dcterms:modified xsi:type="dcterms:W3CDTF">2024-11-13T14:11:27Z</dcterms:modified>
</cp:coreProperties>
</file>