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399" autoAdjust="0"/>
    <p:restoredTop sz="94660" autoAdjust="0"/>
  </p:normalViewPr>
  <p:slideViewPr>
    <p:cSldViewPr snapToGrid="0">
      <p:cViewPr>
        <p:scale>
          <a:sx n="100" d="100"/>
          <a:sy n="100" d="100"/>
        </p:scale>
        <p:origin x="-246" y="-1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21" name="Прямоугольник 20"/>
          <p:cNvSpPr/>
          <p:nvPr/>
        </p:nvSpPr>
        <p:spPr>
          <a:xfrm>
            <a:off x="5734051" y="285751"/>
            <a:ext cx="4200524" cy="677108"/>
          </a:xfrm>
          <a:prstGeom prst="rect">
            <a:avLst/>
          </a:prstGeom>
        </p:spPr>
        <p:txBody>
          <a:bodyPr wrap="square">
            <a:spAutoFit/>
          </a:bodyPr>
          <a:lstStyle/>
          <a:p>
            <a:r>
              <a:rPr lang="ru-RU" sz="1200" b="1" dirty="0" smtClean="0">
                <a:latin typeface="e-Ukraine Head Bold" pitchFamily="50" charset="-52"/>
              </a:rPr>
              <a:t>Головне </a:t>
            </a:r>
            <a:r>
              <a:rPr lang="ru-RU" sz="1200" b="1" dirty="0" err="1" smtClean="0">
                <a:latin typeface="e-Ukraine Head Bold" pitchFamily="50" charset="-52"/>
              </a:rPr>
              <a:t>управління</a:t>
            </a:r>
            <a:r>
              <a:rPr lang="ru-RU" sz="1200" b="1" dirty="0" smtClean="0">
                <a:latin typeface="e-Ukraine Head Bold" pitchFamily="50" charset="-52"/>
              </a:rPr>
              <a:t> ДПС у </a:t>
            </a:r>
            <a:r>
              <a:rPr lang="ru-RU" sz="1200" b="1" dirty="0" err="1" smtClean="0">
                <a:latin typeface="e-Ukraine Head Bold" pitchFamily="50" charset="-52"/>
              </a:rPr>
              <a:t>Дніпропетровській</a:t>
            </a:r>
            <a:r>
              <a:rPr lang="ru-RU" sz="1200" b="1" dirty="0" smtClean="0">
                <a:latin typeface="e-Ukraine Head Bold" pitchFamily="50" charset="-52"/>
              </a:rPr>
              <a:t> </a:t>
            </a:r>
            <a:r>
              <a:rPr lang="ru-RU" sz="1200" b="1" dirty="0" err="1" smtClean="0">
                <a:latin typeface="e-Ukraine Head Bold" pitchFamily="50" charset="-52"/>
              </a:rPr>
              <a:t>області</a:t>
            </a:r>
            <a:endParaRPr lang="ru-RU" sz="1200" b="1" dirty="0" smtClean="0">
              <a:latin typeface="e-Ukraine Head Bold" pitchFamily="50" charset="-52"/>
            </a:endParaRPr>
          </a:p>
          <a:p>
            <a:endParaRPr lang="ru-RU" sz="200" b="1" dirty="0" smtClean="0">
              <a:latin typeface="e-Ukraine Head Bold" pitchFamily="50" charset="-52"/>
            </a:endParaRPr>
          </a:p>
          <a:p>
            <a:r>
              <a:rPr lang="ru-RU" sz="1200" b="1" dirty="0" err="1" smtClean="0">
                <a:latin typeface="e-Ukraine Head Bold" pitchFamily="50" charset="-52"/>
              </a:rPr>
              <a:t>Державна</a:t>
            </a:r>
            <a:r>
              <a:rPr lang="ru-RU" sz="1200" b="1" dirty="0" smtClean="0">
                <a:latin typeface="e-Ukraine Head Bold" pitchFamily="50" charset="-52"/>
              </a:rPr>
              <a:t> </a:t>
            </a:r>
            <a:r>
              <a:rPr lang="ru-RU" sz="1200" b="1" dirty="0" err="1" smtClean="0">
                <a:latin typeface="e-Ukraine Head Bold" pitchFamily="50" charset="-52"/>
              </a:rPr>
              <a:t>податкова</a:t>
            </a:r>
            <a:r>
              <a:rPr lang="ru-RU" sz="1200" b="1" dirty="0" smtClean="0">
                <a:latin typeface="e-Ukraine Head Bold" pitchFamily="50" charset="-52"/>
              </a:rPr>
              <a:t> служба </a:t>
            </a:r>
            <a:r>
              <a:rPr lang="ru-RU" sz="1200" b="1" dirty="0" err="1" smtClean="0">
                <a:latin typeface="e-Ukraine Head Bold" pitchFamily="50" charset="-52"/>
              </a:rPr>
              <a:t>України</a:t>
            </a:r>
            <a:endParaRPr lang="ru-RU" sz="1200" b="1" dirty="0">
              <a:latin typeface="e-Ukraine Head Bold" pitchFamily="50" charset="-52"/>
            </a:endParaRPr>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352425" y="17811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67000" y="3638857"/>
            <a:ext cx="1517626" cy="1609418"/>
          </a:xfrm>
          <a:prstGeom prst="rect">
            <a:avLst/>
          </a:prstGeom>
        </p:spPr>
      </p:pic>
      <p:sp>
        <p:nvSpPr>
          <p:cNvPr id="25" name="Прямокутник 24"/>
          <p:cNvSpPr/>
          <p:nvPr/>
        </p:nvSpPr>
        <p:spPr>
          <a:xfrm>
            <a:off x="1885950"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pic>
        <p:nvPicPr>
          <p:cNvPr id="37" name="Рисунок 36" descr="Версія для роботи (1280 × 785 пікс.), копія.png"/>
          <p:cNvPicPr>
            <a:picLocks noChangeAspect="1"/>
          </p:cNvPicPr>
          <p:nvPr/>
        </p:nvPicPr>
        <p:blipFill>
          <a:blip r:embed="rId3" cstate="print"/>
          <a:srcRect l="2212" t="2807" r="88365" b="88256"/>
          <a:stretch>
            <a:fillRect/>
          </a:stretch>
        </p:blipFill>
        <p:spPr>
          <a:xfrm>
            <a:off x="5087020" y="447676"/>
            <a:ext cx="704180" cy="409574"/>
          </a:xfrm>
          <a:prstGeom prst="rect">
            <a:avLst/>
          </a:prstGeom>
        </p:spPr>
      </p:pic>
      <p:sp>
        <p:nvSpPr>
          <p:cNvPr id="38" name="Прямокутник 37"/>
          <p:cNvSpPr/>
          <p:nvPr/>
        </p:nvSpPr>
        <p:spPr>
          <a:xfrm>
            <a:off x="5248275" y="2085975"/>
            <a:ext cx="4543425" cy="923330"/>
          </a:xfrm>
          <a:prstGeom prst="rect">
            <a:avLst/>
          </a:prstGeom>
        </p:spPr>
        <p:txBody>
          <a:bodyPr wrap="square">
            <a:spAutoFit/>
          </a:bodyPr>
          <a:lstStyle/>
          <a:p>
            <a:pPr algn="ctr" fontAlgn="base"/>
            <a:r>
              <a:rPr lang="uk-UA" b="1" dirty="0" smtClean="0">
                <a:solidFill>
                  <a:srgbClr val="0033CC"/>
                </a:solidFill>
                <a:latin typeface="e-Ukraine Head Bold" pitchFamily="50" charset="-52"/>
              </a:rPr>
              <a:t>Податкові періоди, </a:t>
            </a:r>
            <a:endParaRPr lang="uk-UA" dirty="0" smtClean="0">
              <a:solidFill>
                <a:srgbClr val="0033CC"/>
              </a:solidFill>
              <a:latin typeface="e-Ukraine Head Bold" pitchFamily="50" charset="-52"/>
            </a:endParaRPr>
          </a:p>
          <a:p>
            <a:pPr algn="ctr"/>
            <a:r>
              <a:rPr lang="uk-UA" b="1" dirty="0" smtClean="0">
                <a:solidFill>
                  <a:srgbClr val="0033CC"/>
                </a:solidFill>
                <a:latin typeface="e-Ukraine Head Bold" pitchFamily="50" charset="-52"/>
              </a:rPr>
              <a:t>що встановлені чинним законодавством України</a:t>
            </a:r>
            <a:endParaRPr lang="ru-RU" b="1" dirty="0">
              <a:solidFill>
                <a:srgbClr val="0033CC"/>
              </a:solidFill>
              <a:latin typeface="e-Ukraine Head Bold" pitchFamily="50" charset="-52"/>
            </a:endParaRPr>
          </a:p>
        </p:txBody>
      </p:sp>
      <p:sp>
        <p:nvSpPr>
          <p:cNvPr id="39" name="Прямокутник 38"/>
          <p:cNvSpPr/>
          <p:nvPr/>
        </p:nvSpPr>
        <p:spPr>
          <a:xfrm>
            <a:off x="6886575" y="4772026"/>
            <a:ext cx="174307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Липень  </a:t>
            </a:r>
            <a:r>
              <a:rPr lang="uk-UA" sz="1400" b="1" dirty="0" smtClean="0">
                <a:latin typeface="e-Ukraine Light" pitchFamily="50" charset="-52"/>
                <a:cs typeface="Times New Roman" pitchFamily="18" charset="0"/>
              </a:rPr>
              <a:t>2024</a:t>
            </a:r>
          </a:p>
        </p:txBody>
      </p:sp>
      <p:pic>
        <p:nvPicPr>
          <p:cNvPr id="47" name="Рисунок 46" descr="Версія для роботи (1280 × 785 пікс.), копія (2).png"/>
          <p:cNvPicPr>
            <a:picLocks noChangeAspect="1"/>
          </p:cNvPicPr>
          <p:nvPr/>
        </p:nvPicPr>
        <p:blipFill>
          <a:blip r:embed="rId4" cstate="print"/>
          <a:srcRect l="14615" t="72420" r="67404" b="5159"/>
          <a:stretch>
            <a:fillRect/>
          </a:stretch>
        </p:blipFill>
        <p:spPr>
          <a:xfrm>
            <a:off x="1114425"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90248" y="2669701"/>
            <a:ext cx="1238828" cy="1016474"/>
          </a:xfrm>
          <a:prstGeom prst="rect">
            <a:avLst/>
          </a:prstGeom>
        </p:spPr>
      </p:pic>
      <p:sp>
        <p:nvSpPr>
          <p:cNvPr id="16" name="Прямоугольник 15"/>
          <p:cNvSpPr/>
          <p:nvPr/>
        </p:nvSpPr>
        <p:spPr>
          <a:xfrm>
            <a:off x="0" y="238036"/>
            <a:ext cx="4953000" cy="738664"/>
          </a:xfrm>
          <a:prstGeom prst="rect">
            <a:avLst/>
          </a:prstGeom>
        </p:spPr>
        <p:txBody>
          <a:bodyPr>
            <a:spAutoFit/>
          </a:bodyPr>
          <a:lstStyle/>
          <a:p>
            <a:pPr lvl="0" indent="449263" algn="ctr" defTabSz="914400" eaLnBrk="0" fontAlgn="base" hangingPunct="0">
              <a:spcBef>
                <a:spcPct val="0"/>
              </a:spcBef>
            </a:pPr>
            <a:r>
              <a:rPr lang="ru-RU" altLang="ru-RU" sz="1400" b="1" dirty="0" smtClean="0">
                <a:solidFill>
                  <a:srgbClr val="0033CC"/>
                </a:solidFill>
                <a:latin typeface="e-Ukraine Light" panose="00000400000000000000" pitchFamily="50" charset="-52"/>
              </a:rPr>
              <a:t>Будьте в </a:t>
            </a:r>
            <a:r>
              <a:rPr lang="ru-RU" altLang="ru-RU" sz="1400" b="1" dirty="0" err="1" smtClean="0">
                <a:solidFill>
                  <a:srgbClr val="0033CC"/>
                </a:solidFill>
                <a:latin typeface="e-Ukraine Light" panose="00000400000000000000" pitchFamily="50" charset="-52"/>
              </a:rPr>
              <a:t>курсі</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податкового</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законодавства</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користуйтеся</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офіційними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джерелами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інформації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служби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Дніпропетровщини</a:t>
            </a:r>
            <a:r>
              <a:rPr lang="ru-RU" altLang="ru-RU" sz="1400" b="1" dirty="0" smtClean="0">
                <a:solidFill>
                  <a:srgbClr val="0033CC"/>
                </a:solidFill>
                <a:latin typeface="e-Ukraine Light" panose="00000400000000000000" pitchFamily="50" charset="-52"/>
              </a:rPr>
              <a:t>!</a:t>
            </a:r>
            <a:endParaRPr lang="ru-RU" altLang="ru-RU" sz="1400" b="1" dirty="0">
              <a:solidFill>
                <a:srgbClr val="0033CC"/>
              </a:solidFill>
              <a:latin typeface="e-Ukraine Light" panose="00000400000000000000" pitchFamily="50" charset="-52"/>
            </a:endParaRPr>
          </a:p>
        </p:txBody>
      </p:sp>
      <p:pic>
        <p:nvPicPr>
          <p:cNvPr id="15" name="Picture 7"/>
          <p:cNvPicPr>
            <a:picLocks noChangeAspect="1" noChangeArrowheads="1"/>
          </p:cNvPicPr>
          <p:nvPr/>
        </p:nvPicPr>
        <p:blipFill>
          <a:blip r:embed="rId5" cstate="print"/>
          <a:srcRect r="53047"/>
          <a:stretch>
            <a:fillRect/>
          </a:stretch>
        </p:blipFill>
        <p:spPr bwMode="auto">
          <a:xfrm>
            <a:off x="8721323" y="4335493"/>
            <a:ext cx="1184677" cy="2522507"/>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srcRect b="-705"/>
          <a:stretch>
            <a:fillRect/>
          </a:stretch>
        </p:blipFill>
        <p:spPr bwMode="auto">
          <a:xfrm>
            <a:off x="6867525" y="5401759"/>
            <a:ext cx="3038475" cy="1465766"/>
          </a:xfrm>
          <a:prstGeom prst="rect">
            <a:avLst/>
          </a:prstGeom>
          <a:noFill/>
          <a:ln w="9525">
            <a:noFill/>
            <a:miter lim="800000"/>
            <a:headEnd/>
            <a:tailEnd/>
          </a:ln>
        </p:spPr>
      </p:pic>
      <p:pic>
        <p:nvPicPr>
          <p:cNvPr id="18" name="Picture 7"/>
          <p:cNvPicPr>
            <a:picLocks noChangeAspect="1" noChangeArrowheads="1"/>
          </p:cNvPicPr>
          <p:nvPr/>
        </p:nvPicPr>
        <p:blipFill>
          <a:blip r:embed="rId5" cstate="print"/>
          <a:srcRect r="53047"/>
          <a:stretch>
            <a:fillRect/>
          </a:stretch>
        </p:blipFill>
        <p:spPr bwMode="auto">
          <a:xfrm rot="5400000">
            <a:off x="5720948" y="5004408"/>
            <a:ext cx="1184677" cy="2522507"/>
          </a:xfrm>
          <a:prstGeom prst="rect">
            <a:avLst/>
          </a:prstGeom>
          <a:noFill/>
          <a:ln w="9525">
            <a:noFill/>
            <a:miter lim="800000"/>
            <a:headEnd/>
            <a:tailEnd/>
          </a:ln>
        </p:spPr>
      </p:pic>
    </p:spTree>
    <p:extLst>
      <p:ext uri="{BB962C8B-B14F-4D97-AF65-F5344CB8AC3E}">
        <p14:creationId xmlns="" xmlns:p14="http://schemas.microsoft.com/office/powerpoint/2010/main"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180975" y="0"/>
            <a:ext cx="4667250" cy="7817525"/>
          </a:xfrm>
          <a:prstGeom prst="rect">
            <a:avLst/>
          </a:prstGeom>
        </p:spPr>
        <p:txBody>
          <a:bodyPr wrap="square">
            <a:spAutoFit/>
          </a:bodyPr>
          <a:lstStyle/>
          <a:p>
            <a:pPr algn="just" fontAlgn="base"/>
            <a:r>
              <a:rPr lang="uk-UA" sz="1300" dirty="0" smtClean="0">
                <a:latin typeface="e-Ukraine Light" pitchFamily="2" charset="-52"/>
              </a:rPr>
              <a:t>	</a:t>
            </a:r>
            <a:endParaRPr lang="uk-UA" dirty="0" smtClean="0">
              <a:latin typeface="Arial" pitchFamily="34" charset="0"/>
              <a:cs typeface="Arial" pitchFamily="34" charset="0"/>
            </a:endParaRPr>
          </a:p>
          <a:p>
            <a:pPr indent="361950" algn="just"/>
            <a:r>
              <a:rPr lang="uk-UA" sz="1100" dirty="0" smtClean="0"/>
              <a:t> </a:t>
            </a:r>
            <a:r>
              <a:rPr lang="uk-UA" sz="1100" dirty="0" smtClean="0"/>
              <a:t>Головне управління ДПС у Дніпропетровській області повідомляє</a:t>
            </a:r>
            <a:r>
              <a:rPr lang="uk-UA" sz="1100" dirty="0" smtClean="0"/>
              <a:t>.</a:t>
            </a:r>
          </a:p>
          <a:p>
            <a:pPr indent="180975" algn="just" fontAlgn="base"/>
            <a:r>
              <a:rPr lang="uk-UA" sz="1100" dirty="0" smtClean="0"/>
              <a:t>      Відповідно до пункту 33.1 статті 33 Податкового кодексу України (далі – ПКУ) встановлено, що податковим періодом визнається встановлений ПКУ період часу, з урахуванням якого відбувається обчислення та сплата окремих видів податків та зборів, тобто це той період, протягом якого і по закінченню якого встановлюється податкова база та обчислюється сума податку, яка підлягає сплаті платником податків.</a:t>
            </a:r>
          </a:p>
          <a:p>
            <a:pPr indent="180975" algn="just" fontAlgn="base"/>
            <a:r>
              <a:rPr lang="uk-UA" sz="1100" dirty="0" smtClean="0"/>
              <a:t>     Податковий період може складатися з кількох звітних періодів.</a:t>
            </a:r>
          </a:p>
          <a:p>
            <a:pPr indent="180975" algn="just" fontAlgn="base"/>
            <a:r>
              <a:rPr lang="uk-UA" sz="1100" dirty="0" smtClean="0"/>
              <a:t>     Так, згідно з пунктом 33.3 статті 33 ПКУ базовий податковий (звітний) період – </a:t>
            </a:r>
            <a:r>
              <a:rPr lang="uk-UA" sz="1100" dirty="0" err="1" smtClean="0"/>
              <a:t>період</a:t>
            </a:r>
            <a:r>
              <a:rPr lang="uk-UA" sz="1100" dirty="0" smtClean="0"/>
              <a:t>, за який платник податків зобов'язаний здійснювати розрахунки податків, подавати податкові декларації (звіти, розрахунки) та сплачувати до бюджету суми податків та зборів, крім випадків, передбачених ПКУ, коли контролюючий орган зобов'язаний самостійно визначити суму податкового зобов'язання платника податку.</a:t>
            </a:r>
          </a:p>
          <a:p>
            <a:pPr indent="180975" algn="just" fontAlgn="base"/>
            <a:r>
              <a:rPr lang="uk-UA" sz="1100" dirty="0" smtClean="0"/>
              <a:t>     При цьому ПКУ згідно з особливостями конкретного податку встановлено та передбачено  різні базові податкові (звітні) періоди. Основою для цього є збіг або розбіжність податкового обов’язку зі сплати податку та обов’язку податкової звітності зі сплати цього податку. Він може дорівнювати календарному року чи становити інший термін відповідно до характеру й особливостей конкретного податку.</a:t>
            </a:r>
          </a:p>
          <a:p>
            <a:pPr indent="180975" algn="just" fontAlgn="base"/>
            <a:r>
              <a:rPr lang="uk-UA" sz="1100" dirty="0" smtClean="0"/>
              <a:t>     Відповідно до статті 34 ПКУ податковим періодом може бути:</a:t>
            </a:r>
          </a:p>
          <a:p>
            <a:pPr indent="180975" algn="just" fontAlgn="base"/>
            <a:r>
              <a:rPr lang="uk-UA" sz="1100" dirty="0" smtClean="0"/>
              <a:t>     - календарний рік;</a:t>
            </a:r>
          </a:p>
          <a:p>
            <a:pPr indent="180975" algn="just" fontAlgn="base"/>
            <a:r>
              <a:rPr lang="uk-UA" sz="1100" dirty="0" smtClean="0"/>
              <a:t>     - календарне півріччя;</a:t>
            </a:r>
          </a:p>
          <a:p>
            <a:pPr indent="180975" algn="just" fontAlgn="base"/>
            <a:r>
              <a:rPr lang="uk-UA" sz="1100" dirty="0" smtClean="0"/>
              <a:t>     - календарні три квартали;</a:t>
            </a:r>
          </a:p>
          <a:p>
            <a:pPr indent="180975" algn="just" fontAlgn="base"/>
            <a:r>
              <a:rPr lang="uk-UA" sz="1100" dirty="0" smtClean="0"/>
              <a:t>     - календарний квартал;</a:t>
            </a:r>
          </a:p>
          <a:p>
            <a:pPr indent="180975" algn="just" fontAlgn="base"/>
            <a:r>
              <a:rPr lang="uk-UA" sz="1100" dirty="0" smtClean="0"/>
              <a:t>     - календарний місяць;</a:t>
            </a:r>
          </a:p>
          <a:p>
            <a:pPr indent="180975" algn="just" fontAlgn="base"/>
            <a:r>
              <a:rPr lang="uk-UA" sz="1100" dirty="0" smtClean="0"/>
              <a:t>     - календарний день.</a:t>
            </a:r>
          </a:p>
          <a:p>
            <a:pPr indent="180975" algn="just" fontAlgn="base"/>
            <a:r>
              <a:rPr lang="uk-UA" sz="1100" dirty="0" smtClean="0"/>
              <a:t>     Законодавчі терміни визначені для кожного податку окремо в залежності від  особливостей формування податкового обов’язку і подання податкових декларацій (звітів, розрахунків) та сплати його до бюджету.  Проте для податку на прибуток підприємств відповідно до пункту 137.4 статті 137 ПКУ визначено декілька податкових (звітних) періодів: квартал, півріччя, три квартали, рік. При цьому податкова декларація розраховується наростаючим підсумком. Податковий (звітний) період починається з першого календарного дня податкового (звітного) періоду і закінчується останнім календарним днем податкового (звітного) періоду, крім випадків передбачених пунктом 137.4 статті 137 ПКУ.</a:t>
            </a:r>
          </a:p>
          <a:p>
            <a:pPr indent="361950" algn="just" fontAlgn="base"/>
            <a:r>
              <a:rPr lang="uk-UA" sz="1100" dirty="0" smtClean="0"/>
              <a:t> </a:t>
            </a:r>
          </a:p>
          <a:p>
            <a:pPr fontAlgn="base"/>
            <a:r>
              <a:rPr lang="uk-UA" sz="1600" dirty="0" smtClean="0"/>
              <a:t> </a:t>
            </a:r>
          </a:p>
          <a:p>
            <a:pPr fontAlgn="base"/>
            <a:r>
              <a:rPr lang="uk-UA" sz="1600" dirty="0" smtClean="0"/>
              <a:t> </a:t>
            </a:r>
          </a:p>
          <a:p>
            <a:r>
              <a:rPr lang="uk-UA" sz="1600" dirty="0" smtClean="0"/>
              <a:t> </a:t>
            </a:r>
          </a:p>
          <a:p>
            <a:pPr indent="180975" algn="just"/>
            <a:endParaRPr lang="uk-UA" sz="1200" dirty="0" smtClean="0">
              <a:latin typeface="Arial" pitchFamily="34" charset="0"/>
              <a:cs typeface="Arial" pitchFamily="34" charset="0"/>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8" name="Прямоугольник 17"/>
          <p:cNvSpPr/>
          <p:nvPr/>
        </p:nvSpPr>
        <p:spPr>
          <a:xfrm>
            <a:off x="5019675" y="0"/>
            <a:ext cx="4714876" cy="669414"/>
          </a:xfrm>
          <a:prstGeom prst="rect">
            <a:avLst/>
          </a:prstGeom>
        </p:spPr>
        <p:txBody>
          <a:bodyPr wrap="square">
            <a:spAutoFit/>
          </a:bodyPr>
          <a:lstStyle/>
          <a:p>
            <a:pPr algn="just" fontAlgn="base"/>
            <a:endParaRPr lang="ru-RU" sz="1100" dirty="0" smtClean="0">
              <a:latin typeface="Arial" pitchFamily="34" charset="0"/>
              <a:cs typeface="Arial" pitchFamily="34" charset="0"/>
            </a:endParaRPr>
          </a:p>
          <a:p>
            <a:pPr algn="just" fontAlgn="base">
              <a:spcAft>
                <a:spcPts val="300"/>
              </a:spcAft>
            </a:pPr>
            <a:r>
              <a:rPr lang="ru-RU" sz="1200" dirty="0" smtClean="0">
                <a:latin typeface="Arial" pitchFamily="34" charset="0"/>
                <a:cs typeface="Arial" pitchFamily="34" charset="0"/>
              </a:rPr>
              <a:t>	</a:t>
            </a:r>
            <a:endParaRPr lang="uk-UA" sz="1200" dirty="0" smtClean="0">
              <a:latin typeface="Arial" pitchFamily="34" charset="0"/>
              <a:cs typeface="Arial" pitchFamily="34" charset="0"/>
            </a:endParaRPr>
          </a:p>
          <a:p>
            <a:pPr algn="just"/>
            <a:endParaRPr lang="uk-UA" sz="1200" dirty="0" smtClean="0">
              <a:latin typeface="e-Ukraine"/>
            </a:endParaRPr>
          </a:p>
        </p:txBody>
      </p:sp>
      <p:pic>
        <p:nvPicPr>
          <p:cNvPr id="7" name="Picture 7"/>
          <p:cNvPicPr>
            <a:picLocks noChangeAspect="1" noChangeArrowheads="1"/>
          </p:cNvPicPr>
          <p:nvPr/>
        </p:nvPicPr>
        <p:blipFill>
          <a:blip r:embed="rId2" cstate="print"/>
          <a:srcRect r="53047"/>
          <a:stretch>
            <a:fillRect/>
          </a:stretch>
        </p:blipFill>
        <p:spPr bwMode="auto">
          <a:xfrm>
            <a:off x="9118691" y="5181600"/>
            <a:ext cx="787309" cy="1676400"/>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b="-705"/>
          <a:stretch>
            <a:fillRect/>
          </a:stretch>
        </p:blipFill>
        <p:spPr bwMode="auto">
          <a:xfrm>
            <a:off x="7886700" y="5893411"/>
            <a:ext cx="2019300" cy="974114"/>
          </a:xfrm>
          <a:prstGeom prst="rect">
            <a:avLst/>
          </a:prstGeom>
          <a:noFill/>
          <a:ln w="9525">
            <a:noFill/>
            <a:miter lim="800000"/>
            <a:headEnd/>
            <a:tailEnd/>
          </a:ln>
        </p:spPr>
      </p:pic>
      <p:sp>
        <p:nvSpPr>
          <p:cNvPr id="14" name="Прямоугольник 13"/>
          <p:cNvSpPr/>
          <p:nvPr/>
        </p:nvSpPr>
        <p:spPr>
          <a:xfrm>
            <a:off x="5095876" y="114301"/>
            <a:ext cx="4657724" cy="307777"/>
          </a:xfrm>
          <a:prstGeom prst="rect">
            <a:avLst/>
          </a:prstGeom>
        </p:spPr>
        <p:txBody>
          <a:bodyPr wrap="square">
            <a:spAutoFit/>
          </a:bodyPr>
          <a:lstStyle/>
          <a:p>
            <a:pPr indent="180975" algn="just"/>
            <a:endParaRPr lang="uk-UA" sz="1400" dirty="0"/>
          </a:p>
        </p:txBody>
      </p:sp>
    </p:spTree>
    <p:extLst>
      <p:ext uri="{BB962C8B-B14F-4D97-AF65-F5344CB8AC3E}">
        <p14:creationId xmlns="" xmlns:p14="http://schemas.microsoft.com/office/powerpoint/2010/main"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TotalTime>
  <Words>36</Words>
  <Application>Microsoft Office PowerPoint</Application>
  <PresentationFormat>Лист A4 (210x297 мм)</PresentationFormat>
  <Paragraphs>29</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d34806</cp:lastModifiedBy>
  <cp:revision>216</cp:revision>
  <dcterms:created xsi:type="dcterms:W3CDTF">2021-05-27T05:23:05Z</dcterms:created>
  <dcterms:modified xsi:type="dcterms:W3CDTF">2024-08-20T12:02:48Z</dcterms:modified>
</cp:coreProperties>
</file>