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Lst>
  <p:sldSz cx="9906000" cy="6858000" type="A4"/>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25A87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8399" autoAdjust="0"/>
    <p:restoredTop sz="94660" autoAdjust="0"/>
  </p:normalViewPr>
  <p:slideViewPr>
    <p:cSldViewPr snapToGrid="0">
      <p:cViewPr>
        <p:scale>
          <a:sx n="100" d="100"/>
          <a:sy n="100" d="100"/>
        </p:scale>
        <p:origin x="-246" y="-198"/>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28"/>
            <a:ext cx="84201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29FCE06E-CD33-4E8D-BB2D-3C537C4FAFB6}" type="datetimeFigureOut">
              <a:rPr lang="ru-RU" smtClean="0"/>
              <a:pPr/>
              <a:t>20.08.2024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9FCE06E-CD33-4E8D-BB2D-3C537C4FAFB6}" type="datetimeFigureOut">
              <a:rPr lang="ru-RU" smtClean="0"/>
              <a:pPr/>
              <a:t>20.08.2024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780337" y="274641"/>
            <a:ext cx="2414588"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536576" y="274641"/>
            <a:ext cx="7078663"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9FCE06E-CD33-4E8D-BB2D-3C537C4FAFB6}" type="datetimeFigureOut">
              <a:rPr lang="ru-RU" smtClean="0"/>
              <a:pPr/>
              <a:t>20.08.2024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9FCE06E-CD33-4E8D-BB2D-3C537C4FAFB6}" type="datetimeFigureOut">
              <a:rPr lang="ru-RU" smtClean="0"/>
              <a:pPr/>
              <a:t>20.08.2024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506" y="4406903"/>
            <a:ext cx="84201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9FCE06E-CD33-4E8D-BB2D-3C537C4FAFB6}" type="datetimeFigureOut">
              <a:rPr lang="ru-RU" smtClean="0"/>
              <a:pPr/>
              <a:t>20.08.2024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536575"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5448300"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29FCE06E-CD33-4E8D-BB2D-3C537C4FAFB6}" type="datetimeFigureOut">
              <a:rPr lang="ru-RU" smtClean="0"/>
              <a:pPr/>
              <a:t>20.08.2024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29FCE06E-CD33-4E8D-BB2D-3C537C4FAFB6}" type="datetimeFigureOut">
              <a:rPr lang="ru-RU" smtClean="0"/>
              <a:pPr/>
              <a:t>20.08.2024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29FCE06E-CD33-4E8D-BB2D-3C537C4FAFB6}" type="datetimeFigureOut">
              <a:rPr lang="ru-RU" smtClean="0"/>
              <a:pPr/>
              <a:t>20.08.2024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9FCE06E-CD33-4E8D-BB2D-3C537C4FAFB6}" type="datetimeFigureOut">
              <a:rPr lang="ru-RU" smtClean="0"/>
              <a:pPr/>
              <a:t>20.08.2024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3050"/>
            <a:ext cx="3259006"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9FCE06E-CD33-4E8D-BB2D-3C537C4FAFB6}" type="datetimeFigureOut">
              <a:rPr lang="ru-RU" smtClean="0"/>
              <a:pPr/>
              <a:t>20.08.2024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645" y="4800600"/>
            <a:ext cx="59436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9FCE06E-CD33-4E8D-BB2D-3C537C4FAFB6}" type="datetimeFigureOut">
              <a:rPr lang="ru-RU" smtClean="0"/>
              <a:pPr/>
              <a:t>20.08.2024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95300" y="1600203"/>
            <a:ext cx="89154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95300" y="635635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FCE06E-CD33-4E8D-BB2D-3C537C4FAFB6}" type="datetimeFigureOut">
              <a:rPr lang="ru-RU" smtClean="0"/>
              <a:pPr/>
              <a:t>20.08.2024</a:t>
            </a:fld>
            <a:endParaRPr lang="ru-RU"/>
          </a:p>
        </p:txBody>
      </p:sp>
      <p:sp>
        <p:nvSpPr>
          <p:cNvPr id="5" name="Нижний колонтитул 4"/>
          <p:cNvSpPr>
            <a:spLocks noGrp="1"/>
          </p:cNvSpPr>
          <p:nvPr>
            <p:ph type="ftr" sz="quarter" idx="3"/>
          </p:nvPr>
        </p:nvSpPr>
        <p:spPr>
          <a:xfrm>
            <a:off x="3384550" y="635635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000836-F63B-4D9E-A2D5-C448F5928AE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2" cstate="print"/>
          <a:srcRect r="53047"/>
          <a:stretch>
            <a:fillRect/>
          </a:stretch>
        </p:blipFill>
        <p:spPr bwMode="auto">
          <a:xfrm>
            <a:off x="8653463" y="4191000"/>
            <a:ext cx="1252537" cy="2667000"/>
          </a:xfrm>
          <a:prstGeom prst="rect">
            <a:avLst/>
          </a:prstGeom>
          <a:noFill/>
          <a:ln w="9525">
            <a:noFill/>
            <a:miter lim="800000"/>
            <a:headEnd/>
            <a:tailEnd/>
          </a:ln>
        </p:spPr>
      </p:pic>
      <p:pic>
        <p:nvPicPr>
          <p:cNvPr id="1030" name="Picture 6"/>
          <p:cNvPicPr>
            <a:picLocks noChangeAspect="1" noChangeArrowheads="1"/>
          </p:cNvPicPr>
          <p:nvPr/>
        </p:nvPicPr>
        <p:blipFill>
          <a:blip r:embed="rId3" cstate="print"/>
          <a:srcRect b="-705"/>
          <a:stretch>
            <a:fillRect/>
          </a:stretch>
        </p:blipFill>
        <p:spPr bwMode="auto">
          <a:xfrm>
            <a:off x="6838950" y="5397500"/>
            <a:ext cx="3067050" cy="1479550"/>
          </a:xfrm>
          <a:prstGeom prst="rect">
            <a:avLst/>
          </a:prstGeom>
          <a:noFill/>
          <a:ln w="9525">
            <a:noFill/>
            <a:miter lim="800000"/>
            <a:headEnd/>
            <a:tailEnd/>
          </a:ln>
        </p:spPr>
      </p:pic>
      <p:pic>
        <p:nvPicPr>
          <p:cNvPr id="20" name="Рисунок 19"/>
          <p:cNvPicPr/>
          <p:nvPr/>
        </p:nvPicPr>
        <p:blipFill>
          <a:blip r:embed="rId4" cstate="print">
            <a:clrChange>
              <a:clrFrom>
                <a:srgbClr val="F7FFFF"/>
              </a:clrFrom>
              <a:clrTo>
                <a:srgbClr val="F7FFFF">
                  <a:alpha val="0"/>
                </a:srgbClr>
              </a:clrTo>
            </a:clrChange>
          </a:blip>
          <a:srcRect r="46480"/>
          <a:stretch>
            <a:fillRect/>
          </a:stretch>
        </p:blipFill>
        <p:spPr bwMode="auto">
          <a:xfrm>
            <a:off x="6334124" y="3771899"/>
            <a:ext cx="2371725" cy="25241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1" name="Rectangle 6">
            <a:extLst>
              <a:ext uri="{FF2B5EF4-FFF2-40B4-BE49-F238E27FC236}">
                <a16:creationId xmlns:a16="http://schemas.microsoft.com/office/drawing/2014/main" xmlns="" id="{AAE0BDE6-D7B9-4FD3-A01F-F489C68E00E5}"/>
              </a:ext>
            </a:extLst>
          </p:cNvPr>
          <p:cNvSpPr>
            <a:spLocks noChangeArrowheads="1"/>
          </p:cNvSpPr>
          <p:nvPr/>
        </p:nvSpPr>
        <p:spPr bwMode="auto">
          <a:xfrm>
            <a:off x="0" y="1762125"/>
            <a:ext cx="9906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dirty="0"/>
          </a:p>
        </p:txBody>
      </p:sp>
      <p:sp>
        <p:nvSpPr>
          <p:cNvPr id="21" name="Прямоугольник 20"/>
          <p:cNvSpPr/>
          <p:nvPr/>
        </p:nvSpPr>
        <p:spPr>
          <a:xfrm>
            <a:off x="5734051" y="285751"/>
            <a:ext cx="4200524" cy="677108"/>
          </a:xfrm>
          <a:prstGeom prst="rect">
            <a:avLst/>
          </a:prstGeom>
        </p:spPr>
        <p:txBody>
          <a:bodyPr wrap="square">
            <a:spAutoFit/>
          </a:bodyPr>
          <a:lstStyle/>
          <a:p>
            <a:r>
              <a:rPr lang="ru-RU" sz="1200" b="1" dirty="0" smtClean="0">
                <a:latin typeface="e-Ukraine Head Bold" pitchFamily="50" charset="-52"/>
              </a:rPr>
              <a:t>Головне </a:t>
            </a:r>
            <a:r>
              <a:rPr lang="ru-RU" sz="1200" b="1" dirty="0" err="1" smtClean="0">
                <a:latin typeface="e-Ukraine Head Bold" pitchFamily="50" charset="-52"/>
              </a:rPr>
              <a:t>управління</a:t>
            </a:r>
            <a:r>
              <a:rPr lang="ru-RU" sz="1200" b="1" dirty="0" smtClean="0">
                <a:latin typeface="e-Ukraine Head Bold" pitchFamily="50" charset="-52"/>
              </a:rPr>
              <a:t> ДПС у </a:t>
            </a:r>
            <a:r>
              <a:rPr lang="ru-RU" sz="1200" b="1" dirty="0" err="1" smtClean="0">
                <a:latin typeface="e-Ukraine Head Bold" pitchFamily="50" charset="-52"/>
              </a:rPr>
              <a:t>Дніпропетровській</a:t>
            </a:r>
            <a:r>
              <a:rPr lang="ru-RU" sz="1200" b="1" dirty="0" smtClean="0">
                <a:latin typeface="e-Ukraine Head Bold" pitchFamily="50" charset="-52"/>
              </a:rPr>
              <a:t> </a:t>
            </a:r>
            <a:r>
              <a:rPr lang="ru-RU" sz="1200" b="1" dirty="0" err="1" smtClean="0">
                <a:latin typeface="e-Ukraine Head Bold" pitchFamily="50" charset="-52"/>
              </a:rPr>
              <a:t>області</a:t>
            </a:r>
            <a:endParaRPr lang="ru-RU" sz="1200" b="1" dirty="0" smtClean="0">
              <a:latin typeface="e-Ukraine Head Bold" pitchFamily="50" charset="-52"/>
            </a:endParaRPr>
          </a:p>
          <a:p>
            <a:endParaRPr lang="ru-RU" sz="200" b="1" dirty="0" smtClean="0">
              <a:latin typeface="e-Ukraine Head Bold" pitchFamily="50" charset="-52"/>
            </a:endParaRPr>
          </a:p>
          <a:p>
            <a:r>
              <a:rPr lang="ru-RU" sz="1200" b="1" dirty="0" err="1" smtClean="0">
                <a:latin typeface="e-Ukraine Head Bold" pitchFamily="50" charset="-52"/>
              </a:rPr>
              <a:t>Державна</a:t>
            </a:r>
            <a:r>
              <a:rPr lang="ru-RU" sz="1200" b="1" dirty="0" smtClean="0">
                <a:latin typeface="e-Ukraine Head Bold" pitchFamily="50" charset="-52"/>
              </a:rPr>
              <a:t> </a:t>
            </a:r>
            <a:r>
              <a:rPr lang="ru-RU" sz="1200" b="1" dirty="0" err="1" smtClean="0">
                <a:latin typeface="e-Ukraine Head Bold" pitchFamily="50" charset="-52"/>
              </a:rPr>
              <a:t>податкова</a:t>
            </a:r>
            <a:r>
              <a:rPr lang="ru-RU" sz="1200" b="1" dirty="0" smtClean="0">
                <a:latin typeface="e-Ukraine Head Bold" pitchFamily="50" charset="-52"/>
              </a:rPr>
              <a:t> служба </a:t>
            </a:r>
            <a:r>
              <a:rPr lang="ru-RU" sz="1200" b="1" dirty="0" err="1" smtClean="0">
                <a:latin typeface="e-Ukraine Head Bold" pitchFamily="50" charset="-52"/>
              </a:rPr>
              <a:t>України</a:t>
            </a:r>
            <a:endParaRPr lang="ru-RU" sz="1200" b="1" dirty="0">
              <a:latin typeface="e-Ukraine Head Bold" pitchFamily="50" charset="-52"/>
            </a:endParaRPr>
          </a:p>
        </p:txBody>
      </p:sp>
      <p:pic>
        <p:nvPicPr>
          <p:cNvPr id="23" name="Рисунок 22" descr="долучайся.jpg"/>
          <p:cNvPicPr>
            <a:picLocks noChangeAspect="1"/>
          </p:cNvPicPr>
          <p:nvPr/>
        </p:nvPicPr>
        <p:blipFill>
          <a:blip r:embed="rId5" cstate="print"/>
          <a:srcRect l="5522" t="16482" r="66239" b="18246"/>
          <a:stretch>
            <a:fillRect/>
          </a:stretch>
        </p:blipFill>
        <p:spPr>
          <a:xfrm>
            <a:off x="352425" y="1781175"/>
            <a:ext cx="1543050" cy="2466975"/>
          </a:xfrm>
          <a:prstGeom prst="rect">
            <a:avLst/>
          </a:prstGeom>
        </p:spPr>
      </p:pic>
      <p:pic>
        <p:nvPicPr>
          <p:cNvPr id="24" name="Рисунок 23" descr="долучайся.jpg"/>
          <p:cNvPicPr>
            <a:picLocks noChangeAspect="1"/>
          </p:cNvPicPr>
          <p:nvPr/>
        </p:nvPicPr>
        <p:blipFill>
          <a:blip r:embed="rId5" cstate="print"/>
          <a:srcRect l="68275" t="42391" r="5229" b="16986"/>
          <a:stretch>
            <a:fillRect/>
          </a:stretch>
        </p:blipFill>
        <p:spPr>
          <a:xfrm>
            <a:off x="2667000" y="3638857"/>
            <a:ext cx="1517626" cy="1609418"/>
          </a:xfrm>
          <a:prstGeom prst="rect">
            <a:avLst/>
          </a:prstGeom>
        </p:spPr>
      </p:pic>
      <p:sp>
        <p:nvSpPr>
          <p:cNvPr id="25" name="Прямокутник 24"/>
          <p:cNvSpPr/>
          <p:nvPr/>
        </p:nvSpPr>
        <p:spPr>
          <a:xfrm>
            <a:off x="1885950" y="6296026"/>
            <a:ext cx="2333625" cy="323165"/>
          </a:xfrm>
          <a:prstGeom prst="rect">
            <a:avLst/>
          </a:prstGeom>
        </p:spPr>
        <p:txBody>
          <a:bodyPr wrap="square">
            <a:spAutoFit/>
          </a:bodyPr>
          <a:lstStyle/>
          <a:p>
            <a:r>
              <a:rPr lang="en-US" sz="1500" b="1" dirty="0" smtClean="0">
                <a:solidFill>
                  <a:srgbClr val="0033CC"/>
                </a:solidFill>
                <a:latin typeface="e-Ukraine Head Bold" pitchFamily="2" charset="-52"/>
              </a:rPr>
              <a:t>dp.ikc@tax.gov.ua</a:t>
            </a:r>
            <a:endParaRPr lang="en-US" sz="1500" b="1" dirty="0">
              <a:solidFill>
                <a:srgbClr val="0033CC"/>
              </a:solidFill>
              <a:latin typeface="e-Ukraine Head Bold" pitchFamily="2" charset="-52"/>
            </a:endParaRPr>
          </a:p>
        </p:txBody>
      </p:sp>
      <p:pic>
        <p:nvPicPr>
          <p:cNvPr id="37" name="Рисунок 36" descr="Версія для роботи (1280 × 785 пікс.), копія.png"/>
          <p:cNvPicPr>
            <a:picLocks noChangeAspect="1"/>
          </p:cNvPicPr>
          <p:nvPr/>
        </p:nvPicPr>
        <p:blipFill>
          <a:blip r:embed="rId6" cstate="print"/>
          <a:srcRect l="2212" t="2807" r="88365" b="88256"/>
          <a:stretch>
            <a:fillRect/>
          </a:stretch>
        </p:blipFill>
        <p:spPr>
          <a:xfrm>
            <a:off x="5087020" y="447676"/>
            <a:ext cx="704180" cy="409574"/>
          </a:xfrm>
          <a:prstGeom prst="rect">
            <a:avLst/>
          </a:prstGeom>
        </p:spPr>
      </p:pic>
      <p:sp>
        <p:nvSpPr>
          <p:cNvPr id="38" name="Прямокутник 37"/>
          <p:cNvSpPr/>
          <p:nvPr/>
        </p:nvSpPr>
        <p:spPr>
          <a:xfrm>
            <a:off x="5448300" y="1628775"/>
            <a:ext cx="4314825" cy="923330"/>
          </a:xfrm>
          <a:prstGeom prst="rect">
            <a:avLst/>
          </a:prstGeom>
        </p:spPr>
        <p:txBody>
          <a:bodyPr wrap="square">
            <a:spAutoFit/>
          </a:bodyPr>
          <a:lstStyle/>
          <a:p>
            <a:pPr algn="ctr" fontAlgn="base"/>
            <a:r>
              <a:rPr lang="uk-UA" b="1" dirty="0" smtClean="0">
                <a:solidFill>
                  <a:srgbClr val="0033CC"/>
                </a:solidFill>
                <a:latin typeface="e-Ukraine Head Bold" pitchFamily="50" charset="-52"/>
              </a:rPr>
              <a:t>Які суми сплачених податків  </a:t>
            </a:r>
            <a:endParaRPr lang="uk-UA" dirty="0" smtClean="0">
              <a:solidFill>
                <a:srgbClr val="0033CC"/>
              </a:solidFill>
              <a:latin typeface="e-Ukraine Head Bold" pitchFamily="50" charset="-52"/>
            </a:endParaRPr>
          </a:p>
          <a:p>
            <a:pPr algn="ctr" fontAlgn="base"/>
            <a:r>
              <a:rPr lang="uk-UA" b="1" dirty="0" smtClean="0">
                <a:solidFill>
                  <a:srgbClr val="0033CC"/>
                </a:solidFill>
                <a:latin typeface="e-Ukraine Head Bold" pitchFamily="50" charset="-52"/>
              </a:rPr>
              <a:t>враховуються для зменшення МПЗ?</a:t>
            </a:r>
            <a:endParaRPr lang="uk-UA" dirty="0">
              <a:solidFill>
                <a:srgbClr val="0033CC"/>
              </a:solidFill>
              <a:latin typeface="e-Ukraine Head Bold" pitchFamily="50" charset="-52"/>
            </a:endParaRPr>
          </a:p>
        </p:txBody>
      </p:sp>
      <p:sp>
        <p:nvSpPr>
          <p:cNvPr id="39" name="Прямокутник 38"/>
          <p:cNvSpPr/>
          <p:nvPr/>
        </p:nvSpPr>
        <p:spPr>
          <a:xfrm>
            <a:off x="7772400" y="3429001"/>
            <a:ext cx="1838325" cy="307777"/>
          </a:xfrm>
          <a:prstGeom prst="rect">
            <a:avLst/>
          </a:prstGeom>
        </p:spPr>
        <p:txBody>
          <a:bodyPr wrap="square">
            <a:spAutoFit/>
          </a:bodyPr>
          <a:lstStyle/>
          <a:p>
            <a:pPr lvl="0" algn="r" defTabSz="914400" fontAlgn="base">
              <a:spcBef>
                <a:spcPct val="0"/>
              </a:spcBef>
              <a:spcAft>
                <a:spcPct val="0"/>
              </a:spcAft>
            </a:pPr>
            <a:r>
              <a:rPr lang="uk-UA" sz="1400" b="1" dirty="0" smtClean="0">
                <a:latin typeface="e-Ukraine Light" pitchFamily="50" charset="-52"/>
                <a:cs typeface="Times New Roman" pitchFamily="18" charset="0"/>
              </a:rPr>
              <a:t>Липень  </a:t>
            </a:r>
            <a:r>
              <a:rPr lang="uk-UA" sz="1400" b="1" dirty="0" smtClean="0">
                <a:latin typeface="e-Ukraine Light" pitchFamily="50" charset="-52"/>
                <a:cs typeface="Times New Roman" pitchFamily="18" charset="0"/>
              </a:rPr>
              <a:t>2024</a:t>
            </a:r>
          </a:p>
        </p:txBody>
      </p:sp>
      <p:pic>
        <p:nvPicPr>
          <p:cNvPr id="47" name="Рисунок 46" descr="Версія для роботи (1280 × 785 пікс.), копія (2).png"/>
          <p:cNvPicPr>
            <a:picLocks noChangeAspect="1"/>
          </p:cNvPicPr>
          <p:nvPr/>
        </p:nvPicPr>
        <p:blipFill>
          <a:blip r:embed="rId7" cstate="print"/>
          <a:srcRect l="14615" t="72420" r="67404" b="5159"/>
          <a:stretch>
            <a:fillRect/>
          </a:stretch>
        </p:blipFill>
        <p:spPr>
          <a:xfrm>
            <a:off x="1114425" y="6151470"/>
            <a:ext cx="723900" cy="553570"/>
          </a:xfrm>
          <a:prstGeom prst="rect">
            <a:avLst/>
          </a:prstGeom>
        </p:spPr>
      </p:pic>
      <p:pic>
        <p:nvPicPr>
          <p:cNvPr id="29" name="Рисунок 28" descr="долучайся.jpg"/>
          <p:cNvPicPr>
            <a:picLocks noChangeAspect="1"/>
          </p:cNvPicPr>
          <p:nvPr/>
        </p:nvPicPr>
        <p:blipFill>
          <a:blip r:embed="rId5" cstate="print"/>
          <a:srcRect l="68275" t="17268" r="10096" b="57075"/>
          <a:stretch>
            <a:fillRect/>
          </a:stretch>
        </p:blipFill>
        <p:spPr>
          <a:xfrm>
            <a:off x="2790248" y="2669701"/>
            <a:ext cx="1238828" cy="1016474"/>
          </a:xfrm>
          <a:prstGeom prst="rect">
            <a:avLst/>
          </a:prstGeom>
        </p:spPr>
      </p:pic>
      <p:sp>
        <p:nvSpPr>
          <p:cNvPr id="16" name="Прямоугольник 15"/>
          <p:cNvSpPr/>
          <p:nvPr/>
        </p:nvSpPr>
        <p:spPr>
          <a:xfrm>
            <a:off x="0" y="238036"/>
            <a:ext cx="4953000" cy="738664"/>
          </a:xfrm>
          <a:prstGeom prst="rect">
            <a:avLst/>
          </a:prstGeom>
        </p:spPr>
        <p:txBody>
          <a:bodyPr>
            <a:spAutoFit/>
          </a:bodyPr>
          <a:lstStyle/>
          <a:p>
            <a:pPr lvl="0" indent="449263" algn="ctr" defTabSz="914400" eaLnBrk="0" fontAlgn="base" hangingPunct="0">
              <a:spcBef>
                <a:spcPct val="0"/>
              </a:spcBef>
            </a:pPr>
            <a:r>
              <a:rPr lang="ru-RU" altLang="ru-RU" sz="1400" b="1" dirty="0" smtClean="0">
                <a:solidFill>
                  <a:srgbClr val="0033CC"/>
                </a:solidFill>
                <a:latin typeface="e-Ukraine Light" panose="00000400000000000000" pitchFamily="50" charset="-52"/>
              </a:rPr>
              <a:t>Будьте в </a:t>
            </a:r>
            <a:r>
              <a:rPr lang="ru-RU" altLang="ru-RU" sz="1400" b="1" dirty="0" err="1" smtClean="0">
                <a:solidFill>
                  <a:srgbClr val="0033CC"/>
                </a:solidFill>
                <a:latin typeface="e-Ukraine Light" panose="00000400000000000000" pitchFamily="50" charset="-52"/>
              </a:rPr>
              <a:t>курсі</a:t>
            </a:r>
            <a:r>
              <a:rPr lang="ru-RU" altLang="ru-RU" sz="1400" b="1" dirty="0" smtClean="0">
                <a:solidFill>
                  <a:srgbClr val="0033CC"/>
                </a:solidFill>
                <a:latin typeface="e-Ukraine Light" panose="00000400000000000000" pitchFamily="50" charset="-52"/>
              </a:rPr>
              <a:t> </a:t>
            </a:r>
            <a:r>
              <a:rPr lang="ru-RU" altLang="ru-RU" sz="1400" b="1" dirty="0" err="1" smtClean="0">
                <a:solidFill>
                  <a:srgbClr val="0033CC"/>
                </a:solidFill>
                <a:latin typeface="e-Ukraine Light" panose="00000400000000000000" pitchFamily="50" charset="-52"/>
              </a:rPr>
              <a:t>податкового</a:t>
            </a:r>
            <a:r>
              <a:rPr lang="ru-RU" altLang="ru-RU" sz="1400" b="1" dirty="0" smtClean="0">
                <a:solidFill>
                  <a:srgbClr val="0033CC"/>
                </a:solidFill>
                <a:latin typeface="e-Ukraine Light" panose="00000400000000000000" pitchFamily="50" charset="-52"/>
              </a:rPr>
              <a:t> </a:t>
            </a:r>
            <a:r>
              <a:rPr lang="ru-RU" altLang="ru-RU" sz="1400" b="1" dirty="0" err="1" smtClean="0">
                <a:solidFill>
                  <a:srgbClr val="0033CC"/>
                </a:solidFill>
                <a:latin typeface="e-Ukraine Light" panose="00000400000000000000" pitchFamily="50" charset="-52"/>
              </a:rPr>
              <a:t>законодавства</a:t>
            </a:r>
            <a:r>
              <a:rPr lang="ru-RU" altLang="ru-RU" sz="1400" b="1" dirty="0" smtClean="0">
                <a:solidFill>
                  <a:srgbClr val="0033CC"/>
                </a:solidFill>
                <a:latin typeface="e-Ukraine Light" panose="00000400000000000000" pitchFamily="50" charset="-52"/>
              </a:rPr>
              <a:t>: </a:t>
            </a:r>
            <a:r>
              <a:rPr lang="ru-RU" altLang="ru-RU" sz="1400" b="1" dirty="0" err="1" smtClean="0">
                <a:solidFill>
                  <a:srgbClr val="0033CC"/>
                </a:solidFill>
                <a:latin typeface="e-Ukraine Light" panose="00000400000000000000" pitchFamily="50" charset="-52"/>
              </a:rPr>
              <a:t>користуйтеся</a:t>
            </a:r>
            <a:r>
              <a:rPr lang="ru-RU" altLang="ru-RU" sz="1400" b="1" dirty="0" smtClean="0">
                <a:solidFill>
                  <a:srgbClr val="0033CC"/>
                </a:solidFill>
                <a:latin typeface="e-Ukraine Light" panose="00000400000000000000" pitchFamily="50" charset="-52"/>
              </a:rPr>
              <a:t> </a:t>
            </a:r>
            <a:r>
              <a:rPr lang="ru-RU" altLang="ru-RU" sz="1400" b="1" dirty="0" err="1" smtClean="0">
                <a:solidFill>
                  <a:srgbClr val="0033CC"/>
                </a:solidFill>
                <a:latin typeface="e-Ukraine Light" panose="00000400000000000000" pitchFamily="50" charset="-52"/>
              </a:rPr>
              <a:t>офіційними</a:t>
            </a:r>
            <a:r>
              <a:rPr lang="ru-RU" altLang="ru-RU" sz="1400" b="1" dirty="0" smtClean="0">
                <a:solidFill>
                  <a:srgbClr val="0033CC"/>
                </a:solidFill>
                <a:latin typeface="e-Ukraine Light" panose="00000400000000000000" pitchFamily="50" charset="-52"/>
              </a:rPr>
              <a:t> </a:t>
            </a:r>
            <a:r>
              <a:rPr lang="ru-RU" altLang="ru-RU" sz="1400" b="1" dirty="0" err="1" smtClean="0">
                <a:solidFill>
                  <a:srgbClr val="0033CC"/>
                </a:solidFill>
                <a:latin typeface="e-Ukraine Light" panose="00000400000000000000" pitchFamily="50" charset="-52"/>
              </a:rPr>
              <a:t>джерелами</a:t>
            </a:r>
            <a:r>
              <a:rPr lang="ru-RU" altLang="ru-RU" sz="1400" b="1" dirty="0" smtClean="0">
                <a:solidFill>
                  <a:srgbClr val="0033CC"/>
                </a:solidFill>
                <a:latin typeface="e-Ukraine Light" panose="00000400000000000000" pitchFamily="50" charset="-52"/>
              </a:rPr>
              <a:t> </a:t>
            </a:r>
            <a:r>
              <a:rPr lang="ru-RU" altLang="ru-RU" sz="1400" b="1" dirty="0" err="1" smtClean="0">
                <a:solidFill>
                  <a:srgbClr val="0033CC"/>
                </a:solidFill>
                <a:latin typeface="e-Ukraine Light" panose="00000400000000000000" pitchFamily="50" charset="-52"/>
              </a:rPr>
              <a:t>інформації</a:t>
            </a:r>
            <a:r>
              <a:rPr lang="ru-RU" altLang="ru-RU" sz="1400" b="1" dirty="0" smtClean="0">
                <a:solidFill>
                  <a:srgbClr val="0033CC"/>
                </a:solidFill>
                <a:latin typeface="e-Ukraine Light" panose="00000400000000000000" pitchFamily="50" charset="-52"/>
              </a:rPr>
              <a:t> </a:t>
            </a:r>
            <a:r>
              <a:rPr lang="ru-RU" altLang="ru-RU" sz="1400" b="1" dirty="0" err="1" smtClean="0">
                <a:solidFill>
                  <a:srgbClr val="0033CC"/>
                </a:solidFill>
                <a:latin typeface="e-Ukraine Light" panose="00000400000000000000" pitchFamily="50" charset="-52"/>
              </a:rPr>
              <a:t>податкової</a:t>
            </a:r>
            <a:r>
              <a:rPr lang="ru-RU" altLang="ru-RU" sz="1400" b="1" dirty="0" smtClean="0">
                <a:solidFill>
                  <a:srgbClr val="0033CC"/>
                </a:solidFill>
                <a:latin typeface="e-Ukraine Light" panose="00000400000000000000" pitchFamily="50" charset="-52"/>
              </a:rPr>
              <a:t> </a:t>
            </a:r>
            <a:r>
              <a:rPr lang="ru-RU" altLang="ru-RU" sz="1400" b="1" dirty="0" err="1" smtClean="0">
                <a:solidFill>
                  <a:srgbClr val="0033CC"/>
                </a:solidFill>
                <a:latin typeface="e-Ukraine Light" panose="00000400000000000000" pitchFamily="50" charset="-52"/>
              </a:rPr>
              <a:t>служби</a:t>
            </a:r>
            <a:r>
              <a:rPr lang="ru-RU" altLang="ru-RU" sz="1400" b="1" dirty="0" smtClean="0">
                <a:solidFill>
                  <a:srgbClr val="0033CC"/>
                </a:solidFill>
                <a:latin typeface="e-Ukraine Light" panose="00000400000000000000" pitchFamily="50" charset="-52"/>
              </a:rPr>
              <a:t> </a:t>
            </a:r>
            <a:r>
              <a:rPr lang="ru-RU" altLang="ru-RU" sz="1400" b="1" dirty="0" err="1" smtClean="0">
                <a:solidFill>
                  <a:srgbClr val="0033CC"/>
                </a:solidFill>
                <a:latin typeface="e-Ukraine Light" panose="00000400000000000000" pitchFamily="50" charset="-52"/>
              </a:rPr>
              <a:t>Дніпропетровщини</a:t>
            </a:r>
            <a:r>
              <a:rPr lang="ru-RU" altLang="ru-RU" sz="1400" b="1" dirty="0" smtClean="0">
                <a:solidFill>
                  <a:srgbClr val="0033CC"/>
                </a:solidFill>
                <a:latin typeface="e-Ukraine Light" panose="00000400000000000000" pitchFamily="50" charset="-52"/>
              </a:rPr>
              <a:t>!</a:t>
            </a:r>
            <a:endParaRPr lang="ru-RU" altLang="ru-RU" sz="1400" b="1" dirty="0">
              <a:solidFill>
                <a:srgbClr val="0033CC"/>
              </a:solidFill>
              <a:latin typeface="e-Ukraine Light" panose="00000400000000000000" pitchFamily="50" charset="-52"/>
            </a:endParaRPr>
          </a:p>
        </p:txBody>
      </p:sp>
      <p:pic>
        <p:nvPicPr>
          <p:cNvPr id="17" name="Picture 7"/>
          <p:cNvPicPr>
            <a:picLocks noChangeAspect="1" noChangeArrowheads="1"/>
          </p:cNvPicPr>
          <p:nvPr/>
        </p:nvPicPr>
        <p:blipFill>
          <a:blip r:embed="rId8" cstate="print"/>
          <a:srcRect r="53047"/>
          <a:stretch>
            <a:fillRect/>
          </a:stretch>
        </p:blipFill>
        <p:spPr bwMode="auto">
          <a:xfrm rot="5400000">
            <a:off x="5791832" y="5325386"/>
            <a:ext cx="979532" cy="2085697"/>
          </a:xfrm>
          <a:prstGeom prst="rect">
            <a:avLst/>
          </a:prstGeom>
          <a:noFill/>
          <a:ln w="9525">
            <a:noFill/>
            <a:miter lim="800000"/>
            <a:headEnd/>
            <a:tailEnd/>
          </a:ln>
        </p:spPr>
      </p:pic>
    </p:spTree>
    <p:extLst>
      <p:ext uri="{BB962C8B-B14F-4D97-AF65-F5344CB8AC3E}">
        <p14:creationId xmlns="" xmlns:p14="http://schemas.microsoft.com/office/powerpoint/2010/main" val="3382142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xmlns="" id="{AB020ADF-A26B-4DB1-A8F3-01CE965CB04E}"/>
              </a:ext>
            </a:extLst>
          </p:cNvPr>
          <p:cNvSpPr/>
          <p:nvPr/>
        </p:nvSpPr>
        <p:spPr>
          <a:xfrm>
            <a:off x="228599" y="180974"/>
            <a:ext cx="4591051" cy="6257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49580" algn="just">
              <a:spcAft>
                <a:spcPts val="0"/>
              </a:spcAft>
            </a:pPr>
            <a:endParaRPr lang="uk-UA" sz="1200">
              <a:latin typeface="e-Ukraine Light" panose="00000400000000000000" pitchFamily="50" charset="-52"/>
              <a:ea typeface="Times New Roman" panose="02020603050405020304" pitchFamily="18" charset="0"/>
              <a:cs typeface="Times New Roman" panose="02020603050405020304" pitchFamily="18" charset="0"/>
            </a:endParaRPr>
          </a:p>
        </p:txBody>
      </p:sp>
      <p:sp>
        <p:nvSpPr>
          <p:cNvPr id="3073" name="Rectangle 1"/>
          <p:cNvSpPr>
            <a:spLocks noChangeArrowheads="1"/>
          </p:cNvSpPr>
          <p:nvPr/>
        </p:nvSpPr>
        <p:spPr bwMode="auto">
          <a:xfrm>
            <a:off x="171450" y="3068210"/>
            <a:ext cx="4648199"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uk-UA" sz="1400" smtClean="0">
                <a:latin typeface="Times New Roman" pitchFamily="18" charset="0"/>
                <a:cs typeface="Times New Roman" pitchFamily="18" charset="0"/>
              </a:rPr>
              <a:t>  </a:t>
            </a:r>
            <a:endParaRPr lang="uk-UA" sz="1300" smtClean="0">
              <a:latin typeface="e-Ukraine Light"/>
              <a:cs typeface="Times New Roman" pitchFamily="18" charset="0"/>
            </a:endParaRPr>
          </a:p>
        </p:txBody>
      </p:sp>
      <p:sp>
        <p:nvSpPr>
          <p:cNvPr id="12" name="Прямоугольник 11"/>
          <p:cNvSpPr/>
          <p:nvPr/>
        </p:nvSpPr>
        <p:spPr>
          <a:xfrm>
            <a:off x="247650" y="171554"/>
            <a:ext cx="4600575" cy="6571030"/>
          </a:xfrm>
          <a:prstGeom prst="rect">
            <a:avLst/>
          </a:prstGeom>
        </p:spPr>
        <p:txBody>
          <a:bodyPr wrap="square">
            <a:spAutoFit/>
          </a:bodyPr>
          <a:lstStyle/>
          <a:p>
            <a:pPr indent="361950" algn="just"/>
            <a:r>
              <a:rPr lang="uk-UA" sz="1200" dirty="0" smtClean="0"/>
              <a:t>Головне управління ДПС у Дніпропетровській області нагадує. </a:t>
            </a:r>
          </a:p>
          <a:p>
            <a:pPr indent="361950" algn="just"/>
            <a:r>
              <a:rPr lang="uk-UA" sz="1200" dirty="0" smtClean="0"/>
              <a:t>Податкова знижка для фізичних осіб, які не є суб’єктами господарювання, – це документально підтверджена сума (вартість) витрат платника податку – резидента у зв’язку з придбанням товарів (робіт, послуг) у резидентів – фізичних або юридичних осіб протягом звітного року, на яку дозволяється зменшення його загального річного оподатковуваного доходу, одержаного за наслідками такого звітного року у вигляді заробітної плати та/або у вигляді дивідендів, у випадках, визначених Податковим кодексом України (ПКУ) (</a:t>
            </a:r>
            <a:r>
              <a:rPr lang="uk-UA" sz="1200" dirty="0" err="1" smtClean="0"/>
              <a:t>п.п</a:t>
            </a:r>
            <a:r>
              <a:rPr lang="uk-UA" sz="1200" dirty="0" smtClean="0"/>
              <a:t>. 14.1.170 п. 14.1 ст. 14 ПКУ). </a:t>
            </a:r>
          </a:p>
          <a:p>
            <a:pPr indent="361950" algn="just"/>
            <a:endParaRPr lang="uk-UA" sz="1200" dirty="0" smtClean="0"/>
          </a:p>
          <a:p>
            <a:pPr indent="361950" algn="just"/>
            <a:r>
              <a:rPr lang="uk-UA" sz="1200" dirty="0" smtClean="0"/>
              <a:t>Заробітна плата – це основна та додаткова заробітна плата, інші заохочувальні та компенсаційні виплати, які виплачуються (надаються) платнику податку у зв’язку з відносинами трудового найму згідно із законом (</a:t>
            </a:r>
            <a:r>
              <a:rPr lang="uk-UA" sz="1200" dirty="0" err="1" smtClean="0"/>
              <a:t>п.п</a:t>
            </a:r>
            <a:r>
              <a:rPr lang="uk-UA" sz="1200" dirty="0" smtClean="0"/>
              <a:t>. 14.1.48 п.14.1 ст.14 ПКУ). </a:t>
            </a:r>
          </a:p>
          <a:p>
            <a:pPr indent="361950" algn="just"/>
            <a:endParaRPr lang="uk-UA" sz="1200" dirty="0" smtClean="0"/>
          </a:p>
          <a:p>
            <a:pPr indent="361950" algn="just"/>
            <a:r>
              <a:rPr lang="uk-UA" sz="1200" dirty="0" smtClean="0"/>
              <a:t>Підпунктом 14.1.49 п. 14.1 ст. 14 ПКУ визначено, що дивіденди – це платіж, що здійснюється юридичною особою, в тому числі емітентом корпоративних прав, інвестиційних сертифікатів чи інших цінних паперів, на користь власника таких корпоративних прав, інвестиційних сертифікатів та інших цінних паперів, що засвідчують право власності інвестора на частку (пай) у майні (активах) емітента, у зв’язку з розподілом частини його прибутку, розрахованого за правилами бухгалтерського обліку. </a:t>
            </a:r>
          </a:p>
          <a:p>
            <a:pPr indent="361950" algn="just"/>
            <a:endParaRPr lang="uk-UA" sz="1200" dirty="0" smtClean="0"/>
          </a:p>
          <a:p>
            <a:pPr indent="361950" algn="just"/>
            <a:r>
              <a:rPr lang="uk-UA" sz="1200" dirty="0" smtClean="0"/>
              <a:t>Порядок застосування податкової знижки передбачений               ст. 166 ПКУ. </a:t>
            </a:r>
          </a:p>
          <a:p>
            <a:pPr indent="361950" algn="just"/>
            <a:endParaRPr lang="uk-UA" sz="500" dirty="0" smtClean="0"/>
          </a:p>
          <a:p>
            <a:pPr indent="361950" algn="just"/>
            <a:r>
              <a:rPr lang="ru-RU" sz="1200" dirty="0" err="1" smtClean="0"/>
              <a:t>Загальна</a:t>
            </a:r>
            <a:r>
              <a:rPr lang="ru-RU" sz="1200" dirty="0" smtClean="0"/>
              <a:t> сума </a:t>
            </a:r>
            <a:r>
              <a:rPr lang="ru-RU" sz="1200" dirty="0" err="1" smtClean="0"/>
              <a:t>податкової</a:t>
            </a:r>
            <a:r>
              <a:rPr lang="ru-RU" sz="1200" dirty="0" smtClean="0"/>
              <a:t> </a:t>
            </a:r>
            <a:r>
              <a:rPr lang="ru-RU" sz="1200" dirty="0" err="1" smtClean="0"/>
              <a:t>знижки</a:t>
            </a:r>
            <a:r>
              <a:rPr lang="ru-RU" sz="1200" dirty="0" smtClean="0"/>
              <a:t>, </a:t>
            </a:r>
            <a:r>
              <a:rPr lang="ru-RU" sz="1200" dirty="0" err="1" smtClean="0"/>
              <a:t>нарахована</a:t>
            </a:r>
            <a:r>
              <a:rPr lang="ru-RU" sz="1200" dirty="0" smtClean="0"/>
              <a:t> </a:t>
            </a:r>
            <a:r>
              <a:rPr lang="ru-RU" sz="1200" dirty="0" err="1" smtClean="0"/>
              <a:t>платнику</a:t>
            </a:r>
            <a:r>
              <a:rPr lang="ru-RU" sz="1200" dirty="0" smtClean="0"/>
              <a:t> </a:t>
            </a:r>
            <a:r>
              <a:rPr lang="ru-RU" sz="1200" dirty="0" err="1" smtClean="0"/>
              <a:t>податку</a:t>
            </a:r>
            <a:r>
              <a:rPr lang="ru-RU" sz="1200" dirty="0" smtClean="0"/>
              <a:t> в </a:t>
            </a:r>
            <a:r>
              <a:rPr lang="ru-RU" sz="1200" dirty="0" err="1" smtClean="0"/>
              <a:t>звітному</a:t>
            </a:r>
            <a:r>
              <a:rPr lang="ru-RU" sz="1200" dirty="0" smtClean="0"/>
              <a:t> </a:t>
            </a:r>
            <a:r>
              <a:rPr lang="ru-RU" sz="1200" dirty="0" err="1" smtClean="0"/>
              <a:t>податковому</a:t>
            </a:r>
            <a:r>
              <a:rPr lang="ru-RU" sz="1200" dirty="0" smtClean="0"/>
              <a:t> </a:t>
            </a:r>
            <a:r>
              <a:rPr lang="ru-RU" sz="1200" dirty="0" err="1" smtClean="0"/>
              <a:t>році</a:t>
            </a:r>
            <a:r>
              <a:rPr lang="ru-RU" sz="1200" dirty="0" smtClean="0"/>
              <a:t>, не </a:t>
            </a:r>
            <a:r>
              <a:rPr lang="ru-RU" sz="1200" dirty="0" err="1" smtClean="0"/>
              <a:t>може</a:t>
            </a:r>
            <a:r>
              <a:rPr lang="ru-RU" sz="1200" dirty="0" smtClean="0"/>
              <a:t> </a:t>
            </a:r>
            <a:r>
              <a:rPr lang="ru-RU" sz="1200" dirty="0" err="1" smtClean="0"/>
              <a:t>перевищувати</a:t>
            </a:r>
            <a:r>
              <a:rPr lang="ru-RU" sz="1200" dirty="0" smtClean="0"/>
              <a:t> </a:t>
            </a:r>
            <a:r>
              <a:rPr lang="ru-RU" sz="1200" dirty="0" err="1" smtClean="0"/>
              <a:t>суми</a:t>
            </a:r>
            <a:r>
              <a:rPr lang="ru-RU" sz="1200" dirty="0" smtClean="0"/>
              <a:t> </a:t>
            </a:r>
            <a:r>
              <a:rPr lang="ru-RU" sz="1200" dirty="0" err="1" smtClean="0"/>
              <a:t>річного</a:t>
            </a:r>
            <a:r>
              <a:rPr lang="ru-RU" sz="1200" dirty="0" smtClean="0"/>
              <a:t> </a:t>
            </a:r>
            <a:r>
              <a:rPr lang="ru-RU" sz="1200" dirty="0" err="1" smtClean="0"/>
              <a:t>загального</a:t>
            </a:r>
            <a:r>
              <a:rPr lang="ru-RU" sz="1200" dirty="0" smtClean="0"/>
              <a:t> </a:t>
            </a:r>
            <a:r>
              <a:rPr lang="ru-RU" sz="1200" dirty="0" err="1" smtClean="0"/>
              <a:t>оподатковуваного</a:t>
            </a:r>
            <a:r>
              <a:rPr lang="ru-RU" sz="1200" dirty="0" smtClean="0"/>
              <a:t> доходу </a:t>
            </a:r>
            <a:r>
              <a:rPr lang="ru-RU" sz="1200" dirty="0" err="1" smtClean="0"/>
              <a:t>платника</a:t>
            </a:r>
            <a:r>
              <a:rPr lang="ru-RU" sz="1200" dirty="0" smtClean="0"/>
              <a:t> </a:t>
            </a:r>
            <a:r>
              <a:rPr lang="ru-RU" sz="1200" dirty="0" err="1" smtClean="0"/>
              <a:t>податку</a:t>
            </a:r>
            <a:r>
              <a:rPr lang="ru-RU" sz="1200" dirty="0" smtClean="0"/>
              <a:t>, </a:t>
            </a:r>
            <a:r>
              <a:rPr lang="ru-RU" sz="1200" dirty="0" err="1" smtClean="0"/>
              <a:t>нарахованого</a:t>
            </a:r>
            <a:r>
              <a:rPr lang="ru-RU" sz="1200" dirty="0" smtClean="0"/>
              <a:t> як </a:t>
            </a:r>
            <a:r>
              <a:rPr lang="ru-RU" sz="1200" dirty="0" err="1" smtClean="0"/>
              <a:t>заробітна</a:t>
            </a:r>
            <a:r>
              <a:rPr lang="ru-RU" sz="1200" dirty="0" smtClean="0"/>
              <a:t> плата, </a:t>
            </a:r>
            <a:r>
              <a:rPr lang="ru-RU" sz="1200" dirty="0" err="1" smtClean="0"/>
              <a:t>зменшена</a:t>
            </a:r>
            <a:r>
              <a:rPr lang="ru-RU" sz="1200" dirty="0" smtClean="0"/>
              <a:t> </a:t>
            </a:r>
            <a:r>
              <a:rPr lang="ru-RU" sz="1200" dirty="0" err="1" smtClean="0"/>
              <a:t>з</a:t>
            </a:r>
            <a:r>
              <a:rPr lang="ru-RU" sz="1200" dirty="0" smtClean="0"/>
              <a:t> </a:t>
            </a:r>
            <a:r>
              <a:rPr lang="ru-RU" sz="1200" dirty="0" err="1" smtClean="0"/>
              <a:t>урахуванням</a:t>
            </a:r>
            <a:r>
              <a:rPr lang="ru-RU" sz="1200" dirty="0" smtClean="0"/>
              <a:t> </a:t>
            </a:r>
            <a:r>
              <a:rPr lang="ru-RU" sz="1200" dirty="0" err="1" smtClean="0"/>
              <a:t>положень</a:t>
            </a:r>
            <a:r>
              <a:rPr lang="ru-RU" sz="1200" dirty="0" smtClean="0"/>
              <a:t> п. 164.6 ст. 164 ПКУ, </a:t>
            </a:r>
            <a:r>
              <a:rPr lang="ru-RU" sz="1200" dirty="0" err="1" smtClean="0"/>
              <a:t>крім</a:t>
            </a:r>
            <a:r>
              <a:rPr lang="ru-RU" sz="1200" dirty="0" smtClean="0"/>
              <a:t> </a:t>
            </a:r>
            <a:r>
              <a:rPr lang="ru-RU" sz="1200" dirty="0" err="1" smtClean="0"/>
              <a:t>випадку</a:t>
            </a:r>
            <a:r>
              <a:rPr lang="ru-RU" sz="1200" dirty="0" smtClean="0"/>
              <a:t>, </a:t>
            </a:r>
            <a:r>
              <a:rPr lang="ru-RU" sz="1200" dirty="0" err="1" smtClean="0"/>
              <a:t>визначеного</a:t>
            </a:r>
            <a:r>
              <a:rPr lang="ru-RU" sz="1200" dirty="0" smtClean="0"/>
              <a:t> п.п. 166.4.4 п. 166.4 ст. 166 ПКУ (п.п. 166.4.2 п. 166.4 ст. 166 ПКУ). </a:t>
            </a:r>
            <a:endParaRPr lang="uk-UA" sz="1200" dirty="0" smtClean="0"/>
          </a:p>
          <a:p>
            <a:pPr algn="just" fontAlgn="base"/>
            <a:endParaRPr lang="uk-UA" sz="1300" dirty="0" smtClean="0">
              <a:latin typeface="e-Ukraine Light" pitchFamily="2" charset="-52"/>
            </a:endParaRPr>
          </a:p>
        </p:txBody>
      </p:sp>
      <p:sp>
        <p:nvSpPr>
          <p:cNvPr id="16" name="Прямоугольник 15"/>
          <p:cNvSpPr/>
          <p:nvPr/>
        </p:nvSpPr>
        <p:spPr>
          <a:xfrm>
            <a:off x="5010150" y="402387"/>
            <a:ext cx="4686298" cy="400110"/>
          </a:xfrm>
          <a:prstGeom prst="rect">
            <a:avLst/>
          </a:prstGeom>
        </p:spPr>
        <p:txBody>
          <a:bodyPr wrap="square">
            <a:spAutoFit/>
          </a:bodyPr>
          <a:lstStyle/>
          <a:p>
            <a:pPr indent="457200" algn="just"/>
            <a:endParaRPr lang="uk-UA" sz="1000" dirty="0" smtClean="0">
              <a:latin typeface="e-Ukraine" pitchFamily="2" charset="-52"/>
            </a:endParaRPr>
          </a:p>
          <a:p>
            <a:pPr indent="457200" algn="just"/>
            <a:endParaRPr lang="uk-UA" sz="1000" dirty="0" smtClean="0">
              <a:latin typeface="e-Ukraine" pitchFamily="2" charset="-52"/>
            </a:endParaRPr>
          </a:p>
        </p:txBody>
      </p:sp>
      <p:sp>
        <p:nvSpPr>
          <p:cNvPr id="18" name="Прямоугольник 17"/>
          <p:cNvSpPr/>
          <p:nvPr/>
        </p:nvSpPr>
        <p:spPr>
          <a:xfrm>
            <a:off x="5019675" y="0"/>
            <a:ext cx="4714876" cy="446276"/>
          </a:xfrm>
          <a:prstGeom prst="rect">
            <a:avLst/>
          </a:prstGeom>
        </p:spPr>
        <p:txBody>
          <a:bodyPr wrap="square">
            <a:spAutoFit/>
          </a:bodyPr>
          <a:lstStyle/>
          <a:p>
            <a:pPr algn="just" fontAlgn="base"/>
            <a:endParaRPr lang="ru-RU" sz="1100" dirty="0" smtClean="0">
              <a:latin typeface="Arial" pitchFamily="34" charset="0"/>
              <a:cs typeface="Arial" pitchFamily="34" charset="0"/>
            </a:endParaRPr>
          </a:p>
          <a:p>
            <a:pPr algn="just" fontAlgn="base"/>
            <a:r>
              <a:rPr lang="ru-RU" sz="1200" dirty="0" smtClean="0">
                <a:latin typeface="Arial" pitchFamily="34" charset="0"/>
                <a:cs typeface="Arial" pitchFamily="34" charset="0"/>
              </a:rPr>
              <a:t>	</a:t>
            </a:r>
            <a:endParaRPr lang="uk-UA" sz="1200" dirty="0" smtClean="0">
              <a:latin typeface="e-Ukraine"/>
            </a:endParaRPr>
          </a:p>
        </p:txBody>
      </p:sp>
      <p:pic>
        <p:nvPicPr>
          <p:cNvPr id="7" name="Picture 7"/>
          <p:cNvPicPr>
            <a:picLocks noChangeAspect="1" noChangeArrowheads="1"/>
          </p:cNvPicPr>
          <p:nvPr/>
        </p:nvPicPr>
        <p:blipFill>
          <a:blip r:embed="rId2" cstate="print"/>
          <a:srcRect r="53047"/>
          <a:stretch>
            <a:fillRect/>
          </a:stretch>
        </p:blipFill>
        <p:spPr bwMode="auto">
          <a:xfrm rot="10800000" flipH="1">
            <a:off x="9548132" y="6096000"/>
            <a:ext cx="357868" cy="762000"/>
          </a:xfrm>
          <a:prstGeom prst="rect">
            <a:avLst/>
          </a:prstGeom>
          <a:noFill/>
          <a:ln w="9525">
            <a:noFill/>
            <a:miter lim="800000"/>
            <a:headEnd/>
            <a:tailEnd/>
          </a:ln>
        </p:spPr>
      </p:pic>
      <p:pic>
        <p:nvPicPr>
          <p:cNvPr id="9" name="Picture 6"/>
          <p:cNvPicPr>
            <a:picLocks noChangeAspect="1" noChangeArrowheads="1"/>
          </p:cNvPicPr>
          <p:nvPr/>
        </p:nvPicPr>
        <p:blipFill>
          <a:blip r:embed="rId3" cstate="print"/>
          <a:srcRect b="-705"/>
          <a:stretch>
            <a:fillRect/>
          </a:stretch>
        </p:blipFill>
        <p:spPr bwMode="auto">
          <a:xfrm>
            <a:off x="0" y="6352564"/>
            <a:ext cx="1047749" cy="505436"/>
          </a:xfrm>
          <a:prstGeom prst="rect">
            <a:avLst/>
          </a:prstGeom>
          <a:noFill/>
          <a:ln w="9525">
            <a:noFill/>
            <a:miter lim="800000"/>
            <a:headEnd/>
            <a:tailEnd/>
          </a:ln>
        </p:spPr>
      </p:pic>
      <p:sp>
        <p:nvSpPr>
          <p:cNvPr id="11" name="Прямоугольник 10"/>
          <p:cNvSpPr/>
          <p:nvPr/>
        </p:nvSpPr>
        <p:spPr>
          <a:xfrm>
            <a:off x="5029200" y="181079"/>
            <a:ext cx="4714875" cy="6201698"/>
          </a:xfrm>
          <a:prstGeom prst="rect">
            <a:avLst/>
          </a:prstGeom>
        </p:spPr>
        <p:txBody>
          <a:bodyPr wrap="square">
            <a:spAutoFit/>
          </a:bodyPr>
          <a:lstStyle/>
          <a:p>
            <a:pPr indent="361950" algn="just"/>
            <a:r>
              <a:rPr lang="uk-UA" sz="1200" dirty="0" smtClean="0"/>
              <a:t>Сума податкової знижки, нарахована платнику податку у звітному податковому році, у разі включення до податкової знижки витрат, передбачених </a:t>
            </a:r>
            <a:r>
              <a:rPr lang="uk-UA" sz="1200" dirty="0" err="1" smtClean="0"/>
              <a:t>п.п</a:t>
            </a:r>
            <a:r>
              <a:rPr lang="uk-UA" sz="1200" dirty="0" smtClean="0"/>
              <a:t>. 166.3.10 п. 166.3 ст. 166 ПКУ, розраховується окремо від інших витрат та не може перевищувати суму річного загального оподатковуваного доходу платника податку, отриманого у вигляді дивідендів, крім сум дивідендів, що не включаються до розрахунку загального місячного (річного) оподатковуваного доходу (</a:t>
            </a:r>
            <a:r>
              <a:rPr lang="uk-UA" sz="1200" dirty="0" err="1" smtClean="0"/>
              <a:t>п.п</a:t>
            </a:r>
            <a:r>
              <a:rPr lang="uk-UA" sz="1200" dirty="0" smtClean="0"/>
              <a:t>. 166.4.4 п. 166.4 ст. 166 ПКУ). </a:t>
            </a:r>
          </a:p>
          <a:p>
            <a:pPr indent="361950" algn="just"/>
            <a:endParaRPr lang="uk-UA" sz="1200" dirty="0" smtClean="0"/>
          </a:p>
          <a:p>
            <a:pPr indent="361950" algn="just"/>
            <a:r>
              <a:rPr lang="uk-UA" sz="1200" dirty="0" smtClean="0"/>
              <a:t>При цьому, </a:t>
            </a:r>
            <a:r>
              <a:rPr lang="uk-UA" sz="1200" dirty="0" err="1" smtClean="0"/>
              <a:t>п.п</a:t>
            </a:r>
            <a:r>
              <a:rPr lang="uk-UA" sz="1200" dirty="0" smtClean="0"/>
              <a:t>. 166.3.10 п. 166.3 ст. 166 ПКУ передбачено, що платник податку має право включити до податкової знижки у зменшення оподатковуваного доходу у вигляді дивідендів, крім сум дивідендів, які не включаються до розрахунку загального місячного (річного) оподатковуваного доходу, фактично здійснені ним протягом звітного податкового року витрати на придбання акцій (інших корпоративних прав), емітентом яких є юридична особа, яка набула статус резидента Дія Сіті згідно з частиною третьою ст. 5 Закону України від 15 липня 2021 року № 1667-ІХ «Про стимулювання розвитку цифрової економіки в Україні» із змінами (далі – Закон № 1667), за умови що такі витрати були понесені платником податку до набуття емітентом статусу резидента Дія Сіті або впродовж періоду, коли такий резидент Дія Сіті відповідав вимозі, встановленій п. 3 частини третьої ст. 5 Закону № 1667. </a:t>
            </a:r>
          </a:p>
          <a:p>
            <a:pPr indent="361950" algn="just"/>
            <a:endParaRPr lang="uk-UA" sz="1200" dirty="0" smtClean="0"/>
          </a:p>
          <a:p>
            <a:pPr indent="361950" algn="just"/>
            <a:r>
              <a:rPr lang="uk-UA" sz="1200" dirty="0" smtClean="0"/>
              <a:t>Враховуючи викладене, фізична особа – підприємець має право на податкову знижку виключно як фізична особа у разі, якщо така фізична особа: </a:t>
            </a:r>
          </a:p>
          <a:p>
            <a:pPr indent="361950" algn="just"/>
            <a:r>
              <a:rPr lang="uk-UA" sz="1200" dirty="0" smtClean="0"/>
              <a:t>- є найманою особою та отримує доходи у вигляді заробітної плати </a:t>
            </a:r>
          </a:p>
          <a:p>
            <a:pPr indent="361950" algn="just"/>
            <a:r>
              <a:rPr lang="uk-UA" sz="1200" dirty="0" smtClean="0"/>
              <a:t>- та/або отримує доходи у вигляді дивідендів по акціях (інших корпоративних правах), емітентом яких є юридична особа, що має статус резидента Дія Сіті. </a:t>
            </a:r>
          </a:p>
          <a:p>
            <a:pPr algn="just" fontAlgn="base"/>
            <a:endParaRPr lang="uk-UA" sz="1300" dirty="0" smtClean="0">
              <a:latin typeface="e-Ukraine Light" pitchFamily="2" charset="-52"/>
            </a:endParaRPr>
          </a:p>
        </p:txBody>
      </p:sp>
    </p:spTree>
    <p:extLst>
      <p:ext uri="{BB962C8B-B14F-4D97-AF65-F5344CB8AC3E}">
        <p14:creationId xmlns="" xmlns:p14="http://schemas.microsoft.com/office/powerpoint/2010/main" val="384221950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1419</TotalTime>
  <Words>632</Words>
  <Application>Microsoft Office PowerPoint</Application>
  <PresentationFormat>Лист A4 (210x297 мм)</PresentationFormat>
  <Paragraphs>28</Paragraphs>
  <Slides>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vt:i4>
      </vt:variant>
    </vt:vector>
  </HeadingPairs>
  <TitlesOfParts>
    <vt:vector size="3" baseType="lpstr">
      <vt:lpstr>Тема Office</vt:lpstr>
      <vt:lpstr>Слайд 1</vt:lpstr>
      <vt:lpstr>Слайд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Asus</dc:creator>
  <cp:lastModifiedBy>d34806</cp:lastModifiedBy>
  <cp:revision>215</cp:revision>
  <dcterms:created xsi:type="dcterms:W3CDTF">2021-05-27T05:23:05Z</dcterms:created>
  <dcterms:modified xsi:type="dcterms:W3CDTF">2024-08-20T11:59:51Z</dcterms:modified>
</cp:coreProperties>
</file>